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autoCompressPictures="0">
  <p:sldMasterIdLst>
    <p:sldMasterId id="2147483648" r:id="rId1"/>
  </p:sldMasterIdLst>
  <p:notesMasterIdLst>
    <p:notesMasterId r:id="rId143"/>
  </p:notesMasterIdLst>
  <p:handoutMasterIdLst>
    <p:handoutMasterId r:id="rId144"/>
  </p:handoutMasterIdLst>
  <p:sldIdLst>
    <p:sldId id="852" r:id="rId2"/>
    <p:sldId id="854" r:id="rId3"/>
    <p:sldId id="855" r:id="rId4"/>
    <p:sldId id="856" r:id="rId5"/>
    <p:sldId id="1041" r:id="rId6"/>
    <p:sldId id="858" r:id="rId7"/>
    <p:sldId id="312" r:id="rId8"/>
    <p:sldId id="293" r:id="rId9"/>
    <p:sldId id="292" r:id="rId10"/>
    <p:sldId id="294" r:id="rId11"/>
    <p:sldId id="307" r:id="rId12"/>
    <p:sldId id="836" r:id="rId13"/>
    <p:sldId id="827" r:id="rId14"/>
    <p:sldId id="296" r:id="rId15"/>
    <p:sldId id="309" r:id="rId16"/>
    <p:sldId id="306" r:id="rId17"/>
    <p:sldId id="861" r:id="rId18"/>
    <p:sldId id="863" r:id="rId19"/>
    <p:sldId id="912" r:id="rId20"/>
    <p:sldId id="914" r:id="rId21"/>
    <p:sldId id="915" r:id="rId22"/>
    <p:sldId id="913" r:id="rId23"/>
    <p:sldId id="967" r:id="rId24"/>
    <p:sldId id="864" r:id="rId25"/>
    <p:sldId id="875" r:id="rId26"/>
    <p:sldId id="862" r:id="rId27"/>
    <p:sldId id="938" r:id="rId28"/>
    <p:sldId id="876" r:id="rId29"/>
    <p:sldId id="882" r:id="rId30"/>
    <p:sldId id="877" r:id="rId31"/>
    <p:sldId id="878" r:id="rId32"/>
    <p:sldId id="916" r:id="rId33"/>
    <p:sldId id="917" r:id="rId34"/>
    <p:sldId id="920" r:id="rId35"/>
    <p:sldId id="918" r:id="rId36"/>
    <p:sldId id="919" r:id="rId37"/>
    <p:sldId id="921" r:id="rId38"/>
    <p:sldId id="922" r:id="rId39"/>
    <p:sldId id="923" r:id="rId40"/>
    <p:sldId id="937" r:id="rId41"/>
    <p:sldId id="931" r:id="rId42"/>
    <p:sldId id="900" r:id="rId43"/>
    <p:sldId id="897" r:id="rId44"/>
    <p:sldId id="890" r:id="rId45"/>
    <p:sldId id="889" r:id="rId46"/>
    <p:sldId id="924" r:id="rId47"/>
    <p:sldId id="927" r:id="rId48"/>
    <p:sldId id="929" r:id="rId49"/>
    <p:sldId id="930" r:id="rId50"/>
    <p:sldId id="928" r:id="rId51"/>
    <p:sldId id="932" r:id="rId52"/>
    <p:sldId id="925" r:id="rId53"/>
    <p:sldId id="926" r:id="rId54"/>
    <p:sldId id="933" r:id="rId55"/>
    <p:sldId id="934" r:id="rId56"/>
    <p:sldId id="936" r:id="rId57"/>
    <p:sldId id="935" r:id="rId58"/>
    <p:sldId id="941" r:id="rId59"/>
    <p:sldId id="942" r:id="rId60"/>
    <p:sldId id="943" r:id="rId61"/>
    <p:sldId id="957" r:id="rId62"/>
    <p:sldId id="944" r:id="rId63"/>
    <p:sldId id="945" r:id="rId64"/>
    <p:sldId id="898" r:id="rId65"/>
    <p:sldId id="896" r:id="rId66"/>
    <p:sldId id="891" r:id="rId67"/>
    <p:sldId id="902" r:id="rId68"/>
    <p:sldId id="901" r:id="rId69"/>
    <p:sldId id="892" r:id="rId70"/>
    <p:sldId id="946" r:id="rId71"/>
    <p:sldId id="947" r:id="rId72"/>
    <p:sldId id="948" r:id="rId73"/>
    <p:sldId id="949" r:id="rId74"/>
    <p:sldId id="959" r:id="rId75"/>
    <p:sldId id="958" r:id="rId76"/>
    <p:sldId id="951" r:id="rId77"/>
    <p:sldId id="960" r:id="rId78"/>
    <p:sldId id="961" r:id="rId79"/>
    <p:sldId id="962" r:id="rId80"/>
    <p:sldId id="953" r:id="rId81"/>
    <p:sldId id="963" r:id="rId82"/>
    <p:sldId id="903" r:id="rId83"/>
    <p:sldId id="905" r:id="rId84"/>
    <p:sldId id="870" r:id="rId85"/>
    <p:sldId id="871" r:id="rId86"/>
    <p:sldId id="965" r:id="rId87"/>
    <p:sldId id="984" r:id="rId88"/>
    <p:sldId id="968" r:id="rId89"/>
    <p:sldId id="969" r:id="rId90"/>
    <p:sldId id="971" r:id="rId91"/>
    <p:sldId id="970" r:id="rId92"/>
    <p:sldId id="978" r:id="rId93"/>
    <p:sldId id="979" r:id="rId94"/>
    <p:sldId id="980" r:id="rId95"/>
    <p:sldId id="981" r:id="rId96"/>
    <p:sldId id="982" r:id="rId97"/>
    <p:sldId id="972" r:id="rId98"/>
    <p:sldId id="983" r:id="rId99"/>
    <p:sldId id="974" r:id="rId100"/>
    <p:sldId id="975" r:id="rId101"/>
    <p:sldId id="976" r:id="rId102"/>
    <p:sldId id="977" r:id="rId103"/>
    <p:sldId id="996" r:id="rId104"/>
    <p:sldId id="866" r:id="rId105"/>
    <p:sldId id="997" r:id="rId106"/>
    <p:sldId id="998" r:id="rId107"/>
    <p:sldId id="1005" r:id="rId108"/>
    <p:sldId id="1002" r:id="rId109"/>
    <p:sldId id="1003" r:id="rId110"/>
    <p:sldId id="1004" r:id="rId111"/>
    <p:sldId id="872" r:id="rId112"/>
    <p:sldId id="1009" r:id="rId113"/>
    <p:sldId id="1008" r:id="rId114"/>
    <p:sldId id="873" r:id="rId115"/>
    <p:sldId id="1010" r:id="rId116"/>
    <p:sldId id="1011" r:id="rId117"/>
    <p:sldId id="1012" r:id="rId118"/>
    <p:sldId id="964" r:id="rId119"/>
    <p:sldId id="1014" r:id="rId120"/>
    <p:sldId id="1019" r:id="rId121"/>
    <p:sldId id="1015" r:id="rId122"/>
    <p:sldId id="1016" r:id="rId123"/>
    <p:sldId id="1031" r:id="rId124"/>
    <p:sldId id="1030" r:id="rId125"/>
    <p:sldId id="1024" r:id="rId126"/>
    <p:sldId id="1025" r:id="rId127"/>
    <p:sldId id="1038" r:id="rId128"/>
    <p:sldId id="910" r:id="rId129"/>
    <p:sldId id="911" r:id="rId130"/>
    <p:sldId id="865" r:id="rId131"/>
    <p:sldId id="414" r:id="rId132"/>
    <p:sldId id="995" r:id="rId133"/>
    <p:sldId id="1032" r:id="rId134"/>
    <p:sldId id="1033" r:id="rId135"/>
    <p:sldId id="1034" r:id="rId136"/>
    <p:sldId id="1035" r:id="rId137"/>
    <p:sldId id="1036" r:id="rId138"/>
    <p:sldId id="1037" r:id="rId139"/>
    <p:sldId id="1006" r:id="rId140"/>
    <p:sldId id="1040" r:id="rId141"/>
    <p:sldId id="1039" r:id="rId142"/>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146">
          <p15:clr>
            <a:srgbClr val="A4A3A4"/>
          </p15:clr>
        </p15:guide>
        <p15:guide id="2" orient="horz" pos="676">
          <p15:clr>
            <a:srgbClr val="A4A3A4"/>
          </p15:clr>
        </p15:guide>
        <p15:guide id="3" orient="horz" pos="2859">
          <p15:clr>
            <a:srgbClr val="A4A3A4"/>
          </p15:clr>
        </p15:guide>
        <p15:guide id="4" orient="horz" pos="2095">
          <p15:clr>
            <a:srgbClr val="A4A3A4"/>
          </p15:clr>
        </p15:guide>
        <p15:guide id="5" orient="horz" pos="2084">
          <p15:clr>
            <a:srgbClr val="A4A3A4"/>
          </p15:clr>
        </p15:guide>
        <p15:guide id="6" orient="horz" pos="2627">
          <p15:clr>
            <a:srgbClr val="A4A3A4"/>
          </p15:clr>
        </p15:guide>
        <p15:guide id="7" orient="horz" pos="2738">
          <p15:clr>
            <a:srgbClr val="A4A3A4"/>
          </p15:clr>
        </p15:guide>
        <p15:guide id="8" pos="287">
          <p15:clr>
            <a:srgbClr val="A4A3A4"/>
          </p15:clr>
        </p15:guide>
        <p15:guide id="9" pos="5655">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B5B98"/>
    <a:srgbClr val="FFFFFF"/>
    <a:srgbClr val="23A3FF"/>
    <a:srgbClr val="C30D3E"/>
    <a:srgbClr val="1C5D9C"/>
    <a:srgbClr val="A6A6A6"/>
    <a:srgbClr val="5F5E5F"/>
    <a:srgbClr val="D97B1E"/>
    <a:srgbClr val="8D351A"/>
    <a:srgbClr val="5F2311"/>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045" autoAdjust="0"/>
    <p:restoredTop sz="94433" autoAdjust="0"/>
  </p:normalViewPr>
  <p:slideViewPr>
    <p:cSldViewPr snapToGrid="0">
      <p:cViewPr varScale="1">
        <p:scale>
          <a:sx n="79" d="100"/>
          <a:sy n="79" d="100"/>
        </p:scale>
        <p:origin x="192" y="680"/>
      </p:cViewPr>
      <p:guideLst>
        <p:guide orient="horz" pos="3146"/>
        <p:guide orient="horz" pos="676"/>
        <p:guide orient="horz" pos="2859"/>
        <p:guide orient="horz" pos="2095"/>
        <p:guide orient="horz" pos="2084"/>
        <p:guide orient="horz" pos="2627"/>
        <p:guide orient="horz" pos="2738"/>
        <p:guide pos="287"/>
        <p:guide pos="5655"/>
      </p:guideLst>
    </p:cSldViewPr>
  </p:slideViewPr>
  <p:notesTextViewPr>
    <p:cViewPr>
      <p:scale>
        <a:sx n="100" d="100"/>
        <a:sy n="100" d="100"/>
      </p:scale>
      <p:origin x="0" y="0"/>
    </p:cViewPr>
  </p:notesTextViewPr>
  <p:sorterViewPr>
    <p:cViewPr>
      <p:scale>
        <a:sx n="170" d="100"/>
        <a:sy n="170" d="100"/>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notesMaster" Target="notesMasters/notesMaster1.xml"/><Relationship Id="rId14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Helvetica"/>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4A77029-21FD-0E45-9B18-FF3DD5B31417}" type="datetimeFigureOut">
              <a:rPr lang="en-US" smtClean="0">
                <a:latin typeface="Helvetica"/>
              </a:rPr>
              <a:t>10/2/20</a:t>
            </a:fld>
            <a:endParaRPr lang="en-US" dirty="0">
              <a:latin typeface="Helvetica"/>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latin typeface="Helvetica"/>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B1E576B-9268-014E-81E5-DE49DD909E4F}" type="slidenum">
              <a:rPr lang="en-US" smtClean="0">
                <a:latin typeface="Helvetica"/>
              </a:rPr>
              <a:t>‹#›</a:t>
            </a:fld>
            <a:endParaRPr lang="en-US" dirty="0">
              <a:latin typeface="Helvetica"/>
            </a:endParaRPr>
          </a:p>
        </p:txBody>
      </p:sp>
    </p:spTree>
    <p:extLst>
      <p:ext uri="{BB962C8B-B14F-4D97-AF65-F5344CB8AC3E}">
        <p14:creationId xmlns:p14="http://schemas.microsoft.com/office/powerpoint/2010/main" val="298900226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Helvetica"/>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Helvetica"/>
              </a:defRPr>
            </a:lvl1pPr>
          </a:lstStyle>
          <a:p>
            <a:fld id="{9BBF7E23-A315-CF44-AB07-C8184967DF75}" type="datetimeFigureOut">
              <a:rPr lang="en-US" smtClean="0"/>
              <a:pPr/>
              <a:t>10/2/20</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Helvetica"/>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Helvetica"/>
              </a:defRPr>
            </a:lvl1pPr>
          </a:lstStyle>
          <a:p>
            <a:fld id="{66640C59-6104-9F4C-A003-E51441BAFDB6}" type="slidenum">
              <a:rPr lang="en-US" smtClean="0"/>
              <a:pPr/>
              <a:t>‹#›</a:t>
            </a:fld>
            <a:endParaRPr lang="en-US" dirty="0"/>
          </a:p>
        </p:txBody>
      </p:sp>
    </p:spTree>
    <p:extLst>
      <p:ext uri="{BB962C8B-B14F-4D97-AF65-F5344CB8AC3E}">
        <p14:creationId xmlns:p14="http://schemas.microsoft.com/office/powerpoint/2010/main" val="2892695625"/>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Helvetica"/>
        <a:ea typeface="+mn-ea"/>
        <a:cs typeface="+mn-cs"/>
      </a:defRPr>
    </a:lvl1pPr>
    <a:lvl2pPr marL="457200" algn="l" defTabSz="457200" rtl="0" eaLnBrk="1" latinLnBrk="0" hangingPunct="1">
      <a:defRPr sz="1200" kern="1200">
        <a:solidFill>
          <a:schemeClr val="tx1"/>
        </a:solidFill>
        <a:latin typeface="Helvetica"/>
        <a:ea typeface="+mn-ea"/>
        <a:cs typeface="+mn-cs"/>
      </a:defRPr>
    </a:lvl2pPr>
    <a:lvl3pPr marL="914400" algn="l" defTabSz="457200" rtl="0" eaLnBrk="1" latinLnBrk="0" hangingPunct="1">
      <a:defRPr sz="1200" kern="1200">
        <a:solidFill>
          <a:schemeClr val="tx1"/>
        </a:solidFill>
        <a:latin typeface="Helvetica"/>
        <a:ea typeface="+mn-ea"/>
        <a:cs typeface="+mn-cs"/>
      </a:defRPr>
    </a:lvl3pPr>
    <a:lvl4pPr marL="1371600" algn="l" defTabSz="457200" rtl="0" eaLnBrk="1" latinLnBrk="0" hangingPunct="1">
      <a:defRPr sz="1200" kern="1200">
        <a:solidFill>
          <a:schemeClr val="tx1"/>
        </a:solidFill>
        <a:latin typeface="Helvetica"/>
        <a:ea typeface="+mn-ea"/>
        <a:cs typeface="+mn-cs"/>
      </a:defRPr>
    </a:lvl4pPr>
    <a:lvl5pPr marL="1828800" algn="l" defTabSz="457200" rtl="0" eaLnBrk="1" latinLnBrk="0" hangingPunct="1">
      <a:defRPr sz="1200" kern="1200">
        <a:solidFill>
          <a:schemeClr val="tx1"/>
        </a:solidFill>
        <a:latin typeface="Helvetica"/>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Helvetica"/>
                <a:ea typeface="+mn-ea"/>
                <a:cs typeface="+mn-cs"/>
              </a:rPr>
              <a:t>Historically, models have been developed with specialized commercial software (such as </a:t>
            </a:r>
            <a:r>
              <a:rPr lang="en-US" sz="1200" kern="1200" dirty="0" err="1">
                <a:solidFill>
                  <a:schemeClr val="tx1"/>
                </a:solidFill>
                <a:effectLst/>
                <a:latin typeface="Helvetica"/>
                <a:ea typeface="+mn-ea"/>
                <a:cs typeface="+mn-cs"/>
              </a:rPr>
              <a:t>TreeAge</a:t>
            </a:r>
            <a:r>
              <a:rPr lang="en-US" sz="1200" kern="1200" dirty="0">
                <a:solidFill>
                  <a:schemeClr val="tx1"/>
                </a:solidFill>
                <a:effectLst/>
                <a:latin typeface="Helvetica"/>
                <a:ea typeface="+mn-ea"/>
                <a:cs typeface="+mn-cs"/>
              </a:rPr>
              <a:t>) or more commonly with spreadsheet software (almost always Microsoft Excel). Although these tools may be sufficient for relatively simple analyses, methodological and computational advances now allow for models that are increasingly sophisticated and realistic but cannot be reasonably computed in Excel. Related fields such as statistics, economics, and machine learning utilize many of these advances and consequently make heavy use of modern programming languages such as R, Python, MATLAB, and Julia.</a:t>
            </a:r>
            <a:r>
              <a:rPr lang="en-US" sz="1200" kern="1200" baseline="30000" dirty="0">
                <a:solidFill>
                  <a:schemeClr val="tx1"/>
                </a:solidFill>
                <a:effectLst/>
                <a:latin typeface="Helvetica"/>
                <a:ea typeface="+mn-ea"/>
                <a:cs typeface="+mn-cs"/>
              </a:rPr>
              <a:t>1-4</a:t>
            </a:r>
            <a:r>
              <a:rPr lang="en-US" sz="1200" kern="1200" dirty="0">
                <a:solidFill>
                  <a:schemeClr val="tx1"/>
                </a:solidFill>
                <a:effectLst/>
                <a:latin typeface="Helvetica"/>
                <a:ea typeface="+mn-ea"/>
                <a:cs typeface="+mn-cs"/>
              </a:rPr>
              <a:t> Yet, in the context of HTA, there seems to be an ongoing preference among manufactures preparing submissions and reviewers for economic models in Excel.</a:t>
            </a:r>
            <a:r>
              <a:rPr lang="en-US" dirty="0">
                <a:effectLst/>
              </a:rPr>
              <a:t> </a:t>
            </a:r>
            <a:endParaRPr lang="en-US" dirty="0"/>
          </a:p>
        </p:txBody>
      </p:sp>
      <p:sp>
        <p:nvSpPr>
          <p:cNvPr id="4" name="Slide Number Placeholder 3"/>
          <p:cNvSpPr>
            <a:spLocks noGrp="1"/>
          </p:cNvSpPr>
          <p:nvPr>
            <p:ph type="sldNum" sz="quarter" idx="5"/>
          </p:nvPr>
        </p:nvSpPr>
        <p:spPr/>
        <p:txBody>
          <a:bodyPr/>
          <a:lstStyle/>
          <a:p>
            <a:fld id="{66640C59-6104-9F4C-A003-E51441BAFDB6}" type="slidenum">
              <a:rPr lang="en-US" smtClean="0"/>
              <a:pPr/>
              <a:t>6</a:t>
            </a:fld>
            <a:endParaRPr lang="en-US" dirty="0"/>
          </a:p>
        </p:txBody>
      </p:sp>
    </p:spTree>
    <p:extLst>
      <p:ext uri="{BB962C8B-B14F-4D97-AF65-F5344CB8AC3E}">
        <p14:creationId xmlns:p14="http://schemas.microsoft.com/office/powerpoint/2010/main" val="9936044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40C59-6104-9F4C-A003-E51441BAFDB6}" type="slidenum">
              <a:rPr lang="en-US" smtClean="0"/>
              <a:pPr/>
              <a:t>35</a:t>
            </a:fld>
            <a:endParaRPr lang="en-US" dirty="0"/>
          </a:p>
        </p:txBody>
      </p:sp>
    </p:spTree>
    <p:extLst>
      <p:ext uri="{BB962C8B-B14F-4D97-AF65-F5344CB8AC3E}">
        <p14:creationId xmlns:p14="http://schemas.microsoft.com/office/powerpoint/2010/main" val="33532875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40C59-6104-9F4C-A003-E51441BAFDB6}" type="slidenum">
              <a:rPr lang="en-US" smtClean="0"/>
              <a:pPr/>
              <a:t>37</a:t>
            </a:fld>
            <a:endParaRPr lang="en-US" dirty="0"/>
          </a:p>
        </p:txBody>
      </p:sp>
    </p:spTree>
    <p:extLst>
      <p:ext uri="{BB962C8B-B14F-4D97-AF65-F5344CB8AC3E}">
        <p14:creationId xmlns:p14="http://schemas.microsoft.com/office/powerpoint/2010/main" val="35296141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Present code with </a:t>
            </a:r>
            <a:r>
              <a:rPr lang="en-US" dirty="0" err="1"/>
              <a:t>pkgdown</a:t>
            </a:r>
            <a:r>
              <a:rPr lang="en-US" dirty="0"/>
              <a:t> documentation</a:t>
            </a:r>
          </a:p>
        </p:txBody>
      </p:sp>
      <p:sp>
        <p:nvSpPr>
          <p:cNvPr id="4" name="Slide Number Placeholder 3"/>
          <p:cNvSpPr>
            <a:spLocks noGrp="1"/>
          </p:cNvSpPr>
          <p:nvPr>
            <p:ph type="sldNum" sz="quarter" idx="5"/>
          </p:nvPr>
        </p:nvSpPr>
        <p:spPr/>
        <p:txBody>
          <a:bodyPr/>
          <a:lstStyle/>
          <a:p>
            <a:fld id="{66640C59-6104-9F4C-A003-E51441BAFDB6}" type="slidenum">
              <a:rPr lang="en-US" smtClean="0"/>
              <a:pPr/>
              <a:t>63</a:t>
            </a:fld>
            <a:endParaRPr lang="en-US" dirty="0"/>
          </a:p>
        </p:txBody>
      </p:sp>
    </p:spTree>
    <p:extLst>
      <p:ext uri="{BB962C8B-B14F-4D97-AF65-F5344CB8AC3E}">
        <p14:creationId xmlns:p14="http://schemas.microsoft.com/office/powerpoint/2010/main" val="2975729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How can we capture multiple model structures with excel</a:t>
            </a:r>
          </a:p>
          <a:p>
            <a:endParaRPr lang="en-US" dirty="0"/>
          </a:p>
        </p:txBody>
      </p:sp>
      <p:sp>
        <p:nvSpPr>
          <p:cNvPr id="4" name="Slide Number Placeholder 3"/>
          <p:cNvSpPr>
            <a:spLocks noGrp="1"/>
          </p:cNvSpPr>
          <p:nvPr>
            <p:ph type="sldNum" sz="quarter" idx="5"/>
          </p:nvPr>
        </p:nvSpPr>
        <p:spPr/>
        <p:txBody>
          <a:bodyPr/>
          <a:lstStyle/>
          <a:p>
            <a:fld id="{66640C59-6104-9F4C-A003-E51441BAFDB6}" type="slidenum">
              <a:rPr lang="en-US" smtClean="0"/>
              <a:pPr/>
              <a:t>7</a:t>
            </a:fld>
            <a:endParaRPr lang="en-US" dirty="0"/>
          </a:p>
        </p:txBody>
      </p:sp>
    </p:spTree>
    <p:extLst>
      <p:ext uri="{BB962C8B-B14F-4D97-AF65-F5344CB8AC3E}">
        <p14:creationId xmlns:p14="http://schemas.microsoft.com/office/powerpoint/2010/main" val="29009565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8</a:t>
            </a:fld>
            <a:endParaRPr lang="en-US" dirty="0"/>
          </a:p>
        </p:txBody>
      </p:sp>
    </p:spTree>
    <p:extLst>
      <p:ext uri="{BB962C8B-B14F-4D97-AF65-F5344CB8AC3E}">
        <p14:creationId xmlns:p14="http://schemas.microsoft.com/office/powerpoint/2010/main" val="17968192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9</a:t>
            </a:fld>
            <a:endParaRPr lang="en-US" dirty="0"/>
          </a:p>
        </p:txBody>
      </p:sp>
    </p:spTree>
    <p:extLst>
      <p:ext uri="{BB962C8B-B14F-4D97-AF65-F5344CB8AC3E}">
        <p14:creationId xmlns:p14="http://schemas.microsoft.com/office/powerpoint/2010/main" val="31567593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10</a:t>
            </a:fld>
            <a:endParaRPr lang="en-US" dirty="0"/>
          </a:p>
        </p:txBody>
      </p:sp>
    </p:spTree>
    <p:extLst>
      <p:ext uri="{BB962C8B-B14F-4D97-AF65-F5344CB8AC3E}">
        <p14:creationId xmlns:p14="http://schemas.microsoft.com/office/powerpoint/2010/main" val="23131920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13</a:t>
            </a:fld>
            <a:endParaRPr lang="en-US" dirty="0"/>
          </a:p>
        </p:txBody>
      </p:sp>
    </p:spTree>
    <p:extLst>
      <p:ext uri="{BB962C8B-B14F-4D97-AF65-F5344CB8AC3E}">
        <p14:creationId xmlns:p14="http://schemas.microsoft.com/office/powerpoint/2010/main" val="2818248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14</a:t>
            </a:fld>
            <a:endParaRPr lang="en-US" dirty="0"/>
          </a:p>
        </p:txBody>
      </p:sp>
    </p:spTree>
    <p:extLst>
      <p:ext uri="{BB962C8B-B14F-4D97-AF65-F5344CB8AC3E}">
        <p14:creationId xmlns:p14="http://schemas.microsoft.com/office/powerpoint/2010/main" val="8160161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15</a:t>
            </a:fld>
            <a:endParaRPr lang="en-US" dirty="0"/>
          </a:p>
        </p:txBody>
      </p:sp>
    </p:spTree>
    <p:extLst>
      <p:ext uri="{BB962C8B-B14F-4D97-AF65-F5344CB8AC3E}">
        <p14:creationId xmlns:p14="http://schemas.microsoft.com/office/powerpoint/2010/main" val="37184833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40C59-6104-9F4C-A003-E51441BAFDB6}" type="slidenum">
              <a:rPr lang="en-US" smtClean="0"/>
              <a:pPr/>
              <a:t>25</a:t>
            </a:fld>
            <a:endParaRPr lang="en-US" dirty="0"/>
          </a:p>
        </p:txBody>
      </p:sp>
    </p:spTree>
    <p:extLst>
      <p:ext uri="{BB962C8B-B14F-4D97-AF65-F5344CB8AC3E}">
        <p14:creationId xmlns:p14="http://schemas.microsoft.com/office/powerpoint/2010/main" val="12834955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9" name="Title 8"/>
          <p:cNvSpPr>
            <a:spLocks noGrp="1"/>
          </p:cNvSpPr>
          <p:nvPr>
            <p:ph type="title"/>
          </p:nvPr>
        </p:nvSpPr>
        <p:spPr>
          <a:xfrm>
            <a:off x="457200" y="1669143"/>
            <a:ext cx="7616825" cy="1143000"/>
          </a:xfrm>
        </p:spPr>
        <p:txBody>
          <a:bodyPr anchor="b">
            <a:normAutofit/>
          </a:bodyPr>
          <a:lstStyle>
            <a:lvl1pPr>
              <a:defRPr lang="en-US" sz="2800" b="1" kern="1200" baseline="0" dirty="0">
                <a:solidFill>
                  <a:schemeClr val="tx1"/>
                </a:solidFill>
                <a:latin typeface="Helvetica"/>
                <a:ea typeface="+mn-ea"/>
                <a:cs typeface="Helvetica"/>
              </a:defRPr>
            </a:lvl1pPr>
          </a:lstStyle>
          <a:p>
            <a:r>
              <a:rPr lang="en-US" dirty="0"/>
              <a:t>Click to edit Master title style</a:t>
            </a:r>
          </a:p>
        </p:txBody>
      </p:sp>
      <p:sp>
        <p:nvSpPr>
          <p:cNvPr id="12" name="Text Placeholder 11"/>
          <p:cNvSpPr>
            <a:spLocks noGrp="1"/>
          </p:cNvSpPr>
          <p:nvPr>
            <p:ph type="body" sz="quarter" idx="10"/>
          </p:nvPr>
        </p:nvSpPr>
        <p:spPr>
          <a:xfrm>
            <a:off x="463096" y="2921000"/>
            <a:ext cx="7310438" cy="842963"/>
          </a:xfrm>
        </p:spPr>
        <p:txBody>
          <a:bodyPr>
            <a:normAutofit/>
          </a:bodyPr>
          <a:lstStyle>
            <a:lvl1pPr marL="0" indent="0" algn="l" defTabSz="457200" rtl="0" eaLnBrk="1" latinLnBrk="0" hangingPunct="1">
              <a:spcBef>
                <a:spcPct val="0"/>
              </a:spcBef>
              <a:buNone/>
              <a:defRPr lang="en-US" sz="1600" b="0" i="0" kern="1200" baseline="0" dirty="0">
                <a:solidFill>
                  <a:schemeClr val="tx1"/>
                </a:solidFill>
                <a:latin typeface="Helvetica"/>
                <a:ea typeface="+mn-ea"/>
                <a:cs typeface="Helvetica"/>
              </a:defRPr>
            </a:lvl1pPr>
          </a:lstStyle>
          <a:p>
            <a:pPr lvl="0"/>
            <a:r>
              <a:rPr lang="en-US" dirty="0"/>
              <a:t>Click to edit Master text styles</a:t>
            </a:r>
          </a:p>
        </p:txBody>
      </p:sp>
    </p:spTree>
    <p:extLst>
      <p:ext uri="{BB962C8B-B14F-4D97-AF65-F5344CB8AC3E}">
        <p14:creationId xmlns:p14="http://schemas.microsoft.com/office/powerpoint/2010/main" val="28013476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57199" y="1775866"/>
            <a:ext cx="6729507" cy="1605217"/>
          </a:xfrm>
        </p:spPr>
        <p:txBody>
          <a:bodyPr vert="horz" lIns="0" tIns="0" rIns="0" bIns="0" rtlCol="0" anchor="b" anchorCtr="0">
            <a:noAutofit/>
          </a:bodyPr>
          <a:lstStyle>
            <a:lvl1pPr marL="0" indent="0">
              <a:buNone/>
              <a:defRPr lang="en-US" sz="2000" b="1" i="0" kern="1200" baseline="0" dirty="0">
                <a:solidFill>
                  <a:schemeClr val="tx1"/>
                </a:solidFill>
                <a:latin typeface="Helvetica"/>
                <a:ea typeface="+mn-ea"/>
                <a:cs typeface="Helvetica"/>
              </a:defRPr>
            </a:lvl1pPr>
          </a:lstStyle>
          <a:p>
            <a:pPr marL="0" lvl="0" indent="0" algn="l" defTabSz="457200" rtl="0" eaLnBrk="1" latinLnBrk="0" hangingPunct="1">
              <a:spcBef>
                <a:spcPct val="0"/>
              </a:spcBef>
              <a:buClr>
                <a:srgbClr val="BD961F"/>
              </a:buClr>
              <a:buFont typeface="Wingdings" charset="2"/>
              <a:buNone/>
              <a:tabLst/>
            </a:pPr>
            <a:r>
              <a:rPr lang="en-US" dirty="0"/>
              <a:t>Click to edit divider/bumper slide title</a:t>
            </a:r>
          </a:p>
        </p:txBody>
      </p:sp>
      <p:sp>
        <p:nvSpPr>
          <p:cNvPr id="6" name="TextBox 5"/>
          <p:cNvSpPr txBox="1"/>
          <p:nvPr userDrawn="1"/>
        </p:nvSpPr>
        <p:spPr>
          <a:xfrm>
            <a:off x="1977571" y="6132285"/>
            <a:ext cx="1113972" cy="859971"/>
          </a:xfrm>
          <a:prstGeom prst="rect">
            <a:avLst/>
          </a:prstGeom>
          <a:noFill/>
        </p:spPr>
        <p:txBody>
          <a:bodyPr wrap="none" lIns="0" tIns="0" rIns="0" bIns="0" rtlCol="0">
            <a:noAutofit/>
          </a:bodyPr>
          <a:lstStyle/>
          <a:p>
            <a:endParaRPr lang="en-US" sz="1600" dirty="0" err="1">
              <a:solidFill>
                <a:schemeClr val="tx1"/>
              </a:solidFill>
            </a:endParaRPr>
          </a:p>
        </p:txBody>
      </p:sp>
    </p:spTree>
    <p:extLst>
      <p:ext uri="{BB962C8B-B14F-4D97-AF65-F5344CB8AC3E}">
        <p14:creationId xmlns:p14="http://schemas.microsoft.com/office/powerpoint/2010/main" val="37820720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hasCustomPrompt="1"/>
          </p:nvPr>
        </p:nvSpPr>
        <p:spPr/>
        <p:txBody>
          <a:bodyPr/>
          <a:lstStyle>
            <a:lvl1pPr marL="179388" indent="-179388">
              <a:buClr>
                <a:srgbClr val="BD961F"/>
              </a:buClr>
              <a:buFont typeface="Wingdings" charset="2"/>
              <a:buChar char="§"/>
              <a:tabLst/>
              <a:defRPr/>
            </a:lvl1pPr>
            <a:lvl2pPr marL="400050" indent="-220663">
              <a:buClr>
                <a:schemeClr val="tx1">
                  <a:lumMod val="60000"/>
                  <a:lumOff val="40000"/>
                </a:schemeClr>
              </a:buClr>
              <a:buFont typeface="Helvetica" charset="0"/>
              <a:buChar char="−"/>
              <a:tabLst/>
              <a:defRPr/>
            </a:lvl2pPr>
            <a:lvl3pPr marL="622300" indent="-222250">
              <a:buFont typeface="Arial" charset="0"/>
              <a:buChar char="•"/>
              <a:tabLst/>
              <a:defRPr/>
            </a:lvl3pPr>
          </a:lstStyle>
          <a:p>
            <a:pPr lvl="0"/>
            <a:r>
              <a:rPr lang="en-US" dirty="0"/>
              <a:t>Level one: non-bulleted text</a:t>
            </a:r>
          </a:p>
          <a:p>
            <a:pPr lvl="1"/>
            <a:r>
              <a:rPr lang="en-US" dirty="0"/>
              <a:t>Level two: main bullets</a:t>
            </a:r>
          </a:p>
          <a:p>
            <a:pPr lvl="2"/>
            <a:r>
              <a:rPr lang="en-US" dirty="0"/>
              <a:t>Level three: secondary bullets</a:t>
            </a:r>
          </a:p>
        </p:txBody>
      </p:sp>
      <p:sp>
        <p:nvSpPr>
          <p:cNvPr id="5" name="Content Placeholder 2"/>
          <p:cNvSpPr>
            <a:spLocks noGrp="1"/>
          </p:cNvSpPr>
          <p:nvPr>
            <p:ph idx="10"/>
          </p:nvPr>
        </p:nvSpPr>
        <p:spPr>
          <a:xfrm>
            <a:off x="457201" y="4284133"/>
            <a:ext cx="7247466" cy="614892"/>
          </a:xfrm>
        </p:spPr>
        <p:txBody>
          <a:bodyPr anchor="b" anchorCtr="0">
            <a:normAutofit/>
          </a:bodyPr>
          <a:lstStyle>
            <a:lvl1pPr marL="0" indent="0">
              <a:buNone/>
              <a:defRPr sz="750">
                <a:solidFill>
                  <a:srgbClr val="535353"/>
                </a:solidFill>
              </a:defRPr>
            </a:lvl1pPr>
          </a:lstStyle>
          <a:p>
            <a:pPr lvl="0"/>
            <a:r>
              <a:rPr lang="en-US" dirty="0"/>
              <a:t>Click to edit Master text styles</a:t>
            </a:r>
          </a:p>
        </p:txBody>
      </p:sp>
      <p:sp>
        <p:nvSpPr>
          <p:cNvPr id="7" name="Slide Number Placeholder 3">
            <a:extLst>
              <a:ext uri="{FF2B5EF4-FFF2-40B4-BE49-F238E27FC236}">
                <a16:creationId xmlns:a16="http://schemas.microsoft.com/office/drawing/2014/main" id="{5B2660C4-8D89-CF4E-8CA9-1249F2EECBE8}"/>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ext uri="{BB962C8B-B14F-4D97-AF65-F5344CB8AC3E}">
        <p14:creationId xmlns:p14="http://schemas.microsoft.com/office/powerpoint/2010/main" val="37709282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No foote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hasCustomPrompt="1"/>
          </p:nvPr>
        </p:nvSpPr>
        <p:spPr>
          <a:xfrm>
            <a:off x="457200" y="1150936"/>
            <a:ext cx="7616825" cy="3388113"/>
          </a:xfrm>
        </p:spPr>
        <p:txBody>
          <a:bodyPr/>
          <a:lstStyle>
            <a:lvl1pPr marL="179388" indent="-179388">
              <a:buClr>
                <a:srgbClr val="BD961F"/>
              </a:buClr>
              <a:buFont typeface="Wingdings" charset="2"/>
              <a:buChar char="§"/>
              <a:tabLst/>
              <a:defRPr/>
            </a:lvl1pPr>
            <a:lvl2pPr marL="400050" indent="-220663">
              <a:buClr>
                <a:schemeClr val="tx1">
                  <a:lumMod val="60000"/>
                  <a:lumOff val="40000"/>
                </a:schemeClr>
              </a:buClr>
              <a:buFont typeface="Helvetica" charset="0"/>
              <a:buChar char="−"/>
              <a:tabLst/>
              <a:defRPr/>
            </a:lvl2pPr>
            <a:lvl3pPr marL="622300" indent="-222250">
              <a:buFont typeface="Arial" charset="0"/>
              <a:buChar char="•"/>
              <a:tabLst/>
              <a:defRPr/>
            </a:lvl3pPr>
          </a:lstStyle>
          <a:p>
            <a:pPr lvl="0"/>
            <a:r>
              <a:rPr lang="en-US" dirty="0"/>
              <a:t>Level one: non-bulleted text</a:t>
            </a:r>
          </a:p>
          <a:p>
            <a:pPr lvl="1"/>
            <a:r>
              <a:rPr lang="en-US" dirty="0"/>
              <a:t>Level two: main bullets</a:t>
            </a:r>
          </a:p>
          <a:p>
            <a:pPr lvl="2"/>
            <a:r>
              <a:rPr lang="en-US" dirty="0"/>
              <a:t>Level three: secondary bullets</a:t>
            </a:r>
          </a:p>
        </p:txBody>
      </p:sp>
      <p:sp>
        <p:nvSpPr>
          <p:cNvPr id="5" name="Slide Number Placeholder 3">
            <a:extLst>
              <a:ext uri="{FF2B5EF4-FFF2-40B4-BE49-F238E27FC236}">
                <a16:creationId xmlns:a16="http://schemas.microsoft.com/office/drawing/2014/main" id="{F8034C69-F243-C843-ABEE-A97A431B3AEB}"/>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s">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7616825" cy="1143000"/>
          </a:xfrm>
        </p:spPr>
        <p:txBody>
          <a:bodyPr/>
          <a:lstStyle/>
          <a:p>
            <a:r>
              <a:rPr lang="en-US"/>
              <a:t>Click to edit Master title style</a:t>
            </a:r>
          </a:p>
        </p:txBody>
      </p:sp>
      <p:sp>
        <p:nvSpPr>
          <p:cNvPr id="5" name="Content Placeholder 2"/>
          <p:cNvSpPr>
            <a:spLocks noGrp="1"/>
          </p:cNvSpPr>
          <p:nvPr>
            <p:ph idx="10"/>
          </p:nvPr>
        </p:nvSpPr>
        <p:spPr>
          <a:xfrm>
            <a:off x="457201" y="4284133"/>
            <a:ext cx="7247466" cy="614892"/>
          </a:xfrm>
        </p:spPr>
        <p:txBody>
          <a:bodyPr anchor="b" anchorCtr="0">
            <a:normAutofit/>
          </a:bodyPr>
          <a:lstStyle>
            <a:lvl1pPr marL="0" indent="0">
              <a:buNone/>
              <a:defRPr sz="750">
                <a:solidFill>
                  <a:srgbClr val="535353"/>
                </a:solidFill>
              </a:defRPr>
            </a:lvl1pPr>
          </a:lstStyle>
          <a:p>
            <a:pPr lvl="0"/>
            <a:r>
              <a:rPr lang="en-US" dirty="0"/>
              <a:t>Click to edit Master text styles</a:t>
            </a:r>
          </a:p>
        </p:txBody>
      </p:sp>
      <p:sp>
        <p:nvSpPr>
          <p:cNvPr id="6" name="Content Placeholder 2"/>
          <p:cNvSpPr>
            <a:spLocks noGrp="1"/>
          </p:cNvSpPr>
          <p:nvPr>
            <p:ph idx="11" hasCustomPrompt="1"/>
          </p:nvPr>
        </p:nvSpPr>
        <p:spPr>
          <a:xfrm>
            <a:off x="4265225" y="1151238"/>
            <a:ext cx="3808800" cy="3107797"/>
          </a:xfrm>
        </p:spPr>
        <p:txBody>
          <a:bodyPr/>
          <a:lstStyle>
            <a:lvl1pPr marL="179388" indent="-179388">
              <a:buClr>
                <a:srgbClr val="BD961F"/>
              </a:buClr>
              <a:buFont typeface="Wingdings" charset="2"/>
              <a:buChar char="§"/>
              <a:tabLst/>
              <a:defRPr/>
            </a:lvl1pPr>
            <a:lvl2pPr marL="400050" indent="-220663">
              <a:buClr>
                <a:schemeClr val="tx1">
                  <a:lumMod val="60000"/>
                  <a:lumOff val="40000"/>
                </a:schemeClr>
              </a:buClr>
              <a:buFont typeface="Helvetica" charset="0"/>
              <a:buChar char="−"/>
              <a:tabLst/>
              <a:defRPr/>
            </a:lvl2pPr>
            <a:lvl3pPr marL="622300" indent="-222250">
              <a:buFont typeface="Arial" charset="0"/>
              <a:buChar char="•"/>
              <a:tabLst/>
              <a:defRPr/>
            </a:lvl3pPr>
          </a:lstStyle>
          <a:p>
            <a:pPr lvl="0"/>
            <a:r>
              <a:rPr lang="en-US" dirty="0"/>
              <a:t>Level one: non-bulleted text</a:t>
            </a:r>
          </a:p>
          <a:p>
            <a:pPr lvl="1"/>
            <a:r>
              <a:rPr lang="en-US" dirty="0"/>
              <a:t>Level two: main bullets</a:t>
            </a:r>
          </a:p>
          <a:p>
            <a:pPr lvl="2"/>
            <a:r>
              <a:rPr lang="en-US" dirty="0"/>
              <a:t>Level three: secondary bullets</a:t>
            </a:r>
          </a:p>
        </p:txBody>
      </p:sp>
      <p:sp>
        <p:nvSpPr>
          <p:cNvPr id="3" name="Content Placeholder 2"/>
          <p:cNvSpPr>
            <a:spLocks noGrp="1"/>
          </p:cNvSpPr>
          <p:nvPr>
            <p:ph idx="1" hasCustomPrompt="1"/>
          </p:nvPr>
        </p:nvSpPr>
        <p:spPr>
          <a:xfrm>
            <a:off x="457199" y="1150936"/>
            <a:ext cx="3808800" cy="3107797"/>
          </a:xfrm>
        </p:spPr>
        <p:txBody>
          <a:bodyPr/>
          <a:lstStyle>
            <a:lvl1pPr marL="179388" indent="-179388">
              <a:buClr>
                <a:srgbClr val="BD961F"/>
              </a:buClr>
              <a:buFont typeface="Wingdings" charset="2"/>
              <a:buChar char="§"/>
              <a:tabLst/>
              <a:defRPr/>
            </a:lvl1pPr>
            <a:lvl2pPr marL="400050" indent="-220663">
              <a:buClr>
                <a:schemeClr val="tx1">
                  <a:lumMod val="60000"/>
                  <a:lumOff val="40000"/>
                </a:schemeClr>
              </a:buClr>
              <a:buFont typeface="Helvetica" charset="0"/>
              <a:buChar char="−"/>
              <a:tabLst/>
              <a:defRPr/>
            </a:lvl2pPr>
            <a:lvl3pPr marL="622300" indent="-222250">
              <a:buFont typeface="Arial" charset="0"/>
              <a:buChar char="•"/>
              <a:tabLst/>
              <a:defRPr/>
            </a:lvl3pPr>
          </a:lstStyle>
          <a:p>
            <a:pPr lvl="0"/>
            <a:r>
              <a:rPr lang="en-US" dirty="0"/>
              <a:t>Level one: non-bulleted text</a:t>
            </a:r>
          </a:p>
          <a:p>
            <a:pPr lvl="1"/>
            <a:r>
              <a:rPr lang="en-US" dirty="0"/>
              <a:t>Level two: main bullets</a:t>
            </a:r>
          </a:p>
          <a:p>
            <a:pPr lvl="2"/>
            <a:r>
              <a:rPr lang="en-US" dirty="0"/>
              <a:t>Level three: secondary bullets</a:t>
            </a:r>
          </a:p>
        </p:txBody>
      </p:sp>
      <p:sp>
        <p:nvSpPr>
          <p:cNvPr id="8" name="Slide Number Placeholder 3">
            <a:extLst>
              <a:ext uri="{FF2B5EF4-FFF2-40B4-BE49-F238E27FC236}">
                <a16:creationId xmlns:a16="http://schemas.microsoft.com/office/drawing/2014/main" id="{C463DF66-BE1A-2F41-AF02-F9C05829017E}"/>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Slide Number Placeholder 3">
            <a:extLst>
              <a:ext uri="{FF2B5EF4-FFF2-40B4-BE49-F238E27FC236}">
                <a16:creationId xmlns:a16="http://schemas.microsoft.com/office/drawing/2014/main" id="{D1FB80C0-BC65-5D4D-BDCE-F12CE88D0875}"/>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ext uri="{BB962C8B-B14F-4D97-AF65-F5344CB8AC3E}">
        <p14:creationId xmlns:p14="http://schemas.microsoft.com/office/powerpoint/2010/main" val="24138579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with Branding">
    <p:spTree>
      <p:nvGrpSpPr>
        <p:cNvPr id="1" name=""/>
        <p:cNvGrpSpPr/>
        <p:nvPr/>
      </p:nvGrpSpPr>
      <p:grpSpPr>
        <a:xfrm>
          <a:off x="0" y="0"/>
          <a:ext cx="0" cy="0"/>
          <a:chOff x="0" y="0"/>
          <a:chExt cx="0" cy="0"/>
        </a:xfrm>
      </p:grpSpPr>
      <p:sp>
        <p:nvSpPr>
          <p:cNvPr id="3" name="Slide Number Placeholder 3">
            <a:extLst>
              <a:ext uri="{FF2B5EF4-FFF2-40B4-BE49-F238E27FC236}">
                <a16:creationId xmlns:a16="http://schemas.microsoft.com/office/drawing/2014/main" id="{C407F732-3280-3E4E-B7E2-3B91BB88FF28}"/>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ext uri="{BB962C8B-B14F-4D97-AF65-F5344CB8AC3E}">
        <p14:creationId xmlns:p14="http://schemas.microsoft.com/office/powerpoint/2010/main" val="17678260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3" name="Slide Number Placeholder 3">
            <a:extLst>
              <a:ext uri="{FF2B5EF4-FFF2-40B4-BE49-F238E27FC236}">
                <a16:creationId xmlns:a16="http://schemas.microsoft.com/office/drawing/2014/main" id="{EFF4DA9C-1EF5-BB48-A11D-0EEE6109798D}"/>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ext uri="{BB962C8B-B14F-4D97-AF65-F5344CB8AC3E}">
        <p14:creationId xmlns:p14="http://schemas.microsoft.com/office/powerpoint/2010/main" val="22493371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0"/>
            <a:ext cx="7616825" cy="1143000"/>
          </a:xfrm>
          <a:prstGeom prst="rect">
            <a:avLst/>
          </a:prstGeom>
        </p:spPr>
        <p:txBody>
          <a:bodyPr vert="horz" wrap="square" lIns="0" tIns="0" rIns="0" bIns="0" rtlCol="0" anchor="ctr">
            <a:normAutofit/>
          </a:bodyPr>
          <a:lstStyle/>
          <a:p>
            <a:r>
              <a:rPr lang="en-US" dirty="0"/>
              <a:t>Click to edit Master title style</a:t>
            </a:r>
          </a:p>
        </p:txBody>
      </p:sp>
      <p:sp>
        <p:nvSpPr>
          <p:cNvPr id="3" name="Text Placeholder 2"/>
          <p:cNvSpPr>
            <a:spLocks noGrp="1"/>
          </p:cNvSpPr>
          <p:nvPr>
            <p:ph type="body" idx="1"/>
          </p:nvPr>
        </p:nvSpPr>
        <p:spPr>
          <a:xfrm>
            <a:off x="457200" y="1150936"/>
            <a:ext cx="7616825" cy="3107797"/>
          </a:xfrm>
          <a:prstGeom prst="rect">
            <a:avLst/>
          </a:prstGeom>
        </p:spPr>
        <p:txBody>
          <a:bodyPr vert="horz" lIns="0" tIns="0" rIns="0" bIns="0" rtlCol="0">
            <a:normAutofit/>
          </a:bodyPr>
          <a:lstStyle/>
          <a:p>
            <a:pPr lvl="0"/>
            <a:r>
              <a:rPr lang="en-US" dirty="0"/>
              <a:t>Level one bulleted text</a:t>
            </a:r>
          </a:p>
          <a:p>
            <a:pPr lvl="1"/>
            <a:r>
              <a:rPr lang="en-US" dirty="0"/>
              <a:t>Level two bullets</a:t>
            </a:r>
          </a:p>
          <a:p>
            <a:pPr lvl="2"/>
            <a:r>
              <a:rPr lang="en-US" dirty="0"/>
              <a:t>Level three secondary bullets</a:t>
            </a:r>
          </a:p>
        </p:txBody>
      </p:sp>
      <p:sp>
        <p:nvSpPr>
          <p:cNvPr id="11" name="TextBox 10"/>
          <p:cNvSpPr txBox="1"/>
          <p:nvPr/>
        </p:nvSpPr>
        <p:spPr>
          <a:xfrm>
            <a:off x="8071588" y="5016500"/>
            <a:ext cx="914400" cy="228600"/>
          </a:xfrm>
          <a:prstGeom prst="rect">
            <a:avLst/>
          </a:prstGeom>
          <a:noFill/>
        </p:spPr>
        <p:txBody>
          <a:bodyPr wrap="none" lIns="0" tIns="0" rIns="0" bIns="0" rtlCol="0">
            <a:noAutofit/>
          </a:bodyPr>
          <a:lstStyle/>
          <a:p>
            <a:pPr algn="r"/>
            <a:fld id="{CF5EE2B4-9DBA-6849-8F7F-9E5D83453D7D}" type="slidenum">
              <a:rPr lang="en-US" sz="800" smtClean="0">
                <a:solidFill>
                  <a:schemeClr val="bg1"/>
                </a:solidFill>
              </a:rPr>
              <a:t>‹#›</a:t>
            </a:fld>
            <a:endParaRPr lang="en-US" sz="800" dirty="0" err="1">
              <a:solidFill>
                <a:schemeClr val="bg1"/>
              </a:solidFill>
            </a:endParaRPr>
          </a:p>
        </p:txBody>
      </p:sp>
      <p:sp>
        <p:nvSpPr>
          <p:cNvPr id="4" name="Slide Number Placeholder 3">
            <a:extLst>
              <a:ext uri="{FF2B5EF4-FFF2-40B4-BE49-F238E27FC236}">
                <a16:creationId xmlns:a16="http://schemas.microsoft.com/office/drawing/2014/main" id="{FB8D85FE-FC55-1648-861D-E3DA0C8AB027}"/>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ext uri="{BB962C8B-B14F-4D97-AF65-F5344CB8AC3E}">
        <p14:creationId xmlns:p14="http://schemas.microsoft.com/office/powerpoint/2010/main" val="4106073113"/>
      </p:ext>
    </p:extLst>
  </p:cSld>
  <p:clrMap bg1="lt1" tx1="dk1" bg2="lt2" tx2="dk2" accent1="accent1" accent2="accent2" accent3="accent3" accent4="accent4" accent5="accent5" accent6="accent6" hlink="hlink" folHlink="folHlink"/>
  <p:sldLayoutIdLst>
    <p:sldLayoutId id="2147483671" r:id="rId1"/>
    <p:sldLayoutId id="2147483659" r:id="rId2"/>
    <p:sldLayoutId id="2147483665" r:id="rId3"/>
    <p:sldLayoutId id="2147483673" r:id="rId4"/>
    <p:sldLayoutId id="2147483674" r:id="rId5"/>
    <p:sldLayoutId id="2147483662" r:id="rId6"/>
    <p:sldLayoutId id="2147483672" r:id="rId7"/>
    <p:sldLayoutId id="2147483658" r:id="rId8"/>
  </p:sldLayoutIdLst>
  <p:hf hdr="0" ftr="0" dt="0"/>
  <p:txStyles>
    <p:titleStyle>
      <a:lvl1pPr algn="l" defTabSz="457200" rtl="0" eaLnBrk="1" latinLnBrk="0" hangingPunct="1">
        <a:spcBef>
          <a:spcPct val="0"/>
        </a:spcBef>
        <a:buNone/>
        <a:defRPr sz="2000" b="1" i="0" kern="1200">
          <a:solidFill>
            <a:schemeClr val="tx1">
              <a:lumMod val="75000"/>
            </a:schemeClr>
          </a:solidFill>
          <a:latin typeface="Helvetica"/>
          <a:ea typeface="+mj-ea"/>
          <a:cs typeface="Helvetica"/>
        </a:defRPr>
      </a:lvl1pPr>
    </p:titleStyle>
    <p:body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4.xml.rels><?xml version="1.0" encoding="UTF-8" standalone="yes"?>
<Relationships xmlns="http://schemas.openxmlformats.org/package/2006/relationships"><Relationship Id="rId2" Type="http://schemas.openxmlformats.org/officeDocument/2006/relationships/image" Target="../media/image29.tiff"/><Relationship Id="rId1" Type="http://schemas.openxmlformats.org/officeDocument/2006/relationships/slideLayout" Target="../slideLayouts/slideLayout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image" Target="../media/image32.tiff"/><Relationship Id="rId1" Type="http://schemas.openxmlformats.org/officeDocument/2006/relationships/slideLayout" Target="../slideLayouts/slideLayout4.xml"/><Relationship Id="rId5" Type="http://schemas.openxmlformats.org/officeDocument/2006/relationships/image" Target="../media/image35.tiff"/><Relationship Id="rId4" Type="http://schemas.openxmlformats.org/officeDocument/2006/relationships/image" Target="../media/image34.tiff"/></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9.xml.rels><?xml version="1.0" encoding="UTF-8" standalone="yes"?>
<Relationships xmlns="http://schemas.openxmlformats.org/package/2006/relationships"><Relationship Id="rId2" Type="http://schemas.openxmlformats.org/officeDocument/2006/relationships/image" Target="../media/image36.tiff"/><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2.xml.rels><?xml version="1.0" encoding="UTF-8" standalone="yes"?>
<Relationships xmlns="http://schemas.openxmlformats.org/package/2006/relationships"><Relationship Id="rId2" Type="http://schemas.openxmlformats.org/officeDocument/2006/relationships/image" Target="../media/image37.tiff"/><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2" Type="http://schemas.openxmlformats.org/officeDocument/2006/relationships/image" Target="../media/image38.tiff"/><Relationship Id="rId1" Type="http://schemas.openxmlformats.org/officeDocument/2006/relationships/slideLayout" Target="../slideLayouts/slideLayout4.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2" Type="http://schemas.openxmlformats.org/officeDocument/2006/relationships/image" Target="../media/image39.tiff"/><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3.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4.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4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3" Type="http://schemas.openxmlformats.org/officeDocument/2006/relationships/hyperlink" Target="mailto:jeroenpauljansen@ucsf.edu" TargetMode="External"/><Relationship Id="rId2" Type="http://schemas.openxmlformats.org/officeDocument/2006/relationships/hyperlink" Target="mailto:devin.incerti@gmail.com"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1.emf"/><Relationship Id="rId1" Type="http://schemas.openxmlformats.org/officeDocument/2006/relationships/slideLayout" Target="../slideLayouts/slideLayout6.xml"/><Relationship Id="rId5" Type="http://schemas.openxmlformats.org/officeDocument/2006/relationships/image" Target="../media/image18.png"/><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emf"/><Relationship Id="rId1" Type="http://schemas.openxmlformats.org/officeDocument/2006/relationships/slideLayout" Target="../slideLayouts/slideLayout6.xml"/><Relationship Id="rId5" Type="http://schemas.openxmlformats.org/officeDocument/2006/relationships/image" Target="../media/image15.png"/><Relationship Id="rId4" Type="http://schemas.openxmlformats.org/officeDocument/2006/relationships/image" Target="../media/image14.png"/></Relationships>
</file>

<file path=ppt/slides/_rels/slide22.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emf"/><Relationship Id="rId1" Type="http://schemas.openxmlformats.org/officeDocument/2006/relationships/slideLayout" Target="../slideLayouts/slideLayout6.xml"/><Relationship Id="rId4" Type="http://schemas.openxmlformats.org/officeDocument/2006/relationships/image" Target="../media/image14.tif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image" Target="../media/image22.tiff"/><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2" Type="http://schemas.openxmlformats.org/officeDocument/2006/relationships/image" Target="../media/image28.tiff"/><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3CB729-7414-0049-ADFE-91D581E78393}"/>
              </a:ext>
            </a:extLst>
          </p:cNvPr>
          <p:cNvSpPr>
            <a:spLocks noGrp="1"/>
          </p:cNvSpPr>
          <p:nvPr>
            <p:ph type="title"/>
          </p:nvPr>
        </p:nvSpPr>
        <p:spPr/>
        <p:txBody>
          <a:bodyPr>
            <a:normAutofit/>
          </a:bodyPr>
          <a:lstStyle/>
          <a:p>
            <a:r>
              <a:rPr lang="en-US" b="1" dirty="0"/>
              <a:t>APPLIED COST-EFFECTIVENESS MODELING WITH R</a:t>
            </a:r>
            <a:endParaRPr lang="en-US" dirty="0"/>
          </a:p>
        </p:txBody>
      </p:sp>
      <p:sp>
        <p:nvSpPr>
          <p:cNvPr id="3" name="Text Placeholder 2">
            <a:extLst>
              <a:ext uri="{FF2B5EF4-FFF2-40B4-BE49-F238E27FC236}">
                <a16:creationId xmlns:a16="http://schemas.microsoft.com/office/drawing/2014/main" id="{D2019C5F-2AEA-F542-900E-832E250519B7}"/>
              </a:ext>
            </a:extLst>
          </p:cNvPr>
          <p:cNvSpPr>
            <a:spLocks noGrp="1"/>
          </p:cNvSpPr>
          <p:nvPr>
            <p:ph type="body" sz="quarter" idx="10"/>
          </p:nvPr>
        </p:nvSpPr>
        <p:spPr/>
        <p:txBody>
          <a:bodyPr/>
          <a:lstStyle/>
          <a:p>
            <a:endParaRPr lang="en-US" dirty="0"/>
          </a:p>
        </p:txBody>
      </p:sp>
    </p:spTree>
    <p:extLst>
      <p:ext uri="{BB962C8B-B14F-4D97-AF65-F5344CB8AC3E}">
        <p14:creationId xmlns:p14="http://schemas.microsoft.com/office/powerpoint/2010/main" val="29943550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ACB08A-9D08-044D-B7FD-27DE58944152}"/>
              </a:ext>
            </a:extLst>
          </p:cNvPr>
          <p:cNvSpPr>
            <a:spLocks noGrp="1"/>
          </p:cNvSpPr>
          <p:nvPr>
            <p:ph type="title"/>
          </p:nvPr>
        </p:nvSpPr>
        <p:spPr/>
        <p:txBody>
          <a:bodyPr/>
          <a:lstStyle/>
          <a:p>
            <a:r>
              <a:rPr lang="en-US" dirty="0"/>
              <a:t>Transparency &amp; reproducibility</a:t>
            </a:r>
          </a:p>
        </p:txBody>
      </p:sp>
      <p:pic>
        <p:nvPicPr>
          <p:cNvPr id="3" name="Picture 2">
            <a:extLst>
              <a:ext uri="{FF2B5EF4-FFF2-40B4-BE49-F238E27FC236}">
                <a16:creationId xmlns:a16="http://schemas.microsoft.com/office/drawing/2014/main" id="{ADC93CE0-5EAA-4248-B584-EEC5D4BF2B0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167539" y="1143000"/>
            <a:ext cx="3035569" cy="3776722"/>
          </a:xfrm>
          <a:prstGeom prst="rect">
            <a:avLst/>
          </a:prstGeom>
        </p:spPr>
      </p:pic>
      <p:sp>
        <p:nvSpPr>
          <p:cNvPr id="4" name="Slide Number Placeholder 3">
            <a:extLst>
              <a:ext uri="{FF2B5EF4-FFF2-40B4-BE49-F238E27FC236}">
                <a16:creationId xmlns:a16="http://schemas.microsoft.com/office/drawing/2014/main" id="{E20470DD-38F8-F24F-9DBB-ED3FCD7118D3}"/>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9</a:t>
            </a:fld>
            <a:endParaRPr lang="en-US"/>
          </a:p>
        </p:txBody>
      </p:sp>
    </p:spTree>
    <p:extLst>
      <p:ext uri="{BB962C8B-B14F-4D97-AF65-F5344CB8AC3E}">
        <p14:creationId xmlns:p14="http://schemas.microsoft.com/office/powerpoint/2010/main" val="147479968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E81F0-3F02-114D-A4F5-E284AD0DA271}"/>
              </a:ext>
            </a:extLst>
          </p:cNvPr>
          <p:cNvSpPr>
            <a:spLocks noGrp="1"/>
          </p:cNvSpPr>
          <p:nvPr>
            <p:ph type="title"/>
          </p:nvPr>
        </p:nvSpPr>
        <p:spPr/>
        <p:txBody>
          <a:bodyPr/>
          <a:lstStyle/>
          <a:p>
            <a:r>
              <a:rPr lang="en-US" dirty="0"/>
              <a:t>Simulation – Construct the model</a:t>
            </a:r>
          </a:p>
        </p:txBody>
      </p:sp>
      <p:sp>
        <p:nvSpPr>
          <p:cNvPr id="3" name="Content Placeholder 2">
            <a:extLst>
              <a:ext uri="{FF2B5EF4-FFF2-40B4-BE49-F238E27FC236}">
                <a16:creationId xmlns:a16="http://schemas.microsoft.com/office/drawing/2014/main" id="{4F085CEB-1EED-F847-A7AE-D632C4F21F46}"/>
              </a:ext>
            </a:extLst>
          </p:cNvPr>
          <p:cNvSpPr>
            <a:spLocks noGrp="1"/>
          </p:cNvSpPr>
          <p:nvPr>
            <p:ph idx="1"/>
          </p:nvPr>
        </p:nvSpPr>
        <p:spPr/>
        <p:txBody>
          <a:bodyPr/>
          <a:lstStyle/>
          <a:p>
            <a:r>
              <a:rPr lang="en-US" dirty="0"/>
              <a:t>Economic models in </a:t>
            </a:r>
            <a:r>
              <a:rPr lang="en-US" sz="1600" dirty="0" err="1">
                <a:solidFill>
                  <a:schemeClr val="accent2"/>
                </a:solidFill>
                <a:latin typeface="Lucida Console" panose="020B0609040504020204" pitchFamily="49" charset="0"/>
                <a:ea typeface="+mj-ea"/>
              </a:rPr>
              <a:t>hesim</a:t>
            </a:r>
            <a:r>
              <a:rPr lang="en-US" dirty="0"/>
              <a:t> can be constructed in one of two ways</a:t>
            </a:r>
          </a:p>
          <a:p>
            <a:pPr lvl="1"/>
            <a:r>
              <a:rPr lang="en-US" dirty="0"/>
              <a:t>Defining the model using </a:t>
            </a:r>
            <a:r>
              <a:rPr lang="en-US" sz="1400" dirty="0" err="1">
                <a:solidFill>
                  <a:schemeClr val="accent3"/>
                </a:solidFill>
                <a:latin typeface="Lucida Console" panose="020B0609040504020204" pitchFamily="49" charset="0"/>
              </a:rPr>
              <a:t>define_model</a:t>
            </a:r>
            <a:r>
              <a:rPr lang="en-US" sz="1400" dirty="0">
                <a:solidFill>
                  <a:schemeClr val="accent3"/>
                </a:solidFill>
                <a:latin typeface="Lucida Console" panose="020B0609040504020204" pitchFamily="49" charset="0"/>
              </a:rPr>
              <a:t>()</a:t>
            </a:r>
            <a:endParaRPr lang="en-US" dirty="0">
              <a:solidFill>
                <a:schemeClr val="accent3"/>
              </a:solidFill>
              <a:latin typeface="Lucida Console" panose="020B0609040504020204" pitchFamily="49" charset="0"/>
            </a:endParaRPr>
          </a:p>
          <a:p>
            <a:pPr marL="400050" lvl="2" indent="0">
              <a:buNone/>
            </a:pPr>
            <a:r>
              <a:rPr lang="en-US" sz="1200" dirty="0"/>
              <a:t>(See Markov cohort model)</a:t>
            </a:r>
          </a:p>
          <a:p>
            <a:pPr lvl="1"/>
            <a:r>
              <a:rPr lang="en-US" dirty="0"/>
              <a:t>With explicit statistical models</a:t>
            </a:r>
          </a:p>
          <a:p>
            <a:pPr marL="400050" lvl="2" indent="0">
              <a:buNone/>
            </a:pPr>
            <a:r>
              <a:rPr lang="en-US" sz="1200" dirty="0"/>
              <a:t>(Approached used here)</a:t>
            </a:r>
          </a:p>
        </p:txBody>
      </p:sp>
      <p:sp>
        <p:nvSpPr>
          <p:cNvPr id="4" name="Slide Number Placeholder 3">
            <a:extLst>
              <a:ext uri="{FF2B5EF4-FFF2-40B4-BE49-F238E27FC236}">
                <a16:creationId xmlns:a16="http://schemas.microsoft.com/office/drawing/2014/main" id="{41BC3F5A-405D-294E-8703-0EC5B0D9259B}"/>
              </a:ext>
            </a:extLst>
          </p:cNvPr>
          <p:cNvSpPr>
            <a:spLocks noGrp="1"/>
          </p:cNvSpPr>
          <p:nvPr>
            <p:ph type="sldNum" sz="quarter" idx="4"/>
          </p:nvPr>
        </p:nvSpPr>
        <p:spPr/>
        <p:txBody>
          <a:bodyPr/>
          <a:lstStyle/>
          <a:p>
            <a:fld id="{CF7A681D-9A53-0F41-890B-1BA01E4644AD}" type="slidenum">
              <a:rPr lang="en-US" smtClean="0"/>
              <a:pPr/>
              <a:t>99</a:t>
            </a:fld>
            <a:endParaRPr lang="en-US"/>
          </a:p>
        </p:txBody>
      </p:sp>
    </p:spTree>
    <p:extLst>
      <p:ext uri="{BB962C8B-B14F-4D97-AF65-F5344CB8AC3E}">
        <p14:creationId xmlns:p14="http://schemas.microsoft.com/office/powerpoint/2010/main" val="227612215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E81F0-3F02-114D-A4F5-E284AD0DA271}"/>
              </a:ext>
            </a:extLst>
          </p:cNvPr>
          <p:cNvSpPr>
            <a:spLocks noGrp="1"/>
          </p:cNvSpPr>
          <p:nvPr>
            <p:ph type="title"/>
          </p:nvPr>
        </p:nvSpPr>
        <p:spPr/>
        <p:txBody>
          <a:bodyPr/>
          <a:lstStyle/>
          <a:p>
            <a:r>
              <a:rPr lang="en-US" dirty="0"/>
              <a:t>Simulation – Construct the model</a:t>
            </a:r>
            <a:br>
              <a:rPr lang="en-US" dirty="0"/>
            </a:br>
            <a:r>
              <a:rPr lang="en-US" b="0" dirty="0"/>
              <a:t>Disease model</a:t>
            </a:r>
          </a:p>
        </p:txBody>
      </p:sp>
      <p:sp>
        <p:nvSpPr>
          <p:cNvPr id="4" name="Slide Number Placeholder 3">
            <a:extLst>
              <a:ext uri="{FF2B5EF4-FFF2-40B4-BE49-F238E27FC236}">
                <a16:creationId xmlns:a16="http://schemas.microsoft.com/office/drawing/2014/main" id="{41BC3F5A-405D-294E-8703-0EC5B0D9259B}"/>
              </a:ext>
            </a:extLst>
          </p:cNvPr>
          <p:cNvSpPr>
            <a:spLocks noGrp="1"/>
          </p:cNvSpPr>
          <p:nvPr>
            <p:ph type="sldNum" sz="quarter" idx="4"/>
          </p:nvPr>
        </p:nvSpPr>
        <p:spPr/>
        <p:txBody>
          <a:bodyPr/>
          <a:lstStyle/>
          <a:p>
            <a:fld id="{CF7A681D-9A53-0F41-890B-1BA01E4644AD}" type="slidenum">
              <a:rPr lang="en-US" smtClean="0"/>
              <a:pPr/>
              <a:t>100</a:t>
            </a:fld>
            <a:endParaRPr lang="en-US"/>
          </a:p>
        </p:txBody>
      </p:sp>
      <p:sp>
        <p:nvSpPr>
          <p:cNvPr id="5" name="Rectangle 4">
            <a:extLst>
              <a:ext uri="{FF2B5EF4-FFF2-40B4-BE49-F238E27FC236}">
                <a16:creationId xmlns:a16="http://schemas.microsoft.com/office/drawing/2014/main" id="{160FEDEB-EE9F-EF43-A401-FB2F897CA1F2}"/>
              </a:ext>
            </a:extLst>
          </p:cNvPr>
          <p:cNvSpPr/>
          <p:nvPr/>
        </p:nvSpPr>
        <p:spPr>
          <a:xfrm>
            <a:off x="457198" y="1114773"/>
            <a:ext cx="6177518" cy="430887"/>
          </a:xfrm>
          <a:prstGeom prst="rect">
            <a:avLst/>
          </a:prstGeom>
          <a:solidFill>
            <a:schemeClr val="bg1">
              <a:lumMod val="85000"/>
            </a:schemeClr>
          </a:solidFill>
        </p:spPr>
        <p:txBody>
          <a:bodyPr wrap="square">
            <a:spAutoFit/>
          </a:bodyPr>
          <a:lstStyle/>
          <a:p>
            <a:r>
              <a:rPr lang="en-US" sz="1100" b="1" dirty="0" err="1">
                <a:solidFill>
                  <a:schemeClr val="tx2"/>
                </a:solidFill>
                <a:latin typeface="Lucida Console" panose="020B0609040504020204" pitchFamily="49" charset="0"/>
              </a:rPr>
              <a:t>transmod_data</a:t>
            </a:r>
            <a:r>
              <a:rPr lang="en-US" sz="1100" b="1" dirty="0">
                <a:solidFill>
                  <a:schemeClr val="tx2"/>
                </a:solidFill>
                <a:latin typeface="Lucida Console" panose="020B0609040504020204" pitchFamily="49" charset="0"/>
              </a:rPr>
              <a:t> </a:t>
            </a:r>
            <a:r>
              <a:rPr lang="en-US" sz="1100" dirty="0">
                <a:latin typeface="Lucida Console" panose="020B0609040504020204" pitchFamily="49" charset="0"/>
              </a:rPr>
              <a:t>&lt;- </a:t>
            </a:r>
            <a:r>
              <a:rPr lang="en-US" sz="1100" b="1" dirty="0">
                <a:latin typeface="Lucida Console" panose="020B0609040504020204" pitchFamily="49" charset="0"/>
              </a:rPr>
              <a:t>expand</a:t>
            </a:r>
            <a:r>
              <a:rPr lang="en-US" sz="1100" dirty="0">
                <a:latin typeface="Lucida Console" panose="020B0609040504020204" pitchFamily="49" charset="0"/>
              </a:rPr>
              <a:t>(</a:t>
            </a:r>
            <a:r>
              <a:rPr lang="en-US" sz="1100" dirty="0" err="1">
                <a:latin typeface="Lucida Console" panose="020B0609040504020204" pitchFamily="49" charset="0"/>
              </a:rPr>
              <a:t>hesim_dat</a:t>
            </a:r>
            <a:r>
              <a:rPr lang="en-US" sz="1100" dirty="0">
                <a:latin typeface="Lucida Console" panose="020B0609040504020204" pitchFamily="49" charset="0"/>
              </a:rPr>
              <a:t>,</a:t>
            </a:r>
          </a:p>
          <a:p>
            <a:r>
              <a:rPr lang="en-US" sz="1100" dirty="0">
                <a:latin typeface="Lucida Console" panose="020B0609040504020204" pitchFamily="49" charset="0"/>
              </a:rPr>
              <a:t>                        by = c("strategies", "patients"))</a:t>
            </a:r>
          </a:p>
        </p:txBody>
      </p:sp>
      <p:sp>
        <p:nvSpPr>
          <p:cNvPr id="6" name="Rectangle 5">
            <a:extLst>
              <a:ext uri="{FF2B5EF4-FFF2-40B4-BE49-F238E27FC236}">
                <a16:creationId xmlns:a16="http://schemas.microsoft.com/office/drawing/2014/main" id="{FF14DB05-5D54-6045-8421-F3BA75CEFE88}"/>
              </a:ext>
            </a:extLst>
          </p:cNvPr>
          <p:cNvSpPr/>
          <p:nvPr/>
        </p:nvSpPr>
        <p:spPr>
          <a:xfrm>
            <a:off x="457199" y="1619136"/>
            <a:ext cx="5178058" cy="1277273"/>
          </a:xfrm>
          <a:prstGeom prst="rect">
            <a:avLst/>
          </a:prstGeom>
        </p:spPr>
        <p:txBody>
          <a:bodyPr wrap="square">
            <a:spAutoFit/>
          </a:bodyPr>
          <a:lstStyle/>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patient_id</a:t>
            </a:r>
            <a:r>
              <a:rPr lang="en-US" sz="1100" dirty="0">
                <a:latin typeface="Lucida Console" panose="020B0609040504020204" pitchFamily="49" charset="0"/>
              </a:rPr>
              <a:t> </a:t>
            </a:r>
            <a:r>
              <a:rPr lang="en-US" sz="1100" dirty="0" err="1">
                <a:latin typeface="Lucida Console" panose="020B0609040504020204" pitchFamily="49" charset="0"/>
              </a:rPr>
              <a:t>strategy_name</a:t>
            </a:r>
            <a:r>
              <a:rPr lang="en-US" sz="1100" dirty="0">
                <a:latin typeface="Lucida Console" panose="020B0609040504020204" pitchFamily="49" charset="0"/>
              </a:rPr>
              <a:t>      age female</a:t>
            </a:r>
          </a:p>
          <a:p>
            <a:r>
              <a:rPr lang="en-US" sz="1100" dirty="0">
                <a:latin typeface="Lucida Console" panose="020B0609040504020204" pitchFamily="49" charset="0"/>
              </a:rPr>
              <a:t>1:           1          1           SOC 42.71774      0</a:t>
            </a:r>
          </a:p>
          <a:p>
            <a:r>
              <a:rPr lang="en-US" sz="1100" dirty="0">
                <a:latin typeface="Lucida Console" panose="020B0609040504020204" pitchFamily="49" charset="0"/>
              </a:rPr>
              <a:t>2:           1          2           SOC 48.86723      0</a:t>
            </a:r>
          </a:p>
          <a:p>
            <a:r>
              <a:rPr lang="en-US" sz="1100" dirty="0">
                <a:latin typeface="Lucida Console" panose="020B0609040504020204" pitchFamily="49" charset="0"/>
              </a:rPr>
              <a:t>3:           1          3           SOC 40.27539      1</a:t>
            </a:r>
          </a:p>
          <a:p>
            <a:r>
              <a:rPr lang="en-US" sz="1100" dirty="0">
                <a:latin typeface="Lucida Console" panose="020B0609040504020204" pitchFamily="49" charset="0"/>
              </a:rPr>
              <a:t>4:           1          4           SOC 46.50052      1</a:t>
            </a:r>
          </a:p>
          <a:p>
            <a:r>
              <a:rPr lang="en-US" sz="1100" dirty="0">
                <a:latin typeface="Lucida Console" panose="020B0609040504020204" pitchFamily="49" charset="0"/>
              </a:rPr>
              <a:t>5:           1          5           SOC 47.17538      1</a:t>
            </a:r>
          </a:p>
          <a:p>
            <a:r>
              <a:rPr lang="en-US" sz="1100" dirty="0">
                <a:latin typeface="Lucida Console" panose="020B0609040504020204" pitchFamily="49" charset="0"/>
              </a:rPr>
              <a:t>6:           1          6           SOC 53.21776      0</a:t>
            </a:r>
          </a:p>
        </p:txBody>
      </p:sp>
      <p:sp>
        <p:nvSpPr>
          <p:cNvPr id="7" name="Rectangle 6">
            <a:extLst>
              <a:ext uri="{FF2B5EF4-FFF2-40B4-BE49-F238E27FC236}">
                <a16:creationId xmlns:a16="http://schemas.microsoft.com/office/drawing/2014/main" id="{6D19EF07-CECB-0B4D-BFC8-18F8E6A3F10D}"/>
              </a:ext>
            </a:extLst>
          </p:cNvPr>
          <p:cNvSpPr/>
          <p:nvPr/>
        </p:nvSpPr>
        <p:spPr>
          <a:xfrm>
            <a:off x="457199" y="3372545"/>
            <a:ext cx="6177517" cy="769441"/>
          </a:xfrm>
          <a:prstGeom prst="rect">
            <a:avLst/>
          </a:prstGeom>
          <a:solidFill>
            <a:schemeClr val="bg1">
              <a:lumMod val="85000"/>
            </a:schemeClr>
          </a:solidFill>
        </p:spPr>
        <p:txBody>
          <a:bodyPr wrap="square">
            <a:spAutoFit/>
          </a:bodyPr>
          <a:lstStyle/>
          <a:p>
            <a:r>
              <a:rPr lang="en-US" sz="1100" b="1" dirty="0" err="1">
                <a:solidFill>
                  <a:schemeClr val="tx2"/>
                </a:solidFill>
                <a:latin typeface="Lucida Console" panose="020B0609040504020204" pitchFamily="49" charset="0"/>
              </a:rPr>
              <a:t>transmod</a:t>
            </a:r>
            <a:r>
              <a:rPr lang="en-US" sz="1100" b="1" dirty="0">
                <a:solidFill>
                  <a:schemeClr val="tx2"/>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create_IndivCtstmTrans</a:t>
            </a:r>
            <a:r>
              <a:rPr lang="en-US" sz="1100" dirty="0">
                <a:latin typeface="Lucida Console" panose="020B0609040504020204" pitchFamily="49" charset="0"/>
              </a:rPr>
              <a:t>(</a:t>
            </a:r>
            <a:r>
              <a:rPr lang="en-US" sz="1100" dirty="0" err="1">
                <a:solidFill>
                  <a:schemeClr val="tx2"/>
                </a:solidFill>
                <a:latin typeface="Lucida Console" panose="020B0609040504020204" pitchFamily="49" charset="0"/>
              </a:rPr>
              <a:t>wei_fits</a:t>
            </a:r>
            <a:r>
              <a:rPr lang="en-US" sz="1100" dirty="0">
                <a:latin typeface="Lucida Console" panose="020B0609040504020204" pitchFamily="49" charset="0"/>
              </a:rPr>
              <a:t>, </a:t>
            </a:r>
            <a:r>
              <a:rPr lang="en-US" sz="1100" dirty="0" err="1">
                <a:solidFill>
                  <a:schemeClr val="tx2"/>
                </a:solidFill>
                <a:latin typeface="Lucida Console" panose="020B0609040504020204" pitchFamily="49" charset="0"/>
              </a:rPr>
              <a:t>transmod_data</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trans_mat</a:t>
            </a:r>
            <a:r>
              <a:rPr lang="en-US" sz="1100" dirty="0">
                <a:latin typeface="Lucida Console" panose="020B0609040504020204" pitchFamily="49" charset="0"/>
              </a:rPr>
              <a:t> = </a:t>
            </a:r>
            <a:r>
              <a:rPr lang="en-US" sz="1100" dirty="0" err="1">
                <a:latin typeface="Lucida Console" panose="020B0609040504020204" pitchFamily="49" charset="0"/>
              </a:rPr>
              <a:t>tmat</a:t>
            </a:r>
            <a:r>
              <a:rPr lang="en-US" sz="1100" dirty="0">
                <a:latin typeface="Lucida Console" panose="020B0609040504020204" pitchFamily="49" charset="0"/>
              </a:rPr>
              <a:t>, n = 500,</a:t>
            </a:r>
          </a:p>
          <a:p>
            <a:r>
              <a:rPr lang="en-US" sz="1100" dirty="0">
                <a:latin typeface="Lucida Console" panose="020B0609040504020204" pitchFamily="49" charset="0"/>
              </a:rPr>
              <a:t>                                   clock = "reset",</a:t>
            </a:r>
          </a:p>
          <a:p>
            <a:r>
              <a:rPr lang="en-US" sz="1100" dirty="0">
                <a:latin typeface="Lucida Console" panose="020B0609040504020204" pitchFamily="49" charset="0"/>
              </a:rPr>
              <a:t>                                   </a:t>
            </a:r>
            <a:r>
              <a:rPr lang="en-US" sz="1100" dirty="0" err="1">
                <a:latin typeface="Lucida Console" panose="020B0609040504020204" pitchFamily="49" charset="0"/>
              </a:rPr>
              <a:t>start_age</a:t>
            </a:r>
            <a:r>
              <a:rPr lang="en-US" sz="1100" dirty="0">
                <a:latin typeface="Lucida Console" panose="020B0609040504020204" pitchFamily="49" charset="0"/>
              </a:rPr>
              <a:t> = </a:t>
            </a:r>
            <a:r>
              <a:rPr lang="en-US" sz="1100" dirty="0" err="1">
                <a:latin typeface="Lucida Console" panose="020B0609040504020204" pitchFamily="49" charset="0"/>
              </a:rPr>
              <a:t>patients$age</a:t>
            </a:r>
            <a:r>
              <a:rPr lang="en-US" sz="1100" dirty="0">
                <a:latin typeface="Lucida Console" panose="020B0609040504020204" pitchFamily="49" charset="0"/>
              </a:rPr>
              <a:t>)</a:t>
            </a:r>
          </a:p>
        </p:txBody>
      </p:sp>
    </p:spTree>
    <p:extLst>
      <p:ext uri="{BB962C8B-B14F-4D97-AF65-F5344CB8AC3E}">
        <p14:creationId xmlns:p14="http://schemas.microsoft.com/office/powerpoint/2010/main" val="2599950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E81F0-3F02-114D-A4F5-E284AD0DA271}"/>
              </a:ext>
            </a:extLst>
          </p:cNvPr>
          <p:cNvSpPr>
            <a:spLocks noGrp="1"/>
          </p:cNvSpPr>
          <p:nvPr>
            <p:ph type="title"/>
          </p:nvPr>
        </p:nvSpPr>
        <p:spPr/>
        <p:txBody>
          <a:bodyPr/>
          <a:lstStyle/>
          <a:p>
            <a:r>
              <a:rPr lang="en-US" dirty="0"/>
              <a:t>Simulation – Construct the model</a:t>
            </a:r>
            <a:br>
              <a:rPr lang="en-US" dirty="0"/>
            </a:br>
            <a:r>
              <a:rPr lang="en-US" b="0" dirty="0"/>
              <a:t>Utility and cost models</a:t>
            </a:r>
          </a:p>
        </p:txBody>
      </p:sp>
      <p:sp>
        <p:nvSpPr>
          <p:cNvPr id="4" name="Slide Number Placeholder 3">
            <a:extLst>
              <a:ext uri="{FF2B5EF4-FFF2-40B4-BE49-F238E27FC236}">
                <a16:creationId xmlns:a16="http://schemas.microsoft.com/office/drawing/2014/main" id="{41BC3F5A-405D-294E-8703-0EC5B0D9259B}"/>
              </a:ext>
            </a:extLst>
          </p:cNvPr>
          <p:cNvSpPr>
            <a:spLocks noGrp="1"/>
          </p:cNvSpPr>
          <p:nvPr>
            <p:ph type="sldNum" sz="quarter" idx="4"/>
          </p:nvPr>
        </p:nvSpPr>
        <p:spPr/>
        <p:txBody>
          <a:bodyPr/>
          <a:lstStyle/>
          <a:p>
            <a:fld id="{CF7A681D-9A53-0F41-890B-1BA01E4644AD}" type="slidenum">
              <a:rPr lang="en-US" smtClean="0"/>
              <a:pPr/>
              <a:t>101</a:t>
            </a:fld>
            <a:endParaRPr lang="en-US"/>
          </a:p>
        </p:txBody>
      </p:sp>
      <p:sp>
        <p:nvSpPr>
          <p:cNvPr id="5" name="Rectangle 4">
            <a:extLst>
              <a:ext uri="{FF2B5EF4-FFF2-40B4-BE49-F238E27FC236}">
                <a16:creationId xmlns:a16="http://schemas.microsoft.com/office/drawing/2014/main" id="{8F0189F7-167C-CE4A-AE1A-E30AAAE6C198}"/>
              </a:ext>
            </a:extLst>
          </p:cNvPr>
          <p:cNvSpPr/>
          <p:nvPr/>
        </p:nvSpPr>
        <p:spPr>
          <a:xfrm>
            <a:off x="457200" y="1143000"/>
            <a:ext cx="6432698" cy="2462213"/>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 Utility</a:t>
            </a:r>
          </a:p>
          <a:p>
            <a:r>
              <a:rPr lang="en-US" sz="1100" b="1" dirty="0" err="1">
                <a:solidFill>
                  <a:schemeClr val="tx2"/>
                </a:solidFill>
                <a:latin typeface="Lucida Console" panose="020B0609040504020204" pitchFamily="49" charset="0"/>
              </a:rPr>
              <a:t>utilitymod</a:t>
            </a:r>
            <a:r>
              <a:rPr lang="en-US" sz="1100" dirty="0">
                <a:latin typeface="Lucida Console" panose="020B0609040504020204" pitchFamily="49" charset="0"/>
              </a:rPr>
              <a:t> &lt;- </a:t>
            </a:r>
            <a:r>
              <a:rPr lang="en-US" sz="1100" b="1" dirty="0" err="1">
                <a:latin typeface="Lucida Console" panose="020B0609040504020204" pitchFamily="49" charset="0"/>
              </a:rPr>
              <a:t>create_StateVals</a:t>
            </a:r>
            <a:r>
              <a:rPr lang="en-US" sz="1100" dirty="0">
                <a:latin typeface="Lucida Console" panose="020B0609040504020204" pitchFamily="49" charset="0"/>
              </a:rPr>
              <a:t>(</a:t>
            </a:r>
            <a:r>
              <a:rPr lang="en-US" sz="1100" dirty="0" err="1">
                <a:latin typeface="Lucida Console" panose="020B0609040504020204" pitchFamily="49" charset="0"/>
              </a:rPr>
              <a:t>utility_tbl</a:t>
            </a:r>
            <a:r>
              <a:rPr lang="en-US" sz="1100" dirty="0">
                <a:latin typeface="Lucida Console" panose="020B0609040504020204" pitchFamily="49" charset="0"/>
              </a:rPr>
              <a:t>, n = 500)</a:t>
            </a:r>
          </a:p>
          <a:p>
            <a:endParaRPr lang="en-US" sz="1100" b="1" dirty="0">
              <a:solidFill>
                <a:schemeClr val="tx2"/>
              </a:solidFill>
              <a:latin typeface="Lucida Console" panose="020B0609040504020204" pitchFamily="49" charset="0"/>
            </a:endParaRPr>
          </a:p>
          <a:p>
            <a:endParaRPr lang="en-US" sz="1100" dirty="0">
              <a:latin typeface="Lucida Console" panose="020B0609040504020204" pitchFamily="49" charset="0"/>
            </a:endParaRPr>
          </a:p>
          <a:p>
            <a:r>
              <a:rPr lang="en-US" sz="1100" dirty="0">
                <a:latin typeface="Lucida Console" panose="020B0609040504020204" pitchFamily="49" charset="0"/>
              </a:rPr>
              <a:t># Costs</a:t>
            </a:r>
          </a:p>
          <a:p>
            <a:r>
              <a:rPr lang="en-US" sz="1100" b="1" dirty="0" err="1">
                <a:solidFill>
                  <a:schemeClr val="tx2"/>
                </a:solidFill>
                <a:latin typeface="Lucida Console" panose="020B0609040504020204" pitchFamily="49" charset="0"/>
              </a:rPr>
              <a:t>drugcostmod</a:t>
            </a:r>
            <a:r>
              <a:rPr lang="en-US" sz="1100" dirty="0">
                <a:latin typeface="Lucida Console" panose="020B0609040504020204" pitchFamily="49" charset="0"/>
              </a:rPr>
              <a:t> &lt;- </a:t>
            </a:r>
            <a:r>
              <a:rPr lang="en-US" sz="1100" b="1" dirty="0" err="1">
                <a:latin typeface="Lucida Console" panose="020B0609040504020204" pitchFamily="49" charset="0"/>
              </a:rPr>
              <a:t>create_StateVals</a:t>
            </a:r>
            <a:r>
              <a:rPr lang="en-US" sz="1100" dirty="0">
                <a:latin typeface="Lucida Console" panose="020B0609040504020204" pitchFamily="49" charset="0"/>
              </a:rPr>
              <a:t>(</a:t>
            </a:r>
            <a:r>
              <a:rPr lang="en-US" sz="1100" dirty="0" err="1">
                <a:latin typeface="Lucida Console" panose="020B0609040504020204" pitchFamily="49" charset="0"/>
              </a:rPr>
              <a:t>drugcost_tbl</a:t>
            </a:r>
            <a:r>
              <a:rPr lang="en-US" sz="1100" dirty="0">
                <a:latin typeface="Lucida Console" panose="020B0609040504020204" pitchFamily="49" charset="0"/>
              </a:rPr>
              <a:t>, n = 500,</a:t>
            </a:r>
          </a:p>
          <a:p>
            <a:r>
              <a:rPr lang="en-US" sz="1100" dirty="0">
                <a:latin typeface="Lucida Console" panose="020B0609040504020204" pitchFamily="49" charset="0"/>
              </a:rPr>
              <a:t>                                </a:t>
            </a:r>
            <a:r>
              <a:rPr lang="en-US" sz="1100" dirty="0" err="1">
                <a:latin typeface="Lucida Console" panose="020B0609040504020204" pitchFamily="49" charset="0"/>
              </a:rPr>
              <a:t>time_reset</a:t>
            </a:r>
            <a:r>
              <a:rPr lang="en-US" sz="1100" dirty="0">
                <a:latin typeface="Lucida Console" panose="020B0609040504020204" pitchFamily="49" charset="0"/>
              </a:rPr>
              <a:t> = TRUE)</a:t>
            </a:r>
          </a:p>
          <a:p>
            <a:endParaRPr lang="en-US" sz="1100" dirty="0">
              <a:latin typeface="Lucida Console" panose="020B0609040504020204" pitchFamily="49" charset="0"/>
            </a:endParaRPr>
          </a:p>
          <a:p>
            <a:r>
              <a:rPr lang="en-US" sz="1100" b="1" dirty="0" err="1">
                <a:solidFill>
                  <a:schemeClr val="tx2"/>
                </a:solidFill>
                <a:latin typeface="Lucida Console" panose="020B0609040504020204" pitchFamily="49" charset="0"/>
              </a:rPr>
              <a:t>medcostmod</a:t>
            </a:r>
            <a:r>
              <a:rPr lang="en-US" sz="1100" dirty="0">
                <a:latin typeface="Lucida Console" panose="020B0609040504020204" pitchFamily="49" charset="0"/>
              </a:rPr>
              <a:t> &lt;- </a:t>
            </a:r>
            <a:r>
              <a:rPr lang="en-US" sz="1100" b="1" dirty="0" err="1">
                <a:latin typeface="Lucida Console" panose="020B0609040504020204" pitchFamily="49" charset="0"/>
              </a:rPr>
              <a:t>create_StateVals</a:t>
            </a:r>
            <a:r>
              <a:rPr lang="en-US" sz="1100" dirty="0">
                <a:latin typeface="Lucida Console" panose="020B0609040504020204" pitchFamily="49" charset="0"/>
              </a:rPr>
              <a:t>(</a:t>
            </a:r>
            <a:r>
              <a:rPr lang="en-US" sz="1100" dirty="0" err="1">
                <a:latin typeface="Lucida Console" panose="020B0609040504020204" pitchFamily="49" charset="0"/>
              </a:rPr>
              <a:t>medcost_tbl</a:t>
            </a:r>
            <a:r>
              <a:rPr lang="en-US" sz="1100" dirty="0">
                <a:latin typeface="Lucida Console" panose="020B0609040504020204" pitchFamily="49" charset="0"/>
              </a:rPr>
              <a:t>, n = 500)</a:t>
            </a:r>
          </a:p>
          <a:p>
            <a:endParaRPr lang="en-US" sz="1100" dirty="0">
              <a:latin typeface="Lucida Console" panose="020B0609040504020204" pitchFamily="49" charset="0"/>
            </a:endParaRPr>
          </a:p>
          <a:p>
            <a:endParaRPr lang="en-US" sz="1100" dirty="0">
              <a:latin typeface="Lucida Console" panose="020B0609040504020204" pitchFamily="49" charset="0"/>
            </a:endParaRPr>
          </a:p>
          <a:p>
            <a:endParaRPr lang="en-US" sz="1100" dirty="0">
              <a:latin typeface="Lucida Console" panose="020B0609040504020204" pitchFamily="49" charset="0"/>
            </a:endParaRPr>
          </a:p>
          <a:p>
            <a:r>
              <a:rPr lang="en-US" sz="1100" b="1" dirty="0" err="1">
                <a:solidFill>
                  <a:schemeClr val="tx2"/>
                </a:solidFill>
                <a:latin typeface="Lucida Console" panose="020B0609040504020204" pitchFamily="49" charset="0"/>
              </a:rPr>
              <a:t>costmods</a:t>
            </a:r>
            <a:r>
              <a:rPr lang="en-US" sz="1100" b="1" dirty="0">
                <a:solidFill>
                  <a:schemeClr val="tx2"/>
                </a:solidFill>
                <a:latin typeface="Lucida Console" panose="020B0609040504020204" pitchFamily="49" charset="0"/>
              </a:rPr>
              <a:t> </a:t>
            </a:r>
            <a:r>
              <a:rPr lang="en-US" sz="1100" dirty="0">
                <a:latin typeface="Lucida Console" panose="020B0609040504020204" pitchFamily="49" charset="0"/>
              </a:rPr>
              <a:t>&lt;- list(Drug = </a:t>
            </a:r>
            <a:r>
              <a:rPr lang="en-US" sz="1100" dirty="0" err="1">
                <a:solidFill>
                  <a:schemeClr val="tx2"/>
                </a:solidFill>
                <a:latin typeface="Lucida Console" panose="020B0609040504020204" pitchFamily="49" charset="0"/>
              </a:rPr>
              <a:t>drugcostmod</a:t>
            </a:r>
            <a:r>
              <a:rPr lang="en-US" sz="1100" dirty="0">
                <a:latin typeface="Lucida Console" panose="020B0609040504020204" pitchFamily="49" charset="0"/>
              </a:rPr>
              <a:t>,</a:t>
            </a:r>
          </a:p>
          <a:p>
            <a:r>
              <a:rPr lang="en-US" sz="1100" dirty="0">
                <a:latin typeface="Lucida Console" panose="020B0609040504020204" pitchFamily="49" charset="0"/>
              </a:rPr>
              <a:t>                 Medical = </a:t>
            </a:r>
            <a:r>
              <a:rPr lang="en-US" sz="1100" dirty="0" err="1">
                <a:solidFill>
                  <a:schemeClr val="tx2"/>
                </a:solidFill>
                <a:latin typeface="Lucida Console" panose="020B0609040504020204" pitchFamily="49" charset="0"/>
              </a:rPr>
              <a:t>medcostmod</a:t>
            </a:r>
            <a:r>
              <a:rPr lang="en-US" sz="1100" dirty="0">
                <a:latin typeface="Lucida Console" panose="020B0609040504020204" pitchFamily="49" charset="0"/>
              </a:rPr>
              <a:t>)</a:t>
            </a:r>
          </a:p>
        </p:txBody>
      </p:sp>
    </p:spTree>
    <p:extLst>
      <p:ext uri="{BB962C8B-B14F-4D97-AF65-F5344CB8AC3E}">
        <p14:creationId xmlns:p14="http://schemas.microsoft.com/office/powerpoint/2010/main" val="333069890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D834B3-1C8D-464B-9301-0F949E721217}"/>
              </a:ext>
            </a:extLst>
          </p:cNvPr>
          <p:cNvSpPr>
            <a:spLocks noGrp="1"/>
          </p:cNvSpPr>
          <p:nvPr>
            <p:ph type="title"/>
          </p:nvPr>
        </p:nvSpPr>
        <p:spPr/>
        <p:txBody>
          <a:bodyPr/>
          <a:lstStyle/>
          <a:p>
            <a:r>
              <a:rPr lang="en-US" dirty="0"/>
              <a:t>Simulation – Construct the model</a:t>
            </a:r>
            <a:br>
              <a:rPr lang="en-US" dirty="0"/>
            </a:br>
            <a:r>
              <a:rPr lang="en-US" b="0" dirty="0"/>
              <a:t>Combining the disease progression, cost, and utility models</a:t>
            </a:r>
            <a:endParaRPr lang="en-US" dirty="0"/>
          </a:p>
        </p:txBody>
      </p:sp>
      <p:sp>
        <p:nvSpPr>
          <p:cNvPr id="4" name="Slide Number Placeholder 3">
            <a:extLst>
              <a:ext uri="{FF2B5EF4-FFF2-40B4-BE49-F238E27FC236}">
                <a16:creationId xmlns:a16="http://schemas.microsoft.com/office/drawing/2014/main" id="{BEBEE791-8093-DC47-A3FD-2B06F0136F02}"/>
              </a:ext>
            </a:extLst>
          </p:cNvPr>
          <p:cNvSpPr>
            <a:spLocks noGrp="1"/>
          </p:cNvSpPr>
          <p:nvPr>
            <p:ph type="sldNum" sz="quarter" idx="4"/>
          </p:nvPr>
        </p:nvSpPr>
        <p:spPr/>
        <p:txBody>
          <a:bodyPr/>
          <a:lstStyle/>
          <a:p>
            <a:fld id="{CF7A681D-9A53-0F41-890B-1BA01E4644AD}" type="slidenum">
              <a:rPr lang="en-US" smtClean="0"/>
              <a:pPr/>
              <a:t>102</a:t>
            </a:fld>
            <a:endParaRPr lang="en-US"/>
          </a:p>
        </p:txBody>
      </p:sp>
      <p:sp>
        <p:nvSpPr>
          <p:cNvPr id="5" name="Rectangle 4">
            <a:extLst>
              <a:ext uri="{FF2B5EF4-FFF2-40B4-BE49-F238E27FC236}">
                <a16:creationId xmlns:a16="http://schemas.microsoft.com/office/drawing/2014/main" id="{807D0BAA-1A00-6B4B-BE31-E92F99F1121F}"/>
              </a:ext>
            </a:extLst>
          </p:cNvPr>
          <p:cNvSpPr/>
          <p:nvPr/>
        </p:nvSpPr>
        <p:spPr>
          <a:xfrm>
            <a:off x="457200" y="1354897"/>
            <a:ext cx="5582093" cy="600164"/>
          </a:xfrm>
          <a:prstGeom prst="rect">
            <a:avLst/>
          </a:prstGeom>
          <a:solidFill>
            <a:schemeClr val="bg1">
              <a:lumMod val="85000"/>
            </a:schemeClr>
          </a:solidFill>
        </p:spPr>
        <p:txBody>
          <a:bodyPr wrap="square">
            <a:spAutoFit/>
          </a:bodyPr>
          <a:lstStyle/>
          <a:p>
            <a:r>
              <a:rPr lang="en-US" sz="1100" b="1" dirty="0" err="1">
                <a:solidFill>
                  <a:schemeClr val="tx2"/>
                </a:solidFill>
                <a:latin typeface="Lucida Console" panose="020B0609040504020204" pitchFamily="49" charset="0"/>
              </a:rPr>
              <a:t>econmod</a:t>
            </a:r>
            <a:r>
              <a:rPr lang="en-US" sz="1100" dirty="0">
                <a:latin typeface="Lucida Console" panose="020B0609040504020204" pitchFamily="49" charset="0"/>
              </a:rPr>
              <a:t> &lt;- </a:t>
            </a:r>
            <a:r>
              <a:rPr lang="en-US" sz="1100" b="1" dirty="0" err="1">
                <a:latin typeface="Lucida Console" panose="020B0609040504020204" pitchFamily="49" charset="0"/>
              </a:rPr>
              <a:t>IndivCtstm$new</a:t>
            </a:r>
            <a:r>
              <a:rPr lang="en-US" sz="1100" dirty="0">
                <a:latin typeface="Lucida Console" panose="020B0609040504020204" pitchFamily="49" charset="0"/>
              </a:rPr>
              <a:t>(</a:t>
            </a:r>
            <a:r>
              <a:rPr lang="en-US" sz="1100" dirty="0" err="1">
                <a:latin typeface="Lucida Console" panose="020B0609040504020204" pitchFamily="49" charset="0"/>
              </a:rPr>
              <a:t>trans_model</a:t>
            </a:r>
            <a:r>
              <a:rPr lang="en-US" sz="1100" dirty="0">
                <a:latin typeface="Lucida Console" panose="020B0609040504020204" pitchFamily="49" charset="0"/>
              </a:rPr>
              <a:t> = </a:t>
            </a:r>
            <a:r>
              <a:rPr lang="en-US" sz="1100" dirty="0" err="1">
                <a:solidFill>
                  <a:schemeClr val="tx2"/>
                </a:solidFill>
                <a:latin typeface="Lucida Console" panose="020B0609040504020204" pitchFamily="49" charset="0"/>
              </a:rPr>
              <a:t>transmod</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utility_model</a:t>
            </a:r>
            <a:r>
              <a:rPr lang="en-US" sz="1100" dirty="0">
                <a:latin typeface="Lucida Console" panose="020B0609040504020204" pitchFamily="49" charset="0"/>
              </a:rPr>
              <a:t> = </a:t>
            </a:r>
            <a:r>
              <a:rPr lang="en-US" sz="1100" dirty="0" err="1">
                <a:solidFill>
                  <a:schemeClr val="tx2"/>
                </a:solidFill>
                <a:latin typeface="Lucida Console" panose="020B0609040504020204" pitchFamily="49" charset="0"/>
              </a:rPr>
              <a:t>utilitymod</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cost_models</a:t>
            </a:r>
            <a:r>
              <a:rPr lang="en-US" sz="1100" dirty="0">
                <a:latin typeface="Lucida Console" panose="020B0609040504020204" pitchFamily="49" charset="0"/>
              </a:rPr>
              <a:t> = </a:t>
            </a:r>
            <a:r>
              <a:rPr lang="en-US" sz="1100" dirty="0" err="1">
                <a:solidFill>
                  <a:schemeClr val="tx2"/>
                </a:solidFill>
                <a:latin typeface="Lucida Console" panose="020B0609040504020204" pitchFamily="49" charset="0"/>
              </a:rPr>
              <a:t>costmods</a:t>
            </a:r>
            <a:r>
              <a:rPr lang="en-US" sz="1100" dirty="0">
                <a:latin typeface="Lucida Console" panose="020B0609040504020204" pitchFamily="49" charset="0"/>
              </a:rPr>
              <a:t>)</a:t>
            </a:r>
          </a:p>
        </p:txBody>
      </p:sp>
    </p:spTree>
    <p:extLst>
      <p:ext uri="{BB962C8B-B14F-4D97-AF65-F5344CB8AC3E}">
        <p14:creationId xmlns:p14="http://schemas.microsoft.com/office/powerpoint/2010/main" val="155511299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9DC6C0-ADD5-1144-BF05-B4DBF611033C}"/>
              </a:ext>
            </a:extLst>
          </p:cNvPr>
          <p:cNvSpPr>
            <a:spLocks noGrp="1"/>
          </p:cNvSpPr>
          <p:nvPr>
            <p:ph type="title"/>
          </p:nvPr>
        </p:nvSpPr>
        <p:spPr/>
        <p:txBody>
          <a:bodyPr/>
          <a:lstStyle/>
          <a:p>
            <a:r>
              <a:rPr lang="en-US" dirty="0"/>
              <a:t>Simulation - Simulating outcomes</a:t>
            </a:r>
            <a:br>
              <a:rPr lang="en-US" dirty="0"/>
            </a:br>
            <a:r>
              <a:rPr lang="en-US" b="0" dirty="0"/>
              <a:t>Disease progression</a:t>
            </a:r>
          </a:p>
        </p:txBody>
      </p:sp>
      <p:sp>
        <p:nvSpPr>
          <p:cNvPr id="4" name="Slide Number Placeholder 3">
            <a:extLst>
              <a:ext uri="{FF2B5EF4-FFF2-40B4-BE49-F238E27FC236}">
                <a16:creationId xmlns:a16="http://schemas.microsoft.com/office/drawing/2014/main" id="{ADB090B5-41B6-184D-A942-06BFA089421F}"/>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103</a:t>
            </a:fld>
            <a:endParaRPr lang="en-US"/>
          </a:p>
        </p:txBody>
      </p:sp>
      <p:sp>
        <p:nvSpPr>
          <p:cNvPr id="5" name="Rectangle 4">
            <a:extLst>
              <a:ext uri="{FF2B5EF4-FFF2-40B4-BE49-F238E27FC236}">
                <a16:creationId xmlns:a16="http://schemas.microsoft.com/office/drawing/2014/main" id="{7F56EEB7-924C-A443-A3D1-388FC83C498E}"/>
              </a:ext>
            </a:extLst>
          </p:cNvPr>
          <p:cNvSpPr/>
          <p:nvPr/>
        </p:nvSpPr>
        <p:spPr>
          <a:xfrm>
            <a:off x="457200" y="1143000"/>
            <a:ext cx="3808412" cy="600164"/>
          </a:xfrm>
          <a:prstGeom prst="rect">
            <a:avLst/>
          </a:prstGeom>
          <a:solidFill>
            <a:schemeClr val="bg1">
              <a:lumMod val="85000"/>
            </a:schemeClr>
          </a:solidFill>
        </p:spPr>
        <p:txBody>
          <a:bodyPr wrap="square">
            <a:spAutoFit/>
          </a:bodyPr>
          <a:lstStyle/>
          <a:p>
            <a:r>
              <a:rPr lang="en-US" sz="1100" b="1" dirty="0" err="1">
                <a:solidFill>
                  <a:schemeClr val="tx2"/>
                </a:solidFill>
                <a:latin typeface="Lucida Console" panose="020B0609040504020204" pitchFamily="49" charset="0"/>
              </a:rPr>
              <a:t>econmod</a:t>
            </a:r>
            <a:r>
              <a:rPr lang="en-US" sz="1100" b="1" dirty="0" err="1">
                <a:latin typeface="Lucida Console" panose="020B0609040504020204" pitchFamily="49" charset="0"/>
              </a:rPr>
              <a:t>$sim_disease</a:t>
            </a:r>
            <a:r>
              <a:rPr lang="en-US" sz="1100" dirty="0">
                <a:latin typeface="Lucida Console" panose="020B0609040504020204" pitchFamily="49" charset="0"/>
              </a:rPr>
              <a:t>(</a:t>
            </a:r>
            <a:r>
              <a:rPr lang="en-US" sz="1100" dirty="0" err="1">
                <a:latin typeface="Lucida Console" panose="020B0609040504020204" pitchFamily="49" charset="0"/>
              </a:rPr>
              <a:t>max_age</a:t>
            </a:r>
            <a:r>
              <a:rPr lang="en-US" sz="1100" dirty="0">
                <a:latin typeface="Lucida Console" panose="020B0609040504020204" pitchFamily="49" charset="0"/>
              </a:rPr>
              <a:t> = 100)</a:t>
            </a:r>
          </a:p>
          <a:p>
            <a:endParaRPr lang="en-US" sz="1100" dirty="0">
              <a:latin typeface="Lucida Console" panose="020B0609040504020204" pitchFamily="49" charset="0"/>
            </a:endParaRPr>
          </a:p>
          <a:p>
            <a:r>
              <a:rPr lang="en-US" sz="1100" dirty="0">
                <a:latin typeface="Lucida Console" panose="020B0609040504020204" pitchFamily="49" charset="0"/>
              </a:rPr>
              <a:t>head(</a:t>
            </a:r>
            <a:r>
              <a:rPr lang="en-US" sz="1100" dirty="0" err="1">
                <a:latin typeface="Lucida Console" panose="020B0609040504020204" pitchFamily="49" charset="0"/>
              </a:rPr>
              <a:t>econmod$disprog</a:t>
            </a:r>
            <a:r>
              <a:rPr lang="en-US" sz="1100" dirty="0">
                <a:latin typeface="Lucida Console" panose="020B0609040504020204" pitchFamily="49" charset="0"/>
              </a:rPr>
              <a:t>_)</a:t>
            </a:r>
          </a:p>
        </p:txBody>
      </p:sp>
      <p:sp>
        <p:nvSpPr>
          <p:cNvPr id="6" name="Rectangle 5">
            <a:extLst>
              <a:ext uri="{FF2B5EF4-FFF2-40B4-BE49-F238E27FC236}">
                <a16:creationId xmlns:a16="http://schemas.microsoft.com/office/drawing/2014/main" id="{2445FDF4-598E-FF4B-A609-5B49DE040E6E}"/>
              </a:ext>
            </a:extLst>
          </p:cNvPr>
          <p:cNvSpPr/>
          <p:nvPr/>
        </p:nvSpPr>
        <p:spPr>
          <a:xfrm>
            <a:off x="4265612" y="1062037"/>
            <a:ext cx="4814887" cy="954107"/>
          </a:xfrm>
          <a:prstGeom prst="rect">
            <a:avLst/>
          </a:prstGeom>
        </p:spPr>
        <p:txBody>
          <a:bodyPr wrap="square">
            <a:spAutoFit/>
          </a:bodyPr>
          <a:lstStyle/>
          <a:p>
            <a:r>
              <a:rPr lang="en-US" sz="800" dirty="0">
                <a:latin typeface="Lucida Console" panose="020B0609040504020204" pitchFamily="49" charset="0"/>
              </a:rPr>
              <a:t>   sample </a:t>
            </a:r>
            <a:r>
              <a:rPr lang="en-US" sz="800" dirty="0" err="1">
                <a:latin typeface="Lucida Console" panose="020B0609040504020204" pitchFamily="49" charset="0"/>
              </a:rPr>
              <a:t>strategy_id</a:t>
            </a:r>
            <a:r>
              <a:rPr lang="en-US" sz="800" dirty="0">
                <a:latin typeface="Lucida Console" panose="020B0609040504020204" pitchFamily="49" charset="0"/>
              </a:rPr>
              <a:t> </a:t>
            </a:r>
            <a:r>
              <a:rPr lang="en-US" sz="800" dirty="0" err="1">
                <a:latin typeface="Lucida Console" panose="020B0609040504020204" pitchFamily="49" charset="0"/>
              </a:rPr>
              <a:t>patient_id</a:t>
            </a:r>
            <a:r>
              <a:rPr lang="en-US" sz="800" dirty="0">
                <a:latin typeface="Lucida Console" panose="020B0609040504020204" pitchFamily="49" charset="0"/>
              </a:rPr>
              <a:t> </a:t>
            </a:r>
            <a:r>
              <a:rPr lang="en-US" sz="800" dirty="0" err="1">
                <a:latin typeface="Lucida Console" panose="020B0609040504020204" pitchFamily="49" charset="0"/>
              </a:rPr>
              <a:t>grp_id</a:t>
            </a:r>
            <a:r>
              <a:rPr lang="en-US" sz="800" dirty="0">
                <a:latin typeface="Lucida Console" panose="020B0609040504020204" pitchFamily="49" charset="0"/>
              </a:rPr>
              <a:t> from to final </a:t>
            </a:r>
            <a:r>
              <a:rPr lang="en-US" sz="800" dirty="0" err="1">
                <a:latin typeface="Lucida Console" panose="020B0609040504020204" pitchFamily="49" charset="0"/>
              </a:rPr>
              <a:t>time_start</a:t>
            </a:r>
            <a:r>
              <a:rPr lang="en-US" sz="800" dirty="0">
                <a:latin typeface="Lucida Console" panose="020B0609040504020204" pitchFamily="49" charset="0"/>
              </a:rPr>
              <a:t> </a:t>
            </a:r>
            <a:r>
              <a:rPr lang="en-US" sz="800" dirty="0" err="1">
                <a:latin typeface="Lucida Console" panose="020B0609040504020204" pitchFamily="49" charset="0"/>
              </a:rPr>
              <a:t>time_stop</a:t>
            </a:r>
            <a:endParaRPr lang="en-US" sz="800" dirty="0">
              <a:latin typeface="Lucida Console" panose="020B0609040504020204" pitchFamily="49" charset="0"/>
            </a:endParaRPr>
          </a:p>
          <a:p>
            <a:r>
              <a:rPr lang="en-US" sz="800" dirty="0">
                <a:latin typeface="Lucida Console" panose="020B0609040504020204" pitchFamily="49" charset="0"/>
              </a:rPr>
              <a:t>1:      1           1          1      1    1  2     0   0.000000  8.101158</a:t>
            </a:r>
          </a:p>
          <a:p>
            <a:r>
              <a:rPr lang="en-US" sz="800" dirty="0">
                <a:latin typeface="Lucida Console" panose="020B0609040504020204" pitchFamily="49" charset="0"/>
              </a:rPr>
              <a:t>2:      1           1          1      1    2  3     1   8.101158 19.453873</a:t>
            </a:r>
          </a:p>
          <a:p>
            <a:r>
              <a:rPr lang="en-US" sz="800" dirty="0">
                <a:latin typeface="Lucida Console" panose="020B0609040504020204" pitchFamily="49" charset="0"/>
              </a:rPr>
              <a:t>3:      1           1          2      1    1  2     0   0.000000  8.909675</a:t>
            </a:r>
          </a:p>
          <a:p>
            <a:r>
              <a:rPr lang="en-US" sz="800" dirty="0">
                <a:latin typeface="Lucida Console" panose="020B0609040504020204" pitchFamily="49" charset="0"/>
              </a:rPr>
              <a:t>4:      1           1          2      1    2  3     1   8.909675 19.082914</a:t>
            </a:r>
          </a:p>
          <a:p>
            <a:r>
              <a:rPr lang="en-US" sz="800" dirty="0">
                <a:latin typeface="Lucida Console" panose="020B0609040504020204" pitchFamily="49" charset="0"/>
              </a:rPr>
              <a:t>5:      1           1          3      1    1  2     0   0.000000 10.934205</a:t>
            </a:r>
          </a:p>
          <a:p>
            <a:r>
              <a:rPr lang="en-US" sz="800" dirty="0">
                <a:latin typeface="Lucida Console" panose="020B0609040504020204" pitchFamily="49" charset="0"/>
              </a:rPr>
              <a:t>6:      1           1          3      1    2  3     1  10.934205 28.577704</a:t>
            </a:r>
          </a:p>
        </p:txBody>
      </p:sp>
      <p:sp>
        <p:nvSpPr>
          <p:cNvPr id="7" name="Rectangle 6">
            <a:extLst>
              <a:ext uri="{FF2B5EF4-FFF2-40B4-BE49-F238E27FC236}">
                <a16:creationId xmlns:a16="http://schemas.microsoft.com/office/drawing/2014/main" id="{EAEC217A-4CDC-AD4D-A60D-F0BD788F4BE3}"/>
              </a:ext>
            </a:extLst>
          </p:cNvPr>
          <p:cNvSpPr/>
          <p:nvPr/>
        </p:nvSpPr>
        <p:spPr>
          <a:xfrm>
            <a:off x="457200" y="2155194"/>
            <a:ext cx="4000500" cy="261610"/>
          </a:xfrm>
          <a:prstGeom prst="rect">
            <a:avLst/>
          </a:prstGeom>
          <a:solidFill>
            <a:schemeClr val="bg1">
              <a:lumMod val="85000"/>
            </a:schemeClr>
          </a:solidFill>
        </p:spPr>
        <p:txBody>
          <a:bodyPr wrap="square">
            <a:spAutoFit/>
          </a:bodyPr>
          <a:lstStyle/>
          <a:p>
            <a:r>
              <a:rPr lang="en-US" sz="1100" b="1" dirty="0" err="1">
                <a:solidFill>
                  <a:schemeClr val="tx2"/>
                </a:solidFill>
                <a:latin typeface="Lucida Console" panose="020B0609040504020204" pitchFamily="49" charset="0"/>
              </a:rPr>
              <a:t>econmod</a:t>
            </a:r>
            <a:r>
              <a:rPr lang="en-US" sz="1100" b="1" dirty="0" err="1">
                <a:latin typeface="Lucida Console" panose="020B0609040504020204" pitchFamily="49" charset="0"/>
              </a:rPr>
              <a:t>$sim_stateprobs</a:t>
            </a:r>
            <a:r>
              <a:rPr lang="en-US" sz="1100" dirty="0">
                <a:latin typeface="Lucida Console" panose="020B0609040504020204" pitchFamily="49" charset="0"/>
              </a:rPr>
              <a:t>(t = </a:t>
            </a:r>
            <a:r>
              <a:rPr lang="en-US" sz="1100" dirty="0" err="1">
                <a:latin typeface="Lucida Console" panose="020B0609040504020204" pitchFamily="49" charset="0"/>
              </a:rPr>
              <a:t>seq</a:t>
            </a:r>
            <a:r>
              <a:rPr lang="en-US" sz="1100" dirty="0">
                <a:latin typeface="Lucida Console" panose="020B0609040504020204" pitchFamily="49" charset="0"/>
              </a:rPr>
              <a:t>(0, 30 , 1/12))</a:t>
            </a:r>
          </a:p>
        </p:txBody>
      </p:sp>
      <p:pic>
        <p:nvPicPr>
          <p:cNvPr id="8" name="Picture 7">
            <a:extLst>
              <a:ext uri="{FF2B5EF4-FFF2-40B4-BE49-F238E27FC236}">
                <a16:creationId xmlns:a16="http://schemas.microsoft.com/office/drawing/2014/main" id="{C4476926-9621-9144-8ADA-75CB49C1DE90}"/>
              </a:ext>
            </a:extLst>
          </p:cNvPr>
          <p:cNvPicPr>
            <a:picLocks noChangeAspect="1"/>
          </p:cNvPicPr>
          <p:nvPr/>
        </p:nvPicPr>
        <p:blipFill>
          <a:blip r:embed="rId2"/>
          <a:stretch>
            <a:fillRect/>
          </a:stretch>
        </p:blipFill>
        <p:spPr>
          <a:xfrm>
            <a:off x="4327649" y="2416805"/>
            <a:ext cx="4706832" cy="2689618"/>
          </a:xfrm>
          <a:prstGeom prst="rect">
            <a:avLst/>
          </a:prstGeom>
        </p:spPr>
      </p:pic>
    </p:spTree>
    <p:extLst>
      <p:ext uri="{BB962C8B-B14F-4D97-AF65-F5344CB8AC3E}">
        <p14:creationId xmlns:p14="http://schemas.microsoft.com/office/powerpoint/2010/main" val="1100898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81F68-349B-9E49-97E4-9F27FC2F6A8E}"/>
              </a:ext>
            </a:extLst>
          </p:cNvPr>
          <p:cNvSpPr>
            <a:spLocks noGrp="1"/>
          </p:cNvSpPr>
          <p:nvPr>
            <p:ph type="title"/>
          </p:nvPr>
        </p:nvSpPr>
        <p:spPr/>
        <p:txBody>
          <a:bodyPr/>
          <a:lstStyle/>
          <a:p>
            <a:r>
              <a:rPr lang="en-US" dirty="0"/>
              <a:t>Simulation - Simulating outcomes</a:t>
            </a:r>
            <a:br>
              <a:rPr lang="en-US" dirty="0"/>
            </a:br>
            <a:r>
              <a:rPr lang="en-US" b="0" dirty="0"/>
              <a:t>QALYs and costs</a:t>
            </a:r>
            <a:endParaRPr lang="en-US" dirty="0"/>
          </a:p>
        </p:txBody>
      </p:sp>
      <p:sp>
        <p:nvSpPr>
          <p:cNvPr id="4" name="Slide Number Placeholder 3">
            <a:extLst>
              <a:ext uri="{FF2B5EF4-FFF2-40B4-BE49-F238E27FC236}">
                <a16:creationId xmlns:a16="http://schemas.microsoft.com/office/drawing/2014/main" id="{E3F78DF1-B542-EA4B-B3F3-1875CD011FF5}"/>
              </a:ext>
            </a:extLst>
          </p:cNvPr>
          <p:cNvSpPr>
            <a:spLocks noGrp="1"/>
          </p:cNvSpPr>
          <p:nvPr>
            <p:ph type="sldNum" sz="quarter" idx="4"/>
          </p:nvPr>
        </p:nvSpPr>
        <p:spPr/>
        <p:txBody>
          <a:bodyPr/>
          <a:lstStyle/>
          <a:p>
            <a:fld id="{CF7A681D-9A53-0F41-890B-1BA01E4644AD}" type="slidenum">
              <a:rPr lang="en-US" smtClean="0"/>
              <a:pPr/>
              <a:t>104</a:t>
            </a:fld>
            <a:endParaRPr lang="en-US"/>
          </a:p>
        </p:txBody>
      </p:sp>
      <p:sp>
        <p:nvSpPr>
          <p:cNvPr id="5" name="Rectangle 4">
            <a:extLst>
              <a:ext uri="{FF2B5EF4-FFF2-40B4-BE49-F238E27FC236}">
                <a16:creationId xmlns:a16="http://schemas.microsoft.com/office/drawing/2014/main" id="{76ACE5EA-5ABA-3F49-A3EF-C5CB6B019780}"/>
              </a:ext>
            </a:extLst>
          </p:cNvPr>
          <p:cNvSpPr/>
          <p:nvPr/>
        </p:nvSpPr>
        <p:spPr>
          <a:xfrm>
            <a:off x="457200" y="965885"/>
            <a:ext cx="3060700" cy="261610"/>
          </a:xfrm>
          <a:prstGeom prst="rect">
            <a:avLst/>
          </a:prstGeom>
          <a:solidFill>
            <a:schemeClr val="bg1">
              <a:lumMod val="85000"/>
            </a:schemeClr>
          </a:solidFill>
        </p:spPr>
        <p:txBody>
          <a:bodyPr wrap="square">
            <a:spAutoFit/>
          </a:bodyPr>
          <a:lstStyle/>
          <a:p>
            <a:r>
              <a:rPr lang="en-US" sz="1100" b="1" dirty="0" err="1">
                <a:solidFill>
                  <a:schemeClr val="tx2"/>
                </a:solidFill>
                <a:latin typeface="Lucida Console" panose="020B0609040504020204" pitchFamily="49" charset="0"/>
              </a:rPr>
              <a:t>econmod</a:t>
            </a:r>
            <a:r>
              <a:rPr lang="en-US" sz="1100" b="1" dirty="0" err="1">
                <a:latin typeface="Lucida Console" panose="020B0609040504020204" pitchFamily="49" charset="0"/>
              </a:rPr>
              <a:t>$sim_qalys</a:t>
            </a:r>
            <a:r>
              <a:rPr lang="en-US" sz="1100" dirty="0">
                <a:latin typeface="Lucida Console" panose="020B0609040504020204" pitchFamily="49" charset="0"/>
              </a:rPr>
              <a:t>(</a:t>
            </a:r>
            <a:r>
              <a:rPr lang="en-US" sz="1100" dirty="0" err="1">
                <a:latin typeface="Lucida Console" panose="020B0609040504020204" pitchFamily="49" charset="0"/>
              </a:rPr>
              <a:t>dr</a:t>
            </a:r>
            <a:r>
              <a:rPr lang="en-US" sz="1100" dirty="0">
                <a:latin typeface="Lucida Console" panose="020B0609040504020204" pitchFamily="49" charset="0"/>
              </a:rPr>
              <a:t> = c(0,.03))</a:t>
            </a:r>
          </a:p>
        </p:txBody>
      </p:sp>
      <p:sp>
        <p:nvSpPr>
          <p:cNvPr id="6" name="Rectangle 5">
            <a:extLst>
              <a:ext uri="{FF2B5EF4-FFF2-40B4-BE49-F238E27FC236}">
                <a16:creationId xmlns:a16="http://schemas.microsoft.com/office/drawing/2014/main" id="{1BABFDD5-C30F-E341-8873-11F4F427492E}"/>
              </a:ext>
            </a:extLst>
          </p:cNvPr>
          <p:cNvSpPr/>
          <p:nvPr/>
        </p:nvSpPr>
        <p:spPr>
          <a:xfrm>
            <a:off x="457200" y="2781300"/>
            <a:ext cx="3060700" cy="262296"/>
          </a:xfrm>
          <a:prstGeom prst="rect">
            <a:avLst/>
          </a:prstGeom>
          <a:solidFill>
            <a:schemeClr val="bg1">
              <a:lumMod val="85000"/>
            </a:schemeClr>
          </a:solidFill>
        </p:spPr>
        <p:txBody>
          <a:bodyPr wrap="square">
            <a:spAutoFit/>
          </a:bodyPr>
          <a:lstStyle/>
          <a:p>
            <a:r>
              <a:rPr lang="en-US" sz="1100" b="1" dirty="0" err="1">
                <a:solidFill>
                  <a:schemeClr val="tx2"/>
                </a:solidFill>
                <a:latin typeface="Lucida Console" panose="020B0609040504020204" pitchFamily="49" charset="0"/>
              </a:rPr>
              <a:t>econmod</a:t>
            </a:r>
            <a:r>
              <a:rPr lang="en-US" sz="1100" b="1" dirty="0" err="1">
                <a:latin typeface="Lucida Console" panose="020B0609040504020204" pitchFamily="49" charset="0"/>
              </a:rPr>
              <a:t>$sim_costs</a:t>
            </a:r>
            <a:r>
              <a:rPr lang="en-US" sz="1100" dirty="0">
                <a:latin typeface="Lucida Console" panose="020B0609040504020204" pitchFamily="49" charset="0"/>
              </a:rPr>
              <a:t>(</a:t>
            </a:r>
            <a:r>
              <a:rPr lang="en-US" sz="1100" dirty="0" err="1">
                <a:latin typeface="Lucida Console" panose="020B0609040504020204" pitchFamily="49" charset="0"/>
              </a:rPr>
              <a:t>dr</a:t>
            </a:r>
            <a:r>
              <a:rPr lang="en-US" sz="1100" dirty="0">
                <a:latin typeface="Lucida Console" panose="020B0609040504020204" pitchFamily="49" charset="0"/>
              </a:rPr>
              <a:t> = 0.03)</a:t>
            </a:r>
          </a:p>
        </p:txBody>
      </p:sp>
      <p:sp>
        <p:nvSpPr>
          <p:cNvPr id="7" name="Rectangle 6">
            <a:extLst>
              <a:ext uri="{FF2B5EF4-FFF2-40B4-BE49-F238E27FC236}">
                <a16:creationId xmlns:a16="http://schemas.microsoft.com/office/drawing/2014/main" id="{DD1DABB3-0A0B-7244-9BC8-C2CC4130C241}"/>
              </a:ext>
            </a:extLst>
          </p:cNvPr>
          <p:cNvSpPr/>
          <p:nvPr/>
        </p:nvSpPr>
        <p:spPr>
          <a:xfrm>
            <a:off x="457200" y="1281266"/>
            <a:ext cx="6502400" cy="1277273"/>
          </a:xfrm>
          <a:prstGeom prst="rect">
            <a:avLst/>
          </a:prstGeom>
        </p:spPr>
        <p:txBody>
          <a:bodyPr wrap="square">
            <a:spAutoFit/>
          </a:bodyPr>
          <a:lstStyle/>
          <a:p>
            <a:r>
              <a:rPr lang="en-US" sz="1100" dirty="0">
                <a:latin typeface="Lucida Console" panose="020B0609040504020204" pitchFamily="49" charset="0"/>
              </a:rPr>
              <a:t>   sample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grp_id</a:t>
            </a:r>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a:t>
            </a:r>
            <a:r>
              <a:rPr lang="en-US" sz="1100" dirty="0" err="1">
                <a:latin typeface="Lucida Console" panose="020B0609040504020204" pitchFamily="49" charset="0"/>
              </a:rPr>
              <a:t>qalys</a:t>
            </a:r>
            <a:r>
              <a:rPr lang="en-US" sz="1100" dirty="0">
                <a:latin typeface="Lucida Console" panose="020B0609040504020204" pitchFamily="49" charset="0"/>
              </a:rPr>
              <a:t>       </a:t>
            </a:r>
            <a:r>
              <a:rPr lang="en-US" sz="1100" dirty="0" err="1">
                <a:latin typeface="Lucida Console" panose="020B0609040504020204" pitchFamily="49" charset="0"/>
              </a:rPr>
              <a:t>lys</a:t>
            </a:r>
            <a:endParaRPr lang="en-US" sz="1100" dirty="0">
              <a:latin typeface="Lucida Console" panose="020B0609040504020204" pitchFamily="49" charset="0"/>
            </a:endParaRPr>
          </a:p>
          <a:p>
            <a:r>
              <a:rPr lang="en-US" sz="1100" dirty="0">
                <a:latin typeface="Lucida Console" panose="020B0609040504020204" pitchFamily="49" charset="0"/>
              </a:rPr>
              <a:t>1:      1           1      1        1  0 5.518113  6.778010</a:t>
            </a:r>
          </a:p>
          <a:p>
            <a:r>
              <a:rPr lang="en-US" sz="1100" dirty="0">
                <a:latin typeface="Lucida Console" panose="020B0609040504020204" pitchFamily="49" charset="0"/>
              </a:rPr>
              <a:t>2:      1           1      1        2  0 5.596111  8.399302</a:t>
            </a:r>
          </a:p>
          <a:p>
            <a:r>
              <a:rPr lang="en-US" sz="1100" dirty="0">
                <a:latin typeface="Lucida Console" panose="020B0609040504020204" pitchFamily="49" charset="0"/>
              </a:rPr>
              <a:t>3:      1           2      1        1  0 9.171519 11.265563</a:t>
            </a:r>
          </a:p>
          <a:p>
            <a:r>
              <a:rPr lang="en-US" sz="1100" dirty="0">
                <a:latin typeface="Lucida Console" panose="020B0609040504020204" pitchFamily="49" charset="0"/>
              </a:rPr>
              <a:t>4:      1           2      1        2  0 9.377958 14.075543</a:t>
            </a:r>
          </a:p>
          <a:p>
            <a:r>
              <a:rPr lang="en-US" sz="1100" dirty="0">
                <a:latin typeface="Lucida Console" panose="020B0609040504020204" pitchFamily="49" charset="0"/>
              </a:rPr>
              <a:t>5:      2           1      1        1  0 5.573405  6.806206</a:t>
            </a:r>
          </a:p>
          <a:p>
            <a:r>
              <a:rPr lang="en-US" sz="1100" dirty="0">
                <a:latin typeface="Lucida Console" panose="020B0609040504020204" pitchFamily="49" charset="0"/>
              </a:rPr>
              <a:t>6:      2           1      1        2  0 4.870313  8.003933</a:t>
            </a:r>
          </a:p>
        </p:txBody>
      </p:sp>
      <p:sp>
        <p:nvSpPr>
          <p:cNvPr id="8" name="Rectangle 7">
            <a:extLst>
              <a:ext uri="{FF2B5EF4-FFF2-40B4-BE49-F238E27FC236}">
                <a16:creationId xmlns:a16="http://schemas.microsoft.com/office/drawing/2014/main" id="{AA43C939-BB96-FA42-A02A-DC4CD80BC5A7}"/>
              </a:ext>
            </a:extLst>
          </p:cNvPr>
          <p:cNvSpPr/>
          <p:nvPr/>
        </p:nvSpPr>
        <p:spPr>
          <a:xfrm>
            <a:off x="457200" y="3043596"/>
            <a:ext cx="6718300" cy="1277273"/>
          </a:xfrm>
          <a:prstGeom prst="rect">
            <a:avLst/>
          </a:prstGeom>
        </p:spPr>
        <p:txBody>
          <a:bodyPr wrap="square">
            <a:spAutoFit/>
          </a:bodyPr>
          <a:lstStyle/>
          <a:p>
            <a:r>
              <a:rPr lang="en-US" sz="1100" dirty="0">
                <a:latin typeface="Lucida Console" panose="020B0609040504020204" pitchFamily="49" charset="0"/>
              </a:rPr>
              <a:t>   sample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grp_id</a:t>
            </a:r>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category     costs</a:t>
            </a:r>
          </a:p>
          <a:p>
            <a:r>
              <a:rPr lang="en-US" sz="1100" dirty="0">
                <a:latin typeface="Lucida Console" panose="020B0609040504020204" pitchFamily="49" charset="0"/>
              </a:rPr>
              <a:t>1:      1           1      1        1 0.03     Drug  11968.06</a:t>
            </a:r>
          </a:p>
          <a:p>
            <a:r>
              <a:rPr lang="en-US" sz="1100" dirty="0">
                <a:latin typeface="Lucida Console" panose="020B0609040504020204" pitchFamily="49" charset="0"/>
              </a:rPr>
              <a:t>2:      1           1      1        2 0.03     Drug  11710.68</a:t>
            </a:r>
          </a:p>
          <a:p>
            <a:r>
              <a:rPr lang="en-US" sz="1100" dirty="0">
                <a:latin typeface="Lucida Console" panose="020B0609040504020204" pitchFamily="49" charset="0"/>
              </a:rPr>
              <a:t>3:      1           2      1        1 0.03     Drug 110002.04</a:t>
            </a:r>
          </a:p>
          <a:p>
            <a:r>
              <a:rPr lang="en-US" sz="1100" dirty="0">
                <a:latin typeface="Lucida Console" panose="020B0609040504020204" pitchFamily="49" charset="0"/>
              </a:rPr>
              <a:t>4:      1           2      1        2 0.03     Drug  78500.50</a:t>
            </a:r>
          </a:p>
          <a:p>
            <a:r>
              <a:rPr lang="en-US" sz="1100" dirty="0">
                <a:latin typeface="Lucida Console" panose="020B0609040504020204" pitchFamily="49" charset="0"/>
              </a:rPr>
              <a:t>5:      2           1      1        1 0.03     Drug  11998.25</a:t>
            </a:r>
          </a:p>
          <a:p>
            <a:r>
              <a:rPr lang="en-US" sz="1100" dirty="0">
                <a:latin typeface="Lucida Console" panose="020B0609040504020204" pitchFamily="49" charset="0"/>
              </a:rPr>
              <a:t>6:      2           1      1        2 0.03     Drug  11226.46</a:t>
            </a:r>
          </a:p>
        </p:txBody>
      </p:sp>
    </p:spTree>
    <p:extLst>
      <p:ext uri="{BB962C8B-B14F-4D97-AF65-F5344CB8AC3E}">
        <p14:creationId xmlns:p14="http://schemas.microsoft.com/office/powerpoint/2010/main" val="1166407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81F68-349B-9E49-97E4-9F27FC2F6A8E}"/>
              </a:ext>
            </a:extLst>
          </p:cNvPr>
          <p:cNvSpPr>
            <a:spLocks noGrp="1"/>
          </p:cNvSpPr>
          <p:nvPr>
            <p:ph type="title"/>
          </p:nvPr>
        </p:nvSpPr>
        <p:spPr/>
        <p:txBody>
          <a:bodyPr/>
          <a:lstStyle/>
          <a:p>
            <a:r>
              <a:rPr lang="en-US" dirty="0"/>
              <a:t>Cost-effectiveness analysis</a:t>
            </a:r>
          </a:p>
        </p:txBody>
      </p:sp>
      <p:sp>
        <p:nvSpPr>
          <p:cNvPr id="4" name="Slide Number Placeholder 3">
            <a:extLst>
              <a:ext uri="{FF2B5EF4-FFF2-40B4-BE49-F238E27FC236}">
                <a16:creationId xmlns:a16="http://schemas.microsoft.com/office/drawing/2014/main" id="{E3F78DF1-B542-EA4B-B3F3-1875CD011FF5}"/>
              </a:ext>
            </a:extLst>
          </p:cNvPr>
          <p:cNvSpPr>
            <a:spLocks noGrp="1"/>
          </p:cNvSpPr>
          <p:nvPr>
            <p:ph type="sldNum" sz="quarter" idx="4"/>
          </p:nvPr>
        </p:nvSpPr>
        <p:spPr/>
        <p:txBody>
          <a:bodyPr/>
          <a:lstStyle/>
          <a:p>
            <a:fld id="{CF7A681D-9A53-0F41-890B-1BA01E4644AD}" type="slidenum">
              <a:rPr lang="en-US" smtClean="0"/>
              <a:pPr/>
              <a:t>105</a:t>
            </a:fld>
            <a:endParaRPr lang="en-US"/>
          </a:p>
        </p:txBody>
      </p:sp>
      <p:sp>
        <p:nvSpPr>
          <p:cNvPr id="5" name="Rectangle 4">
            <a:extLst>
              <a:ext uri="{FF2B5EF4-FFF2-40B4-BE49-F238E27FC236}">
                <a16:creationId xmlns:a16="http://schemas.microsoft.com/office/drawing/2014/main" id="{4F110BB4-0D97-184F-987F-B3EBF39FC71A}"/>
              </a:ext>
            </a:extLst>
          </p:cNvPr>
          <p:cNvSpPr/>
          <p:nvPr/>
        </p:nvSpPr>
        <p:spPr>
          <a:xfrm>
            <a:off x="457200" y="985788"/>
            <a:ext cx="6934200" cy="1277273"/>
          </a:xfrm>
          <a:prstGeom prst="rect">
            <a:avLst/>
          </a:prstGeom>
          <a:solidFill>
            <a:schemeClr val="bg1">
              <a:lumMod val="85000"/>
            </a:schemeClr>
          </a:solidFill>
        </p:spPr>
        <p:txBody>
          <a:bodyPr wrap="square">
            <a:spAutoFit/>
          </a:bodyPr>
          <a:lstStyle/>
          <a:p>
            <a:r>
              <a:rPr lang="en-US" sz="1100" b="1" dirty="0" err="1">
                <a:solidFill>
                  <a:schemeClr val="tx2"/>
                </a:solidFill>
                <a:latin typeface="Lucida Console" panose="020B0609040504020204" pitchFamily="49" charset="0"/>
              </a:rPr>
              <a:t>ce_sim</a:t>
            </a:r>
            <a:r>
              <a:rPr lang="en-US" sz="1100" b="1" dirty="0">
                <a:solidFill>
                  <a:schemeClr val="tx2"/>
                </a:solidFill>
                <a:latin typeface="Lucida Console" panose="020B0609040504020204" pitchFamily="49" charset="0"/>
              </a:rPr>
              <a:t> </a:t>
            </a:r>
            <a:r>
              <a:rPr lang="en-US" sz="1100" dirty="0">
                <a:latin typeface="Lucida Console" panose="020B0609040504020204" pitchFamily="49" charset="0"/>
              </a:rPr>
              <a:t>&lt;- </a:t>
            </a:r>
            <a:r>
              <a:rPr lang="en-US" sz="1100" dirty="0" err="1">
                <a:latin typeface="Lucida Console" panose="020B0609040504020204" pitchFamily="49" charset="0"/>
              </a:rPr>
              <a:t>econmod$summarize</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b="1" dirty="0" err="1">
                <a:solidFill>
                  <a:schemeClr val="tx2"/>
                </a:solidFill>
                <a:latin typeface="Lucida Console" panose="020B0609040504020204" pitchFamily="49" charset="0"/>
              </a:rPr>
              <a:t>cea_pw_out</a:t>
            </a:r>
            <a:r>
              <a:rPr lang="en-US" sz="1100" b="1" dirty="0">
                <a:solidFill>
                  <a:schemeClr val="tx2"/>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cea_pw</a:t>
            </a:r>
            <a:r>
              <a:rPr lang="en-US" sz="1100" dirty="0">
                <a:latin typeface="Lucida Console" panose="020B0609040504020204" pitchFamily="49" charset="0"/>
              </a:rPr>
              <a:t>(</a:t>
            </a:r>
            <a:r>
              <a:rPr lang="en-US" sz="1100" dirty="0" err="1">
                <a:solidFill>
                  <a:schemeClr val="tx2"/>
                </a:solidFill>
                <a:latin typeface="Lucida Console" panose="020B0609040504020204" pitchFamily="49" charset="0"/>
              </a:rPr>
              <a:t>ce_sim</a:t>
            </a:r>
            <a:r>
              <a:rPr lang="en-US" sz="1100" dirty="0">
                <a:latin typeface="Lucida Console" panose="020B0609040504020204" pitchFamily="49" charset="0"/>
              </a:rPr>
              <a:t>, comparator = 1,</a:t>
            </a:r>
          </a:p>
          <a:p>
            <a:r>
              <a:rPr lang="en-US" sz="1100" dirty="0">
                <a:latin typeface="Lucida Console" panose="020B0609040504020204" pitchFamily="49" charset="0"/>
              </a:rPr>
              <a:t>                       </a:t>
            </a:r>
            <a:r>
              <a:rPr lang="en-US" sz="1100" dirty="0" err="1">
                <a:latin typeface="Lucida Console" panose="020B0609040504020204" pitchFamily="49" charset="0"/>
              </a:rPr>
              <a:t>dr_qalys</a:t>
            </a:r>
            <a:r>
              <a:rPr lang="en-US" sz="1100" dirty="0">
                <a:latin typeface="Lucida Console" panose="020B0609040504020204" pitchFamily="49" charset="0"/>
              </a:rPr>
              <a:t> = .03, </a:t>
            </a:r>
            <a:r>
              <a:rPr lang="en-US" sz="1100" dirty="0" err="1">
                <a:latin typeface="Lucida Console" panose="020B0609040504020204" pitchFamily="49" charset="0"/>
              </a:rPr>
              <a:t>dr_costs</a:t>
            </a:r>
            <a:r>
              <a:rPr lang="en-US" sz="1100" dirty="0">
                <a:latin typeface="Lucida Console" panose="020B0609040504020204" pitchFamily="49" charset="0"/>
              </a:rPr>
              <a:t> = .03,</a:t>
            </a:r>
          </a:p>
          <a:p>
            <a:r>
              <a:rPr lang="en-US" sz="1100" dirty="0">
                <a:latin typeface="Lucida Console" panose="020B0609040504020204" pitchFamily="49" charset="0"/>
              </a:rPr>
              <a:t>                       k = </a:t>
            </a:r>
            <a:r>
              <a:rPr lang="en-US" sz="1100" dirty="0" err="1">
                <a:latin typeface="Lucida Console" panose="020B0609040504020204" pitchFamily="49" charset="0"/>
              </a:rPr>
              <a:t>seq</a:t>
            </a:r>
            <a:r>
              <a:rPr lang="en-US" sz="1100" dirty="0">
                <a:latin typeface="Lucida Console" panose="020B0609040504020204" pitchFamily="49" charset="0"/>
              </a:rPr>
              <a:t>(0, 25000, 500))</a:t>
            </a:r>
          </a:p>
          <a:p>
            <a:endParaRPr lang="en-US" sz="1100" dirty="0">
              <a:latin typeface="Lucida Console" panose="020B0609040504020204" pitchFamily="49" charset="0"/>
            </a:endParaRPr>
          </a:p>
          <a:p>
            <a:r>
              <a:rPr lang="en-US" sz="1100" b="1" dirty="0" err="1">
                <a:latin typeface="Lucida Console" panose="020B0609040504020204" pitchFamily="49" charset="0"/>
              </a:rPr>
              <a:t>icer_tbl</a:t>
            </a:r>
            <a:r>
              <a:rPr lang="en-US" sz="1100" dirty="0">
                <a:latin typeface="Lucida Console" panose="020B0609040504020204" pitchFamily="49" charset="0"/>
              </a:rPr>
              <a:t>(</a:t>
            </a:r>
            <a:r>
              <a:rPr lang="en-US" sz="1100" dirty="0" err="1">
                <a:solidFill>
                  <a:schemeClr val="tx2"/>
                </a:solidFill>
                <a:latin typeface="Lucida Console" panose="020B0609040504020204" pitchFamily="49" charset="0"/>
              </a:rPr>
              <a:t>cea_pw_out</a:t>
            </a:r>
            <a:r>
              <a:rPr lang="en-US" sz="1100" dirty="0">
                <a:latin typeface="Lucida Console" panose="020B0609040504020204" pitchFamily="49" charset="0"/>
              </a:rPr>
              <a:t>, </a:t>
            </a:r>
            <a:r>
              <a:rPr lang="en-US" sz="1100" dirty="0" err="1">
                <a:latin typeface="Lucida Console" panose="020B0609040504020204" pitchFamily="49" charset="0"/>
              </a:rPr>
              <a:t>colnames</a:t>
            </a:r>
            <a:r>
              <a:rPr lang="en-US" sz="1100" dirty="0">
                <a:latin typeface="Lucida Console" panose="020B0609040504020204" pitchFamily="49" charset="0"/>
              </a:rPr>
              <a:t> = </a:t>
            </a:r>
            <a:r>
              <a:rPr lang="en-US" sz="1100" dirty="0" err="1">
                <a:latin typeface="Lucida Console" panose="020B0609040504020204" pitchFamily="49" charset="0"/>
              </a:rPr>
              <a:t>strategies$strategy_name</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F0FA8CFB-2C8C-EF4C-802F-4FACAEAF404F}"/>
              </a:ext>
            </a:extLst>
          </p:cNvPr>
          <p:cNvSpPr/>
          <p:nvPr/>
        </p:nvSpPr>
        <p:spPr>
          <a:xfrm>
            <a:off x="457200" y="2382788"/>
            <a:ext cx="5715000" cy="1107996"/>
          </a:xfrm>
          <a:prstGeom prst="rect">
            <a:avLst/>
          </a:prstGeom>
        </p:spPr>
        <p:txBody>
          <a:bodyPr wrap="square">
            <a:spAutoFit/>
          </a:bodyPr>
          <a:lstStyle/>
          <a:p>
            <a:r>
              <a:rPr lang="en-US" sz="1100" dirty="0">
                <a:latin typeface="Lucida Console" panose="020B0609040504020204" pitchFamily="49" charset="0"/>
              </a:rPr>
              <a:t>                  SOC New                         </a:t>
            </a:r>
          </a:p>
          <a:p>
            <a:r>
              <a:rPr lang="en-US" sz="1100" dirty="0">
                <a:latin typeface="Lucida Console" panose="020B0609040504020204" pitchFamily="49" charset="0"/>
              </a:rPr>
              <a:t>Incremental QALYs "-" "3.79 (3.26, 4.38)"         </a:t>
            </a:r>
          </a:p>
          <a:p>
            <a:r>
              <a:rPr lang="en-US" sz="1100" dirty="0">
                <a:latin typeface="Lucida Console" panose="020B0609040504020204" pitchFamily="49" charset="0"/>
              </a:rPr>
              <a:t>Incremental costs "-" "191,540 (164,466, 251,826)"</a:t>
            </a:r>
          </a:p>
          <a:p>
            <a:r>
              <a:rPr lang="en-US" sz="1100" dirty="0">
                <a:latin typeface="Lucida Console" panose="020B0609040504020204" pitchFamily="49" charset="0"/>
              </a:rPr>
              <a:t>Incremental NMB   "-" "-2,280 (-60,588, 34,068)"  </a:t>
            </a:r>
          </a:p>
          <a:p>
            <a:r>
              <a:rPr lang="en-US" sz="1100" dirty="0">
                <a:latin typeface="Lucida Console" panose="020B0609040504020204" pitchFamily="49" charset="0"/>
              </a:rPr>
              <a:t>ICER              "-" "50,602"                    </a:t>
            </a:r>
          </a:p>
          <a:p>
            <a:r>
              <a:rPr lang="en-US" sz="1100" dirty="0">
                <a:latin typeface="Lucida Console" panose="020B0609040504020204" pitchFamily="49" charset="0"/>
              </a:rPr>
              <a:t>Conclusion        "-" "Not cost-effective" </a:t>
            </a:r>
          </a:p>
        </p:txBody>
      </p:sp>
    </p:spTree>
    <p:extLst>
      <p:ext uri="{BB962C8B-B14F-4D97-AF65-F5344CB8AC3E}">
        <p14:creationId xmlns:p14="http://schemas.microsoft.com/office/powerpoint/2010/main" val="189140074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34C7B6C-9E99-B14E-AF5B-ED84A5595ADC}"/>
              </a:ext>
            </a:extLst>
          </p:cNvPr>
          <p:cNvSpPr>
            <a:spLocks noGrp="1"/>
          </p:cNvSpPr>
          <p:nvPr>
            <p:ph type="title"/>
          </p:nvPr>
        </p:nvSpPr>
        <p:spPr/>
        <p:txBody>
          <a:bodyPr/>
          <a:lstStyle/>
          <a:p>
            <a:r>
              <a:rPr lang="en-US" dirty="0"/>
              <a:t>Steps with </a:t>
            </a:r>
            <a:r>
              <a:rPr lang="en-US" dirty="0" err="1">
                <a:solidFill>
                  <a:schemeClr val="accent2"/>
                </a:solidFill>
                <a:latin typeface="Lucida Console" panose="020B0609040504020204" pitchFamily="49" charset="0"/>
              </a:rPr>
              <a:t>hesim</a:t>
            </a:r>
            <a:r>
              <a:rPr lang="en-US" dirty="0"/>
              <a:t> </a:t>
            </a:r>
          </a:p>
        </p:txBody>
      </p:sp>
      <p:sp>
        <p:nvSpPr>
          <p:cNvPr id="5" name="Content Placeholder 4">
            <a:extLst>
              <a:ext uri="{FF2B5EF4-FFF2-40B4-BE49-F238E27FC236}">
                <a16:creationId xmlns:a16="http://schemas.microsoft.com/office/drawing/2014/main" id="{D4F78536-A599-9947-85C9-2CCEDCA93B32}"/>
              </a:ext>
            </a:extLst>
          </p:cNvPr>
          <p:cNvSpPr>
            <a:spLocks noGrp="1"/>
          </p:cNvSpPr>
          <p:nvPr>
            <p:ph idx="1"/>
          </p:nvPr>
        </p:nvSpPr>
        <p:spPr>
          <a:xfrm>
            <a:off x="457200" y="1150936"/>
            <a:ext cx="7616825" cy="3865564"/>
          </a:xfrm>
        </p:spPr>
        <p:txBody>
          <a:bodyPr>
            <a:normAutofit fontScale="92500" lnSpcReduction="20000"/>
          </a:bodyPr>
          <a:lstStyle/>
          <a:p>
            <a:pPr marL="342900" indent="-342900">
              <a:buFont typeface="+mj-lt"/>
              <a:buAutoNum type="arabicPeriod"/>
            </a:pPr>
            <a:r>
              <a:rPr lang="en-US" dirty="0"/>
              <a:t>Model set-up</a:t>
            </a:r>
          </a:p>
          <a:p>
            <a:pPr marL="563562" lvl="1" indent="-342900"/>
            <a:r>
              <a:rPr lang="en-US" dirty="0"/>
              <a:t>Specify the treatment strategies, target population(s), and model structure</a:t>
            </a:r>
          </a:p>
          <a:p>
            <a:pPr marL="785812" lvl="2" indent="-342900"/>
            <a:r>
              <a:rPr lang="en-US" sz="1200" dirty="0" err="1">
                <a:solidFill>
                  <a:schemeClr val="accent3"/>
                </a:solidFill>
                <a:latin typeface="Lucida Console" panose="020B0609040504020204" pitchFamily="49" charset="0"/>
              </a:rPr>
              <a:t>hesim_data</a:t>
            </a:r>
            <a:r>
              <a:rPr lang="en-US" sz="1200" dirty="0">
                <a:solidFill>
                  <a:schemeClr val="accent3"/>
                </a:solidFill>
                <a:latin typeface="Lucida Console" panose="020B0609040504020204" pitchFamily="49" charset="0"/>
              </a:rPr>
              <a:t>()</a:t>
            </a:r>
          </a:p>
          <a:p>
            <a:pPr marL="342900" indent="-342900">
              <a:buFont typeface="+mj-lt"/>
              <a:buAutoNum type="arabicPeriod"/>
            </a:pPr>
            <a:r>
              <a:rPr lang="en-US" dirty="0"/>
              <a:t>Parameters</a:t>
            </a:r>
          </a:p>
          <a:p>
            <a:pPr marL="563562" lvl="1" indent="-342900"/>
            <a:r>
              <a:rPr lang="en-US" dirty="0"/>
              <a:t>Estimate or define the parameters of the economic model.</a:t>
            </a:r>
          </a:p>
          <a:p>
            <a:pPr marL="785812" lvl="2" indent="-342900"/>
            <a:r>
              <a:rPr lang="en-US" sz="1200" dirty="0" err="1">
                <a:solidFill>
                  <a:schemeClr val="accent3"/>
                </a:solidFill>
                <a:latin typeface="Lucida Console" panose="020B0609040504020204" pitchFamily="49" charset="0"/>
              </a:rPr>
              <a:t>flexsurvreg_list</a:t>
            </a:r>
            <a:r>
              <a:rPr lang="en-US" sz="1200" dirty="0">
                <a:solidFill>
                  <a:schemeClr val="accent3"/>
                </a:solidFill>
                <a:latin typeface="Lucida Console" panose="020B0609040504020204" pitchFamily="49" charset="0"/>
              </a:rPr>
              <a:t>(), </a:t>
            </a:r>
            <a:r>
              <a:rPr lang="en-US" sz="1200" dirty="0" err="1">
                <a:solidFill>
                  <a:schemeClr val="accent3"/>
                </a:solidFill>
                <a:latin typeface="Lucida Console" panose="020B0609040504020204" pitchFamily="49" charset="0"/>
              </a:rPr>
              <a:t>stateval_tbl</a:t>
            </a:r>
            <a:r>
              <a:rPr lang="en-US" sz="1200" dirty="0">
                <a:solidFill>
                  <a:schemeClr val="accent3"/>
                </a:solidFill>
                <a:latin typeface="Lucida Console" panose="020B0609040504020204" pitchFamily="49" charset="0"/>
              </a:rPr>
              <a:t>()</a:t>
            </a:r>
          </a:p>
          <a:p>
            <a:pPr marL="342900" indent="-342900">
              <a:buFont typeface="+mj-lt"/>
              <a:buAutoNum type="arabicPeriod"/>
            </a:pPr>
            <a:r>
              <a:rPr lang="en-US" dirty="0"/>
              <a:t>Simulation</a:t>
            </a:r>
          </a:p>
          <a:p>
            <a:pPr marL="563562" lvl="1" indent="-342900">
              <a:buFont typeface="+mj-lt"/>
              <a:buAutoNum type="alphaLcPeriod"/>
            </a:pPr>
            <a:r>
              <a:rPr lang="en-US" dirty="0"/>
              <a:t>Construction of model</a:t>
            </a:r>
          </a:p>
          <a:p>
            <a:pPr marL="785812" lvl="2" indent="-342900"/>
            <a:r>
              <a:rPr lang="en-US" dirty="0"/>
              <a:t>Create an economic model—consisting of separate statistical models for disease progression, costs, and utilities—that simulate outcomes as a function of </a:t>
            </a:r>
            <a:r>
              <a:rPr lang="en-US" i="1" dirty="0"/>
              <a:t>input data</a:t>
            </a:r>
            <a:r>
              <a:rPr lang="en-US" dirty="0"/>
              <a:t> (derived from Step 1) and </a:t>
            </a:r>
            <a:r>
              <a:rPr lang="en-US" i="1" dirty="0"/>
              <a:t>parameters</a:t>
            </a:r>
            <a:r>
              <a:rPr lang="en-US" dirty="0"/>
              <a:t> (from Step 2).</a:t>
            </a:r>
          </a:p>
          <a:p>
            <a:pPr marL="785812" lvl="2" indent="-342900"/>
            <a:r>
              <a:rPr lang="en-US" sz="1200" dirty="0" err="1">
                <a:solidFill>
                  <a:schemeClr val="accent3"/>
                </a:solidFill>
                <a:latin typeface="Lucida Console" panose="020B0609040504020204" pitchFamily="49" charset="0"/>
              </a:rPr>
              <a:t>create_IndivCtstmTrans</a:t>
            </a:r>
            <a:r>
              <a:rPr lang="en-US" sz="1200" dirty="0">
                <a:solidFill>
                  <a:schemeClr val="accent3"/>
                </a:solidFill>
                <a:latin typeface="Lucida Console" panose="020B0609040504020204" pitchFamily="49" charset="0"/>
              </a:rPr>
              <a:t>(), </a:t>
            </a:r>
            <a:r>
              <a:rPr lang="en-US" sz="1200" dirty="0" err="1">
                <a:solidFill>
                  <a:schemeClr val="accent3"/>
                </a:solidFill>
                <a:latin typeface="Lucida Console" panose="020B0609040504020204" pitchFamily="49" charset="0"/>
              </a:rPr>
              <a:t>create_StateVals</a:t>
            </a:r>
            <a:r>
              <a:rPr lang="en-US" sz="1200" dirty="0">
                <a:solidFill>
                  <a:schemeClr val="accent3"/>
                </a:solidFill>
                <a:latin typeface="Lucida Console" panose="020B0609040504020204" pitchFamily="49" charset="0"/>
              </a:rPr>
              <a:t>(), </a:t>
            </a:r>
            <a:r>
              <a:rPr lang="en-US" sz="1200" dirty="0" err="1">
                <a:solidFill>
                  <a:schemeClr val="accent3"/>
                </a:solidFill>
                <a:latin typeface="Lucida Console" panose="020B0609040504020204" pitchFamily="49" charset="0"/>
              </a:rPr>
              <a:t>IndivCtstm$new</a:t>
            </a:r>
            <a:r>
              <a:rPr lang="en-US" sz="1200" dirty="0">
                <a:solidFill>
                  <a:schemeClr val="accent3"/>
                </a:solidFill>
                <a:latin typeface="Lucida Console" panose="020B0609040504020204" pitchFamily="49" charset="0"/>
              </a:rPr>
              <a:t>()</a:t>
            </a:r>
          </a:p>
          <a:p>
            <a:pPr marL="563562" lvl="1" indent="-342900">
              <a:buFont typeface="+mj-lt"/>
              <a:buAutoNum type="alphaLcPeriod"/>
            </a:pPr>
            <a:r>
              <a:rPr lang="en-US" dirty="0"/>
              <a:t>Simulation of outcomes</a:t>
            </a:r>
          </a:p>
          <a:p>
            <a:pPr marL="785812" lvl="2" indent="-342900"/>
            <a:r>
              <a:rPr lang="en-US" dirty="0"/>
              <a:t>Simulate outcomes (disease progression, costs, and quality-adjusted life-years (QALYs)) using the model constructed in Step 3</a:t>
            </a:r>
          </a:p>
          <a:p>
            <a:pPr marL="785812" lvl="2" indent="-342900"/>
            <a:r>
              <a:rPr lang="en-US" sz="1200" dirty="0"/>
              <a:t>$</a:t>
            </a:r>
            <a:r>
              <a:rPr lang="en-US" sz="1200" dirty="0" err="1">
                <a:latin typeface="Lucida Console" panose="020B0609040504020204" pitchFamily="49" charset="0"/>
              </a:rPr>
              <a:t>sim_stateprobs</a:t>
            </a:r>
            <a:r>
              <a:rPr lang="en-US" sz="1200" dirty="0"/>
              <a:t>(), $</a:t>
            </a:r>
            <a:r>
              <a:rPr lang="en-US" sz="1200" dirty="0" err="1">
                <a:latin typeface="Lucida Console" panose="020B0609040504020204" pitchFamily="49" charset="0"/>
              </a:rPr>
              <a:t>sim_qalys</a:t>
            </a:r>
            <a:r>
              <a:rPr lang="en-US" sz="1200" dirty="0">
                <a:latin typeface="Lucida Console" panose="020B0609040504020204" pitchFamily="49" charset="0"/>
              </a:rPr>
              <a:t>(), </a:t>
            </a:r>
            <a:r>
              <a:rPr lang="en-US" sz="1200" dirty="0"/>
              <a:t>$</a:t>
            </a:r>
            <a:r>
              <a:rPr lang="en-US" sz="1200" dirty="0" err="1">
                <a:latin typeface="Lucida Console" panose="020B0609040504020204" pitchFamily="49" charset="0"/>
              </a:rPr>
              <a:t>sim_costs</a:t>
            </a:r>
            <a:r>
              <a:rPr lang="en-US" sz="1200" dirty="0">
                <a:latin typeface="Lucida Console" panose="020B0609040504020204" pitchFamily="49" charset="0"/>
              </a:rPr>
              <a:t>()</a:t>
            </a:r>
            <a:endParaRPr lang="en-US" dirty="0"/>
          </a:p>
          <a:p>
            <a:pPr marL="342900" indent="-342900">
              <a:buFont typeface="+mj-lt"/>
              <a:buAutoNum type="arabicPeriod"/>
            </a:pPr>
            <a:r>
              <a:rPr lang="en-US" dirty="0"/>
              <a:t>Cost-effectiveness analysis</a:t>
            </a:r>
          </a:p>
          <a:p>
            <a:endParaRPr lang="en-US" dirty="0"/>
          </a:p>
        </p:txBody>
      </p:sp>
      <p:sp>
        <p:nvSpPr>
          <p:cNvPr id="3" name="Slide Number Placeholder 2">
            <a:extLst>
              <a:ext uri="{FF2B5EF4-FFF2-40B4-BE49-F238E27FC236}">
                <a16:creationId xmlns:a16="http://schemas.microsoft.com/office/drawing/2014/main" id="{F629B9EA-92E4-564A-BBEE-8F9CF0F4DCE4}"/>
              </a:ext>
            </a:extLst>
          </p:cNvPr>
          <p:cNvSpPr>
            <a:spLocks noGrp="1"/>
          </p:cNvSpPr>
          <p:nvPr>
            <p:ph type="sldNum" sz="quarter" idx="4"/>
          </p:nvPr>
        </p:nvSpPr>
        <p:spPr/>
        <p:txBody>
          <a:bodyPr/>
          <a:lstStyle/>
          <a:p>
            <a:fld id="{CF7A681D-9A53-0F41-890B-1BA01E4644AD}" type="slidenum">
              <a:rPr lang="en-US" smtClean="0"/>
              <a:pPr/>
              <a:t>106</a:t>
            </a:fld>
            <a:endParaRPr lang="en-US"/>
          </a:p>
        </p:txBody>
      </p:sp>
      <p:sp>
        <p:nvSpPr>
          <p:cNvPr id="6" name="TextBox 5">
            <a:extLst>
              <a:ext uri="{FF2B5EF4-FFF2-40B4-BE49-F238E27FC236}">
                <a16:creationId xmlns:a16="http://schemas.microsoft.com/office/drawing/2014/main" id="{956676E7-3973-F24A-893F-8DDB0C8A0AFF}"/>
              </a:ext>
            </a:extLst>
          </p:cNvPr>
          <p:cNvSpPr txBox="1"/>
          <p:nvPr/>
        </p:nvSpPr>
        <p:spPr>
          <a:xfrm>
            <a:off x="8615363" y="1800225"/>
            <a:ext cx="0" cy="0"/>
          </a:xfrm>
          <a:prstGeom prst="rect">
            <a:avLst/>
          </a:prstGeom>
          <a:noFill/>
        </p:spPr>
        <p:txBody>
          <a:bodyPr wrap="none" lIns="0" tIns="0" rIns="0" bIns="0" rtlCol="0">
            <a:noAutofit/>
          </a:bodyPr>
          <a:lstStyle/>
          <a:p>
            <a:endParaRPr lang="en-US" sz="1600" dirty="0" err="1">
              <a:solidFill>
                <a:schemeClr val="tx1"/>
              </a:solidFill>
            </a:endParaRPr>
          </a:p>
        </p:txBody>
      </p:sp>
    </p:spTree>
    <p:extLst>
      <p:ext uri="{BB962C8B-B14F-4D97-AF65-F5344CB8AC3E}">
        <p14:creationId xmlns:p14="http://schemas.microsoft.com/office/powerpoint/2010/main" val="158313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
                                            <p:txEl>
                                              <p:pRg st="10" end="1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
                                            <p:txEl>
                                              <p:pRg st="11" end="11"/>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
                                            <p:txEl>
                                              <p:pRg st="12" end="1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49F59-B86C-8047-9104-F28CFE1616AF}"/>
              </a:ext>
            </a:extLst>
          </p:cNvPr>
          <p:cNvSpPr>
            <a:spLocks noGrp="1"/>
          </p:cNvSpPr>
          <p:nvPr>
            <p:ph type="title"/>
          </p:nvPr>
        </p:nvSpPr>
        <p:spPr/>
        <p:txBody>
          <a:bodyPr/>
          <a:lstStyle/>
          <a:p>
            <a:r>
              <a:rPr lang="en-US" dirty="0"/>
              <a:t>Complete R script</a:t>
            </a:r>
          </a:p>
        </p:txBody>
      </p:sp>
      <p:sp>
        <p:nvSpPr>
          <p:cNvPr id="3" name="Slide Number Placeholder 2">
            <a:extLst>
              <a:ext uri="{FF2B5EF4-FFF2-40B4-BE49-F238E27FC236}">
                <a16:creationId xmlns:a16="http://schemas.microsoft.com/office/drawing/2014/main" id="{AF34A6B7-D4C8-B64C-8F19-8681088F70A8}"/>
              </a:ext>
            </a:extLst>
          </p:cNvPr>
          <p:cNvSpPr>
            <a:spLocks noGrp="1"/>
          </p:cNvSpPr>
          <p:nvPr>
            <p:ph type="sldNum" sz="quarter" idx="4"/>
          </p:nvPr>
        </p:nvSpPr>
        <p:spPr/>
        <p:txBody>
          <a:bodyPr/>
          <a:lstStyle/>
          <a:p>
            <a:fld id="{CF7A681D-9A53-0F41-890B-1BA01E4644AD}" type="slidenum">
              <a:rPr lang="en-US" smtClean="0"/>
              <a:pPr/>
              <a:t>107</a:t>
            </a:fld>
            <a:endParaRPr lang="en-US"/>
          </a:p>
        </p:txBody>
      </p:sp>
      <p:pic>
        <p:nvPicPr>
          <p:cNvPr id="7" name="Picture 6">
            <a:extLst>
              <a:ext uri="{FF2B5EF4-FFF2-40B4-BE49-F238E27FC236}">
                <a16:creationId xmlns:a16="http://schemas.microsoft.com/office/drawing/2014/main" id="{403EDA31-1CF6-7742-958B-5769F4E0B49C}"/>
              </a:ext>
            </a:extLst>
          </p:cNvPr>
          <p:cNvPicPr>
            <a:picLocks noChangeAspect="1"/>
          </p:cNvPicPr>
          <p:nvPr/>
        </p:nvPicPr>
        <p:blipFill>
          <a:blip r:embed="rId2"/>
          <a:stretch>
            <a:fillRect/>
          </a:stretch>
        </p:blipFill>
        <p:spPr>
          <a:xfrm>
            <a:off x="3392129" y="169"/>
            <a:ext cx="5751871" cy="5143500"/>
          </a:xfrm>
          <a:prstGeom prst="rect">
            <a:avLst/>
          </a:prstGeom>
        </p:spPr>
      </p:pic>
    </p:spTree>
    <p:extLst>
      <p:ext uri="{BB962C8B-B14F-4D97-AF65-F5344CB8AC3E}">
        <p14:creationId xmlns:p14="http://schemas.microsoft.com/office/powerpoint/2010/main" val="1774918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A5FB6B2-15F9-D748-BC40-CEAFC49BB358}"/>
              </a:ext>
            </a:extLst>
          </p:cNvPr>
          <p:cNvPicPr>
            <a:picLocks noChangeAspect="1"/>
          </p:cNvPicPr>
          <p:nvPr/>
        </p:nvPicPr>
        <p:blipFill rotWithShape="1">
          <a:blip r:embed="rId2"/>
          <a:srcRect t="11795"/>
          <a:stretch/>
        </p:blipFill>
        <p:spPr>
          <a:xfrm>
            <a:off x="439959" y="764498"/>
            <a:ext cx="7976582" cy="4379001"/>
          </a:xfrm>
          <a:prstGeom prst="rect">
            <a:avLst/>
          </a:prstGeom>
        </p:spPr>
      </p:pic>
      <p:sp>
        <p:nvSpPr>
          <p:cNvPr id="2" name="Title 1">
            <a:extLst>
              <a:ext uri="{FF2B5EF4-FFF2-40B4-BE49-F238E27FC236}">
                <a16:creationId xmlns:a16="http://schemas.microsoft.com/office/drawing/2014/main" id="{53759C8A-DFEC-9940-A642-E2D5F50542BF}"/>
              </a:ext>
            </a:extLst>
          </p:cNvPr>
          <p:cNvSpPr>
            <a:spLocks noGrp="1"/>
          </p:cNvSpPr>
          <p:nvPr>
            <p:ph type="title"/>
          </p:nvPr>
        </p:nvSpPr>
        <p:spPr/>
        <p:txBody>
          <a:bodyPr/>
          <a:lstStyle/>
          <a:p>
            <a:r>
              <a:rPr lang="en-US" dirty="0"/>
              <a:t>Tutorial</a:t>
            </a:r>
          </a:p>
        </p:txBody>
      </p:sp>
      <p:sp>
        <p:nvSpPr>
          <p:cNvPr id="4" name="Rectangle 3">
            <a:extLst>
              <a:ext uri="{FF2B5EF4-FFF2-40B4-BE49-F238E27FC236}">
                <a16:creationId xmlns:a16="http://schemas.microsoft.com/office/drawing/2014/main" id="{88191FC1-C89A-C641-BB00-EE1D04F5AC29}"/>
              </a:ext>
            </a:extLst>
          </p:cNvPr>
          <p:cNvSpPr/>
          <p:nvPr/>
        </p:nvSpPr>
        <p:spPr>
          <a:xfrm>
            <a:off x="457200" y="2455525"/>
            <a:ext cx="8358188" cy="400110"/>
          </a:xfrm>
          <a:prstGeom prst="rect">
            <a:avLst/>
          </a:prstGeom>
          <a:solidFill>
            <a:schemeClr val="bg1"/>
          </a:solidFill>
        </p:spPr>
        <p:txBody>
          <a:bodyPr wrap="square">
            <a:spAutoFit/>
          </a:bodyPr>
          <a:lstStyle/>
          <a:p>
            <a:r>
              <a:rPr lang="en-US" sz="2000" dirty="0">
                <a:solidFill>
                  <a:srgbClr val="C30D3E"/>
                </a:solidFill>
              </a:rPr>
              <a:t>https://</a:t>
            </a:r>
            <a:r>
              <a:rPr lang="en-US" sz="2000" dirty="0" err="1">
                <a:solidFill>
                  <a:srgbClr val="C30D3E"/>
                </a:solidFill>
              </a:rPr>
              <a:t>hesim-dev.github.io</a:t>
            </a:r>
            <a:r>
              <a:rPr lang="en-US" sz="2000" dirty="0">
                <a:solidFill>
                  <a:srgbClr val="C30D3E"/>
                </a:solidFill>
              </a:rPr>
              <a:t>/</a:t>
            </a:r>
            <a:r>
              <a:rPr lang="en-US" sz="2000" dirty="0" err="1">
                <a:solidFill>
                  <a:srgbClr val="C30D3E"/>
                </a:solidFill>
              </a:rPr>
              <a:t>rcea</a:t>
            </a:r>
            <a:r>
              <a:rPr lang="en-US" sz="2000" dirty="0">
                <a:solidFill>
                  <a:srgbClr val="C30D3E"/>
                </a:solidFill>
              </a:rPr>
              <a:t>/articles/04-mstate.html</a:t>
            </a:r>
          </a:p>
        </p:txBody>
      </p:sp>
      <p:sp>
        <p:nvSpPr>
          <p:cNvPr id="7" name="Slide Number Placeholder 3">
            <a:extLst>
              <a:ext uri="{FF2B5EF4-FFF2-40B4-BE49-F238E27FC236}">
                <a16:creationId xmlns:a16="http://schemas.microsoft.com/office/drawing/2014/main" id="{76DEDF58-7A1A-6842-BFE0-F6E10FC9C49A}"/>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108</a:t>
            </a:fld>
            <a:endParaRPr lang="en-US"/>
          </a:p>
        </p:txBody>
      </p:sp>
    </p:spTree>
    <p:extLst>
      <p:ext uri="{BB962C8B-B14F-4D97-AF65-F5344CB8AC3E}">
        <p14:creationId xmlns:p14="http://schemas.microsoft.com/office/powerpoint/2010/main" val="708921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B2D55A-CA9C-5240-B512-ECCC2206274A}"/>
              </a:ext>
            </a:extLst>
          </p:cNvPr>
          <p:cNvSpPr>
            <a:spLocks noGrp="1"/>
          </p:cNvSpPr>
          <p:nvPr>
            <p:ph type="title"/>
          </p:nvPr>
        </p:nvSpPr>
        <p:spPr/>
        <p:txBody>
          <a:bodyPr/>
          <a:lstStyle/>
          <a:p>
            <a:r>
              <a:rPr lang="en-US" dirty="0"/>
              <a:t>What do we mean with model transparency? </a:t>
            </a:r>
          </a:p>
        </p:txBody>
      </p:sp>
      <p:sp>
        <p:nvSpPr>
          <p:cNvPr id="3" name="Content Placeholder 2">
            <a:extLst>
              <a:ext uri="{FF2B5EF4-FFF2-40B4-BE49-F238E27FC236}">
                <a16:creationId xmlns:a16="http://schemas.microsoft.com/office/drawing/2014/main" id="{715C71A2-E3C2-804F-986E-E35CD38DCABB}"/>
              </a:ext>
            </a:extLst>
          </p:cNvPr>
          <p:cNvSpPr>
            <a:spLocks noGrp="1"/>
          </p:cNvSpPr>
          <p:nvPr>
            <p:ph idx="1"/>
          </p:nvPr>
        </p:nvSpPr>
        <p:spPr/>
        <p:txBody>
          <a:bodyPr/>
          <a:lstStyle/>
          <a:p>
            <a:r>
              <a:rPr lang="en-US" dirty="0"/>
              <a:t>Concept, math</a:t>
            </a:r>
          </a:p>
          <a:p>
            <a:r>
              <a:rPr lang="en-US" dirty="0"/>
              <a:t>Face validity</a:t>
            </a:r>
          </a:p>
          <a:p>
            <a:r>
              <a:rPr lang="en-US" dirty="0"/>
              <a:t>Implementation/programming</a:t>
            </a:r>
          </a:p>
          <a:p>
            <a:r>
              <a:rPr lang="en-US" dirty="0"/>
              <a:t>Open-source, open-access</a:t>
            </a:r>
          </a:p>
          <a:p>
            <a:endParaRPr lang="en-US" dirty="0"/>
          </a:p>
          <a:p>
            <a:r>
              <a:rPr lang="en-US" i="1" dirty="0"/>
              <a:t>Familiarity with software?</a:t>
            </a:r>
          </a:p>
          <a:p>
            <a:endParaRPr lang="en-US" dirty="0"/>
          </a:p>
          <a:p>
            <a:endParaRPr lang="en-US" dirty="0"/>
          </a:p>
        </p:txBody>
      </p:sp>
      <p:sp>
        <p:nvSpPr>
          <p:cNvPr id="4" name="Slide Number Placeholder 3">
            <a:extLst>
              <a:ext uri="{FF2B5EF4-FFF2-40B4-BE49-F238E27FC236}">
                <a16:creationId xmlns:a16="http://schemas.microsoft.com/office/drawing/2014/main" id="{1508EB01-C1A3-BF44-B4E5-2D7C00815BCB}"/>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10</a:t>
            </a:fld>
            <a:endParaRPr lang="en-US"/>
          </a:p>
        </p:txBody>
      </p:sp>
    </p:spTree>
    <p:extLst>
      <p:ext uri="{BB962C8B-B14F-4D97-AF65-F5344CB8AC3E}">
        <p14:creationId xmlns:p14="http://schemas.microsoft.com/office/powerpoint/2010/main" val="3931234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p:txBody>
          <a:bodyPr/>
          <a:lstStyle/>
          <a:p>
            <a:r>
              <a:rPr lang="en-US" dirty="0">
                <a:solidFill>
                  <a:srgbClr val="23A3FF"/>
                </a:solidFill>
              </a:rPr>
              <a:t>Exercise 4: Semi-Markov multi-state model</a:t>
            </a:r>
          </a:p>
        </p:txBody>
      </p:sp>
      <p:sp>
        <p:nvSpPr>
          <p:cNvPr id="3" name="Content Placeholder 2">
            <a:extLst>
              <a:ext uri="{FF2B5EF4-FFF2-40B4-BE49-F238E27FC236}">
                <a16:creationId xmlns:a16="http://schemas.microsoft.com/office/drawing/2014/main" id="{3E5E8014-DA99-BC41-8B2C-D89546450A47}"/>
              </a:ext>
            </a:extLst>
          </p:cNvPr>
          <p:cNvSpPr>
            <a:spLocks noGrp="1"/>
          </p:cNvSpPr>
          <p:nvPr>
            <p:ph idx="1"/>
          </p:nvPr>
        </p:nvSpPr>
        <p:spPr/>
        <p:txBody>
          <a:bodyPr/>
          <a:lstStyle/>
          <a:p>
            <a:r>
              <a:rPr lang="en-US" i="1" dirty="0"/>
              <a:t>Review and run the R-script “04-mstate.R”</a:t>
            </a:r>
          </a:p>
        </p:txBody>
      </p:sp>
      <p:sp>
        <p:nvSpPr>
          <p:cNvPr id="4" name="Slide Number Placeholder 3">
            <a:extLst>
              <a:ext uri="{FF2B5EF4-FFF2-40B4-BE49-F238E27FC236}">
                <a16:creationId xmlns:a16="http://schemas.microsoft.com/office/drawing/2014/main" id="{6C39EBE1-086C-F449-A446-A01E05769C52}"/>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109</a:t>
            </a:fld>
            <a:endParaRPr lang="en-US"/>
          </a:p>
        </p:txBody>
      </p:sp>
    </p:spTree>
    <p:extLst>
      <p:ext uri="{BB962C8B-B14F-4D97-AF65-F5344CB8AC3E}">
        <p14:creationId xmlns:p14="http://schemas.microsoft.com/office/powerpoint/2010/main" val="117235750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Cost-effectiveness analysis</a:t>
            </a:r>
          </a:p>
        </p:txBody>
      </p:sp>
    </p:spTree>
    <p:extLst>
      <p:ext uri="{BB962C8B-B14F-4D97-AF65-F5344CB8AC3E}">
        <p14:creationId xmlns:p14="http://schemas.microsoft.com/office/powerpoint/2010/main" val="10562643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F0ED7-0C19-6D4E-A8F5-2B2B01665564}"/>
              </a:ext>
            </a:extLst>
          </p:cNvPr>
          <p:cNvSpPr>
            <a:spLocks noGrp="1"/>
          </p:cNvSpPr>
          <p:nvPr>
            <p:ph type="title"/>
          </p:nvPr>
        </p:nvSpPr>
        <p:spPr/>
        <p:txBody>
          <a:bodyPr/>
          <a:lstStyle/>
          <a:p>
            <a:r>
              <a:rPr lang="en-US" dirty="0"/>
              <a:t>Cost-effectiveness analysis</a:t>
            </a:r>
          </a:p>
        </p:txBody>
      </p:sp>
      <p:sp>
        <p:nvSpPr>
          <p:cNvPr id="4" name="Slide Number Placeholder 3">
            <a:extLst>
              <a:ext uri="{FF2B5EF4-FFF2-40B4-BE49-F238E27FC236}">
                <a16:creationId xmlns:a16="http://schemas.microsoft.com/office/drawing/2014/main" id="{4410E53B-502E-094C-BAB0-79BCC286AE3B}"/>
              </a:ext>
            </a:extLst>
          </p:cNvPr>
          <p:cNvSpPr>
            <a:spLocks noGrp="1"/>
          </p:cNvSpPr>
          <p:nvPr>
            <p:ph type="sldNum" sz="quarter" idx="4"/>
          </p:nvPr>
        </p:nvSpPr>
        <p:spPr/>
        <p:txBody>
          <a:bodyPr/>
          <a:lstStyle/>
          <a:p>
            <a:fld id="{CF7A681D-9A53-0F41-890B-1BA01E4644AD}" type="slidenum">
              <a:rPr lang="en-US" smtClean="0"/>
              <a:pPr/>
              <a:t>111</a:t>
            </a:fld>
            <a:endParaRPr lang="en-US"/>
          </a:p>
        </p:txBody>
      </p:sp>
      <p:pic>
        <p:nvPicPr>
          <p:cNvPr id="6" name="Picture 5">
            <a:extLst>
              <a:ext uri="{FF2B5EF4-FFF2-40B4-BE49-F238E27FC236}">
                <a16:creationId xmlns:a16="http://schemas.microsoft.com/office/drawing/2014/main" id="{370D607F-9373-A444-9158-0B0124F37248}"/>
              </a:ext>
            </a:extLst>
          </p:cNvPr>
          <p:cNvPicPr>
            <a:picLocks noChangeAspect="1"/>
          </p:cNvPicPr>
          <p:nvPr/>
        </p:nvPicPr>
        <p:blipFill>
          <a:blip r:embed="rId2"/>
          <a:stretch>
            <a:fillRect/>
          </a:stretch>
        </p:blipFill>
        <p:spPr>
          <a:xfrm>
            <a:off x="457200" y="1338991"/>
            <a:ext cx="3727342" cy="524978"/>
          </a:xfrm>
          <a:prstGeom prst="rect">
            <a:avLst/>
          </a:prstGeom>
        </p:spPr>
      </p:pic>
      <p:pic>
        <p:nvPicPr>
          <p:cNvPr id="7" name="Picture 6">
            <a:extLst>
              <a:ext uri="{FF2B5EF4-FFF2-40B4-BE49-F238E27FC236}">
                <a16:creationId xmlns:a16="http://schemas.microsoft.com/office/drawing/2014/main" id="{3E48D7D5-7773-8F46-82CF-813F54575FF6}"/>
              </a:ext>
            </a:extLst>
          </p:cNvPr>
          <p:cNvPicPr>
            <a:picLocks noChangeAspect="1"/>
          </p:cNvPicPr>
          <p:nvPr/>
        </p:nvPicPr>
        <p:blipFill>
          <a:blip r:embed="rId3"/>
          <a:stretch>
            <a:fillRect/>
          </a:stretch>
        </p:blipFill>
        <p:spPr>
          <a:xfrm>
            <a:off x="457200" y="2278385"/>
            <a:ext cx="3963026" cy="535983"/>
          </a:xfrm>
          <a:prstGeom prst="rect">
            <a:avLst/>
          </a:prstGeom>
        </p:spPr>
      </p:pic>
      <p:sp>
        <p:nvSpPr>
          <p:cNvPr id="8" name="TextBox 7">
            <a:extLst>
              <a:ext uri="{FF2B5EF4-FFF2-40B4-BE49-F238E27FC236}">
                <a16:creationId xmlns:a16="http://schemas.microsoft.com/office/drawing/2014/main" id="{9FCF491E-EE82-D94F-9745-1861DE4D0948}"/>
              </a:ext>
            </a:extLst>
          </p:cNvPr>
          <p:cNvSpPr txBox="1"/>
          <p:nvPr/>
        </p:nvSpPr>
        <p:spPr>
          <a:xfrm>
            <a:off x="1534332" y="3967566"/>
            <a:ext cx="0" cy="0"/>
          </a:xfrm>
          <a:prstGeom prst="rect">
            <a:avLst/>
          </a:prstGeom>
          <a:noFill/>
        </p:spPr>
        <p:txBody>
          <a:bodyPr wrap="none" lIns="0" tIns="0" rIns="0" bIns="0" rtlCol="0">
            <a:noAutofit/>
          </a:bodyPr>
          <a:lstStyle/>
          <a:p>
            <a:endParaRPr lang="en-US" sz="1600" dirty="0" err="1">
              <a:solidFill>
                <a:schemeClr val="tx1"/>
              </a:solidFill>
            </a:endParaRPr>
          </a:p>
        </p:txBody>
      </p:sp>
      <p:pic>
        <p:nvPicPr>
          <p:cNvPr id="10" name="Picture 9">
            <a:extLst>
              <a:ext uri="{FF2B5EF4-FFF2-40B4-BE49-F238E27FC236}">
                <a16:creationId xmlns:a16="http://schemas.microsoft.com/office/drawing/2014/main" id="{FA8D46DC-C0C4-E749-8B09-EFB243153F6B}"/>
              </a:ext>
            </a:extLst>
          </p:cNvPr>
          <p:cNvPicPr>
            <a:picLocks noChangeAspect="1"/>
          </p:cNvPicPr>
          <p:nvPr/>
        </p:nvPicPr>
        <p:blipFill>
          <a:blip r:embed="rId4"/>
          <a:stretch>
            <a:fillRect/>
          </a:stretch>
        </p:blipFill>
        <p:spPr>
          <a:xfrm>
            <a:off x="1901879" y="3140452"/>
            <a:ext cx="2984500" cy="660400"/>
          </a:xfrm>
          <a:prstGeom prst="rect">
            <a:avLst/>
          </a:prstGeom>
        </p:spPr>
      </p:pic>
      <p:sp>
        <p:nvSpPr>
          <p:cNvPr id="11" name="TextBox 10">
            <a:extLst>
              <a:ext uri="{FF2B5EF4-FFF2-40B4-BE49-F238E27FC236}">
                <a16:creationId xmlns:a16="http://schemas.microsoft.com/office/drawing/2014/main" id="{7C300F92-41A2-DE49-984D-D738FB130943}"/>
              </a:ext>
            </a:extLst>
          </p:cNvPr>
          <p:cNvSpPr txBox="1"/>
          <p:nvPr/>
        </p:nvSpPr>
        <p:spPr>
          <a:xfrm>
            <a:off x="666427" y="4215539"/>
            <a:ext cx="0" cy="0"/>
          </a:xfrm>
          <a:prstGeom prst="rect">
            <a:avLst/>
          </a:prstGeom>
          <a:noFill/>
        </p:spPr>
        <p:txBody>
          <a:bodyPr wrap="none" lIns="0" tIns="0" rIns="0" bIns="0" rtlCol="0">
            <a:noAutofit/>
          </a:bodyPr>
          <a:lstStyle/>
          <a:p>
            <a:endParaRPr lang="en-US" sz="1600" dirty="0" err="1">
              <a:solidFill>
                <a:schemeClr val="tx1"/>
              </a:solidFill>
            </a:endParaRPr>
          </a:p>
        </p:txBody>
      </p:sp>
      <p:pic>
        <p:nvPicPr>
          <p:cNvPr id="12" name="Picture 11">
            <a:extLst>
              <a:ext uri="{FF2B5EF4-FFF2-40B4-BE49-F238E27FC236}">
                <a16:creationId xmlns:a16="http://schemas.microsoft.com/office/drawing/2014/main" id="{74B43AFA-323B-9441-BD98-B0E11C9EE1B3}"/>
              </a:ext>
            </a:extLst>
          </p:cNvPr>
          <p:cNvPicPr>
            <a:picLocks noChangeAspect="1"/>
          </p:cNvPicPr>
          <p:nvPr/>
        </p:nvPicPr>
        <p:blipFill>
          <a:blip r:embed="rId5"/>
          <a:stretch>
            <a:fillRect/>
          </a:stretch>
        </p:blipFill>
        <p:spPr>
          <a:xfrm>
            <a:off x="1766806" y="3914399"/>
            <a:ext cx="6555783" cy="931219"/>
          </a:xfrm>
          <a:prstGeom prst="rect">
            <a:avLst/>
          </a:prstGeom>
        </p:spPr>
      </p:pic>
    </p:spTree>
    <p:extLst>
      <p:ext uri="{BB962C8B-B14F-4D97-AF65-F5344CB8AC3E}">
        <p14:creationId xmlns:p14="http://schemas.microsoft.com/office/powerpoint/2010/main" val="4123531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E9DBD-51AE-CE4B-9CB4-29F18BD43D2C}"/>
              </a:ext>
            </a:extLst>
          </p:cNvPr>
          <p:cNvSpPr>
            <a:spLocks noGrp="1"/>
          </p:cNvSpPr>
          <p:nvPr>
            <p:ph type="title"/>
          </p:nvPr>
        </p:nvSpPr>
        <p:spPr/>
        <p:txBody>
          <a:bodyPr/>
          <a:lstStyle/>
          <a:p>
            <a:r>
              <a:rPr lang="en-US" dirty="0"/>
              <a:t>Economic models with </a:t>
            </a:r>
            <a:r>
              <a:rPr lang="en-US" dirty="0" err="1">
                <a:solidFill>
                  <a:schemeClr val="accent2"/>
                </a:solidFill>
                <a:latin typeface="Lucida Console" panose="020B0609040504020204" pitchFamily="49" charset="0"/>
              </a:rPr>
              <a:t>hesim</a:t>
            </a:r>
            <a:r>
              <a:rPr lang="en-US" dirty="0"/>
              <a:t> </a:t>
            </a:r>
          </a:p>
        </p:txBody>
      </p:sp>
      <p:sp>
        <p:nvSpPr>
          <p:cNvPr id="3" name="Content Placeholder 2">
            <a:extLst>
              <a:ext uri="{FF2B5EF4-FFF2-40B4-BE49-F238E27FC236}">
                <a16:creationId xmlns:a16="http://schemas.microsoft.com/office/drawing/2014/main" id="{0BC682A7-D86A-094F-BE9A-F1AA215517E1}"/>
              </a:ext>
            </a:extLst>
          </p:cNvPr>
          <p:cNvSpPr>
            <a:spLocks noGrp="1"/>
          </p:cNvSpPr>
          <p:nvPr>
            <p:ph idx="1"/>
          </p:nvPr>
        </p:nvSpPr>
        <p:spPr/>
        <p:txBody>
          <a:bodyPr>
            <a:normAutofit/>
          </a:bodyPr>
          <a:lstStyle/>
          <a:p>
            <a:pPr marL="342900" indent="-342900">
              <a:buFont typeface="+mj-lt"/>
              <a:buAutoNum type="arabicPeriod"/>
            </a:pPr>
            <a:r>
              <a:rPr lang="en-US" dirty="0"/>
              <a:t>Model set-up</a:t>
            </a:r>
          </a:p>
          <a:p>
            <a:pPr marL="342900" indent="-342900">
              <a:buFont typeface="+mj-lt"/>
              <a:buAutoNum type="arabicPeriod"/>
            </a:pPr>
            <a:r>
              <a:rPr lang="en-US" dirty="0"/>
              <a:t>Parameters</a:t>
            </a:r>
          </a:p>
          <a:p>
            <a:pPr marL="342900" indent="-342900">
              <a:buFont typeface="+mj-lt"/>
              <a:buAutoNum type="arabicPeriod"/>
            </a:pPr>
            <a:r>
              <a:rPr lang="en-US" dirty="0"/>
              <a:t>Simulation</a:t>
            </a:r>
          </a:p>
          <a:p>
            <a:pPr marL="563562" lvl="1" indent="-342900">
              <a:buFont typeface="+mj-lt"/>
              <a:buAutoNum type="alphaLcPeriod"/>
            </a:pPr>
            <a:r>
              <a:rPr lang="en-US" dirty="0"/>
              <a:t>Construction of model</a:t>
            </a:r>
          </a:p>
          <a:p>
            <a:pPr marL="563562" lvl="1" indent="-342900">
              <a:buFont typeface="+mj-lt"/>
              <a:buAutoNum type="alphaLcPeriod"/>
            </a:pPr>
            <a:r>
              <a:rPr lang="en-US" dirty="0"/>
              <a:t>Simulation of outcomes</a:t>
            </a:r>
          </a:p>
          <a:p>
            <a:pPr marL="342900" indent="-342900">
              <a:buFont typeface="+mj-lt"/>
              <a:buAutoNum type="arabicPeriod"/>
            </a:pPr>
            <a:r>
              <a:rPr lang="en-US" dirty="0"/>
              <a:t>Cost-effectiveness analysis</a:t>
            </a:r>
          </a:p>
        </p:txBody>
      </p:sp>
      <p:sp>
        <p:nvSpPr>
          <p:cNvPr id="4" name="Slide Number Placeholder 3">
            <a:extLst>
              <a:ext uri="{FF2B5EF4-FFF2-40B4-BE49-F238E27FC236}">
                <a16:creationId xmlns:a16="http://schemas.microsoft.com/office/drawing/2014/main" id="{B714A037-C8AD-A04C-B187-1E6F2DC124F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112</a:t>
            </a:fld>
            <a:endParaRPr lang="en-US"/>
          </a:p>
        </p:txBody>
      </p:sp>
      <p:sp>
        <p:nvSpPr>
          <p:cNvPr id="5" name="Rectangle 4">
            <a:extLst>
              <a:ext uri="{FF2B5EF4-FFF2-40B4-BE49-F238E27FC236}">
                <a16:creationId xmlns:a16="http://schemas.microsoft.com/office/drawing/2014/main" id="{5ECC02A5-88BC-394F-AD3B-C12703E6E939}"/>
              </a:ext>
            </a:extLst>
          </p:cNvPr>
          <p:cNvSpPr/>
          <p:nvPr/>
        </p:nvSpPr>
        <p:spPr>
          <a:xfrm>
            <a:off x="0" y="1143000"/>
            <a:ext cx="4267200" cy="1771650"/>
          </a:xfrm>
          <a:prstGeom prst="rect">
            <a:avLst/>
          </a:prstGeom>
          <a:solidFill>
            <a:srgbClr val="FFFFFF">
              <a:alpha val="69804"/>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5892405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4A4BE-10EA-7F40-A7E1-1D28B8FA7CBA}"/>
              </a:ext>
            </a:extLst>
          </p:cNvPr>
          <p:cNvSpPr>
            <a:spLocks noGrp="1"/>
          </p:cNvSpPr>
          <p:nvPr>
            <p:ph type="title"/>
          </p:nvPr>
        </p:nvSpPr>
        <p:spPr/>
        <p:txBody>
          <a:bodyPr/>
          <a:lstStyle/>
          <a:p>
            <a:r>
              <a:rPr lang="en-US" dirty="0"/>
              <a:t>Cost-effectiveness analysis</a:t>
            </a:r>
          </a:p>
        </p:txBody>
      </p:sp>
      <p:sp>
        <p:nvSpPr>
          <p:cNvPr id="3" name="Content Placeholder 2">
            <a:extLst>
              <a:ext uri="{FF2B5EF4-FFF2-40B4-BE49-F238E27FC236}">
                <a16:creationId xmlns:a16="http://schemas.microsoft.com/office/drawing/2014/main" id="{D355E1D8-9D96-EC46-9861-EF4DC9308E3A}"/>
              </a:ext>
            </a:extLst>
          </p:cNvPr>
          <p:cNvSpPr>
            <a:spLocks noGrp="1"/>
          </p:cNvSpPr>
          <p:nvPr>
            <p:ph idx="1"/>
          </p:nvPr>
        </p:nvSpPr>
        <p:spPr>
          <a:xfrm>
            <a:off x="457200" y="1150936"/>
            <a:ext cx="8037870" cy="3388113"/>
          </a:xfrm>
        </p:spPr>
        <p:txBody>
          <a:bodyPr>
            <a:normAutofit fontScale="92500"/>
          </a:bodyPr>
          <a:lstStyle/>
          <a:p>
            <a:r>
              <a:rPr lang="en-US" dirty="0"/>
              <a:t>CEA functions from </a:t>
            </a:r>
            <a:r>
              <a:rPr lang="en-US" dirty="0" err="1">
                <a:solidFill>
                  <a:schemeClr val="accent2"/>
                </a:solidFill>
                <a:latin typeface="Lucida Console" panose="020B0609040504020204" pitchFamily="49" charset="0"/>
                <a:ea typeface="+mj-ea"/>
              </a:rPr>
              <a:t>hesim</a:t>
            </a:r>
            <a:r>
              <a:rPr lang="en-US" dirty="0"/>
              <a:t> to summarize decision uncertainty and </a:t>
            </a:r>
            <a:r>
              <a:rPr lang="en-US" dirty="0">
                <a:latin typeface="Lucida Console" panose="020B0609040504020204" pitchFamily="49" charset="0"/>
              </a:rPr>
              <a:t>ggplot2</a:t>
            </a:r>
            <a:r>
              <a:rPr lang="en-US" dirty="0"/>
              <a:t> for visualization</a:t>
            </a:r>
          </a:p>
          <a:p>
            <a:endParaRPr lang="en-US" dirty="0"/>
          </a:p>
          <a:p>
            <a:endParaRPr lang="en-US" dirty="0"/>
          </a:p>
          <a:p>
            <a:r>
              <a:rPr lang="en-US" dirty="0"/>
              <a:t>CEA can be performed using the </a:t>
            </a:r>
            <a:r>
              <a:rPr lang="en-US" dirty="0" err="1">
                <a:solidFill>
                  <a:schemeClr val="accent3"/>
                </a:solidFill>
                <a:latin typeface="Lucida Console" panose="020B0609040504020204" pitchFamily="49" charset="0"/>
              </a:rPr>
              <a:t>hesim</a:t>
            </a:r>
            <a:r>
              <a:rPr lang="en-US" dirty="0">
                <a:solidFill>
                  <a:schemeClr val="accent3"/>
                </a:solidFill>
                <a:latin typeface="Lucida Console" panose="020B0609040504020204" pitchFamily="49" charset="0"/>
              </a:rPr>
              <a:t>::</a:t>
            </a:r>
            <a:r>
              <a:rPr lang="en-US" dirty="0" err="1">
                <a:solidFill>
                  <a:schemeClr val="accent3"/>
                </a:solidFill>
                <a:latin typeface="Lucida Console" panose="020B0609040504020204" pitchFamily="49" charset="0"/>
              </a:rPr>
              <a:t>cea</a:t>
            </a:r>
            <a:r>
              <a:rPr lang="en-US" dirty="0">
                <a:solidFill>
                  <a:schemeClr val="accent3"/>
                </a:solidFill>
                <a:latin typeface="Lucida Console" panose="020B0609040504020204" pitchFamily="49" charset="0"/>
              </a:rPr>
              <a:t>()</a:t>
            </a:r>
            <a:r>
              <a:rPr lang="en-US" dirty="0"/>
              <a:t>and </a:t>
            </a:r>
            <a:r>
              <a:rPr lang="en-US" dirty="0" err="1">
                <a:solidFill>
                  <a:schemeClr val="accent3"/>
                </a:solidFill>
                <a:latin typeface="Lucida Console" panose="020B0609040504020204" pitchFamily="49" charset="0"/>
              </a:rPr>
              <a:t>hesim</a:t>
            </a:r>
            <a:r>
              <a:rPr lang="en-US" dirty="0">
                <a:solidFill>
                  <a:schemeClr val="accent3"/>
                </a:solidFill>
                <a:latin typeface="Lucida Console" panose="020B0609040504020204" pitchFamily="49" charset="0"/>
              </a:rPr>
              <a:t>::</a:t>
            </a:r>
            <a:r>
              <a:rPr lang="en-US" dirty="0" err="1">
                <a:solidFill>
                  <a:schemeClr val="accent3"/>
                </a:solidFill>
                <a:latin typeface="Lucida Console" panose="020B0609040504020204" pitchFamily="49" charset="0"/>
              </a:rPr>
              <a:t>cea_pw</a:t>
            </a:r>
            <a:r>
              <a:rPr lang="en-US" dirty="0">
                <a:solidFill>
                  <a:schemeClr val="accent3"/>
                </a:solidFill>
                <a:latin typeface="Lucida Console" panose="020B0609040504020204" pitchFamily="49" charset="0"/>
              </a:rPr>
              <a:t>() </a:t>
            </a:r>
            <a:r>
              <a:rPr lang="en-US" dirty="0"/>
              <a:t>functions. </a:t>
            </a:r>
          </a:p>
          <a:p>
            <a:pPr lvl="1"/>
            <a:r>
              <a:rPr lang="en-US" dirty="0" err="1">
                <a:solidFill>
                  <a:schemeClr val="accent3"/>
                </a:solidFill>
                <a:latin typeface="Lucida Console" panose="020B0609040504020204" pitchFamily="49" charset="0"/>
              </a:rPr>
              <a:t>cea</a:t>
            </a:r>
            <a:r>
              <a:rPr lang="en-US" dirty="0">
                <a:solidFill>
                  <a:schemeClr val="accent3"/>
                </a:solidFill>
                <a:latin typeface="Lucida Console" panose="020B0609040504020204" pitchFamily="49" charset="0"/>
              </a:rPr>
              <a:t>() </a:t>
            </a:r>
            <a:r>
              <a:rPr lang="en-US" dirty="0"/>
              <a:t>summarizes results by taking into account each treatment strategy in the analysis,</a:t>
            </a:r>
          </a:p>
          <a:p>
            <a:pPr lvl="1"/>
            <a:r>
              <a:rPr lang="en-US" dirty="0" err="1">
                <a:solidFill>
                  <a:schemeClr val="accent3"/>
                </a:solidFill>
                <a:latin typeface="Lucida Console" panose="020B0609040504020204" pitchFamily="49" charset="0"/>
              </a:rPr>
              <a:t>cea_pw</a:t>
            </a:r>
            <a:r>
              <a:rPr lang="en-US" dirty="0">
                <a:solidFill>
                  <a:schemeClr val="accent3"/>
                </a:solidFill>
                <a:latin typeface="Lucida Console" panose="020B0609040504020204" pitchFamily="49" charset="0"/>
              </a:rPr>
              <a:t>() </a:t>
            </a:r>
            <a:r>
              <a:rPr lang="en-US" dirty="0"/>
              <a:t>summarizes “pairwise” results in which each treatment is compared to a comparator.</a:t>
            </a:r>
          </a:p>
          <a:p>
            <a:pPr lvl="1"/>
            <a:endParaRPr lang="en-US" sz="1600" dirty="0">
              <a:solidFill>
                <a:schemeClr val="accent3"/>
              </a:solidFill>
              <a:latin typeface="Lucida Console" panose="020B0609040504020204" pitchFamily="49" charset="0"/>
            </a:endParaRPr>
          </a:p>
          <a:p>
            <a:r>
              <a:rPr lang="en-US" dirty="0"/>
              <a:t>We will use these functions to analyze the distribution of costs and QALYs produced from the simulation of the semi-Markov CTSTM (a </a:t>
            </a:r>
            <a:r>
              <a:rPr lang="en-US" dirty="0" err="1">
                <a:solidFill>
                  <a:schemeClr val="accent2"/>
                </a:solidFill>
                <a:latin typeface="Lucida Console" panose="020B0609040504020204" pitchFamily="49" charset="0"/>
              </a:rPr>
              <a:t>hesim</a:t>
            </a:r>
            <a:r>
              <a:rPr lang="en-US" dirty="0">
                <a:solidFill>
                  <a:schemeClr val="accent2"/>
                </a:solidFill>
                <a:latin typeface="Lucida Console" panose="020B0609040504020204" pitchFamily="49" charset="0"/>
              </a:rPr>
              <a:t>::</a:t>
            </a:r>
            <a:r>
              <a:rPr lang="en-US" dirty="0" err="1">
                <a:solidFill>
                  <a:schemeClr val="accent2"/>
                </a:solidFill>
                <a:latin typeface="Lucida Console" panose="020B0609040504020204" pitchFamily="49" charset="0"/>
              </a:rPr>
              <a:t>ce</a:t>
            </a:r>
            <a:r>
              <a:rPr lang="en-US" dirty="0">
                <a:solidFill>
                  <a:schemeClr val="accent2"/>
                </a:solidFill>
                <a:latin typeface="Lucida Console" panose="020B0609040504020204" pitchFamily="49" charset="0"/>
              </a:rPr>
              <a:t> object</a:t>
            </a:r>
            <a:r>
              <a:rPr lang="en-US" dirty="0"/>
              <a:t>).</a:t>
            </a:r>
          </a:p>
          <a:p>
            <a:endParaRPr lang="en-US" dirty="0"/>
          </a:p>
        </p:txBody>
      </p:sp>
      <p:sp>
        <p:nvSpPr>
          <p:cNvPr id="4" name="Slide Number Placeholder 3">
            <a:extLst>
              <a:ext uri="{FF2B5EF4-FFF2-40B4-BE49-F238E27FC236}">
                <a16:creationId xmlns:a16="http://schemas.microsoft.com/office/drawing/2014/main" id="{28F1F563-F2D3-5846-B7B8-F2479B50065D}"/>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113</a:t>
            </a:fld>
            <a:endParaRPr lang="en-US"/>
          </a:p>
        </p:txBody>
      </p:sp>
      <p:sp>
        <p:nvSpPr>
          <p:cNvPr id="5" name="Rectangle 4">
            <a:extLst>
              <a:ext uri="{FF2B5EF4-FFF2-40B4-BE49-F238E27FC236}">
                <a16:creationId xmlns:a16="http://schemas.microsoft.com/office/drawing/2014/main" id="{5DB4A346-725B-D44B-800B-E7A41DC6089C}"/>
              </a:ext>
            </a:extLst>
          </p:cNvPr>
          <p:cNvSpPr/>
          <p:nvPr/>
        </p:nvSpPr>
        <p:spPr>
          <a:xfrm>
            <a:off x="4237394" y="1533586"/>
            <a:ext cx="4257676" cy="600164"/>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library("</a:t>
            </a:r>
            <a:r>
              <a:rPr lang="en-US" sz="1100" dirty="0" err="1">
                <a:latin typeface="Lucida Console" panose="020B0609040504020204" pitchFamily="49" charset="0"/>
              </a:rPr>
              <a:t>hesim</a:t>
            </a:r>
            <a:r>
              <a:rPr lang="en-US" sz="1100" dirty="0">
                <a:latin typeface="Lucida Console" panose="020B0609040504020204" pitchFamily="49" charset="0"/>
              </a:rPr>
              <a:t>")</a:t>
            </a:r>
          </a:p>
          <a:p>
            <a:r>
              <a:rPr lang="en-US" sz="1100" dirty="0">
                <a:latin typeface="Lucida Console" panose="020B0609040504020204" pitchFamily="49" charset="0"/>
              </a:rPr>
              <a:t>library("ggplot2")</a:t>
            </a:r>
          </a:p>
          <a:p>
            <a:r>
              <a:rPr lang="en-US" sz="1100" dirty="0" err="1">
                <a:latin typeface="Lucida Console" panose="020B0609040504020204" pitchFamily="49" charset="0"/>
              </a:rPr>
              <a:t>theme_set</a:t>
            </a:r>
            <a:r>
              <a:rPr lang="en-US" sz="1100" dirty="0">
                <a:latin typeface="Lucida Console" panose="020B0609040504020204" pitchFamily="49" charset="0"/>
              </a:rPr>
              <a:t>(</a:t>
            </a:r>
            <a:r>
              <a:rPr lang="en-US" sz="1100" dirty="0" err="1">
                <a:latin typeface="Lucida Console" panose="020B0609040504020204" pitchFamily="49" charset="0"/>
              </a:rPr>
              <a:t>theme_minimal</a:t>
            </a:r>
            <a:r>
              <a:rPr lang="en-US" sz="1100" dirty="0">
                <a:latin typeface="Lucida Console" panose="020B0609040504020204" pitchFamily="49" charset="0"/>
              </a:rPr>
              <a:t>()) # Set ggplot2 theme</a:t>
            </a:r>
          </a:p>
        </p:txBody>
      </p:sp>
    </p:spTree>
    <p:extLst>
      <p:ext uri="{BB962C8B-B14F-4D97-AF65-F5344CB8AC3E}">
        <p14:creationId xmlns:p14="http://schemas.microsoft.com/office/powerpoint/2010/main" val="373399968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A7E59-01C0-CE4B-A894-0D064E63C99D}"/>
              </a:ext>
            </a:extLst>
          </p:cNvPr>
          <p:cNvSpPr>
            <a:spLocks noGrp="1"/>
          </p:cNvSpPr>
          <p:nvPr>
            <p:ph type="title"/>
          </p:nvPr>
        </p:nvSpPr>
        <p:spPr/>
        <p:txBody>
          <a:bodyPr/>
          <a:lstStyle/>
          <a:p>
            <a:r>
              <a:rPr lang="en-US" dirty="0"/>
              <a:t>Cost-effectiveness analysis</a:t>
            </a:r>
          </a:p>
        </p:txBody>
      </p:sp>
      <p:sp>
        <p:nvSpPr>
          <p:cNvPr id="4" name="Slide Number Placeholder 3">
            <a:extLst>
              <a:ext uri="{FF2B5EF4-FFF2-40B4-BE49-F238E27FC236}">
                <a16:creationId xmlns:a16="http://schemas.microsoft.com/office/drawing/2014/main" id="{B5773310-96F9-5D47-8699-ECBFC018A210}"/>
              </a:ext>
            </a:extLst>
          </p:cNvPr>
          <p:cNvSpPr>
            <a:spLocks noGrp="1"/>
          </p:cNvSpPr>
          <p:nvPr>
            <p:ph type="sldNum" sz="quarter" idx="4"/>
          </p:nvPr>
        </p:nvSpPr>
        <p:spPr/>
        <p:txBody>
          <a:bodyPr/>
          <a:lstStyle/>
          <a:p>
            <a:fld id="{CF7A681D-9A53-0F41-890B-1BA01E4644AD}" type="slidenum">
              <a:rPr lang="en-US" smtClean="0"/>
              <a:pPr/>
              <a:t>114</a:t>
            </a:fld>
            <a:endParaRPr lang="en-US"/>
          </a:p>
        </p:txBody>
      </p:sp>
      <p:sp>
        <p:nvSpPr>
          <p:cNvPr id="5" name="Rectangle 4">
            <a:extLst>
              <a:ext uri="{FF2B5EF4-FFF2-40B4-BE49-F238E27FC236}">
                <a16:creationId xmlns:a16="http://schemas.microsoft.com/office/drawing/2014/main" id="{B0CB7692-4B14-7744-B32E-AE3F138B58B3}"/>
              </a:ext>
            </a:extLst>
          </p:cNvPr>
          <p:cNvSpPr/>
          <p:nvPr/>
        </p:nvSpPr>
        <p:spPr>
          <a:xfrm>
            <a:off x="457201" y="938943"/>
            <a:ext cx="3545174" cy="261610"/>
          </a:xfrm>
          <a:prstGeom prst="rect">
            <a:avLst/>
          </a:prstGeom>
          <a:solidFill>
            <a:schemeClr val="bg1">
              <a:lumMod val="85000"/>
            </a:schemeClr>
          </a:solidFill>
        </p:spPr>
        <p:txBody>
          <a:bodyPr wrap="square">
            <a:spAutoFit/>
          </a:bodyPr>
          <a:lstStyle/>
          <a:p>
            <a:r>
              <a:rPr lang="en-US" sz="1100" b="1" dirty="0" err="1">
                <a:solidFill>
                  <a:schemeClr val="tx2"/>
                </a:solidFill>
                <a:latin typeface="Lucida Console" panose="020B0609040504020204" pitchFamily="49" charset="0"/>
              </a:rPr>
              <a:t>ce_sim</a:t>
            </a:r>
            <a:r>
              <a:rPr lang="en-US" sz="1100" b="1" dirty="0">
                <a:solidFill>
                  <a:schemeClr val="tx2"/>
                </a:solidFill>
                <a:latin typeface="Lucida Console" panose="020B0609040504020204" pitchFamily="49" charset="0"/>
              </a:rPr>
              <a:t> </a:t>
            </a:r>
            <a:r>
              <a:rPr lang="en-US" sz="1100" dirty="0">
                <a:latin typeface="Lucida Console" panose="020B0609040504020204" pitchFamily="49" charset="0"/>
              </a:rPr>
              <a:t>&lt;- </a:t>
            </a:r>
            <a:r>
              <a:rPr lang="en-US" sz="1100" dirty="0" err="1">
                <a:latin typeface="Lucida Console" panose="020B0609040504020204" pitchFamily="49" charset="0"/>
              </a:rPr>
              <a:t>readRDS</a:t>
            </a:r>
            <a:r>
              <a:rPr lang="en-US" sz="1100" dirty="0">
                <a:latin typeface="Lucida Console" panose="020B0609040504020204" pitchFamily="49" charset="0"/>
              </a:rPr>
              <a:t>("</a:t>
            </a:r>
            <a:r>
              <a:rPr lang="en-US" sz="1100" dirty="0" err="1">
                <a:latin typeface="Lucida Console" panose="020B0609040504020204" pitchFamily="49" charset="0"/>
              </a:rPr>
              <a:t>ce_sim.rds</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B28779B9-4E8B-664F-A16C-F663EF4E46F0}"/>
              </a:ext>
            </a:extLst>
          </p:cNvPr>
          <p:cNvSpPr/>
          <p:nvPr/>
        </p:nvSpPr>
        <p:spPr>
          <a:xfrm>
            <a:off x="4265612" y="494546"/>
            <a:ext cx="4565415" cy="4247317"/>
          </a:xfrm>
          <a:prstGeom prst="rect">
            <a:avLst/>
          </a:prstGeom>
        </p:spPr>
        <p:txBody>
          <a:bodyPr wrap="square">
            <a:spAutoFit/>
          </a:bodyPr>
          <a:lstStyle/>
          <a:p>
            <a:r>
              <a:rPr lang="en-US" sz="1000" dirty="0">
                <a:latin typeface="Lucida Console" panose="020B0609040504020204" pitchFamily="49" charset="0"/>
              </a:rPr>
              <a:t>$costs</a:t>
            </a:r>
          </a:p>
          <a:p>
            <a:r>
              <a:rPr lang="en-US" sz="1000" dirty="0">
                <a:latin typeface="Lucida Console" panose="020B0609040504020204" pitchFamily="49" charset="0"/>
              </a:rPr>
              <a:t>      category   </a:t>
            </a:r>
            <a:r>
              <a:rPr lang="en-US" sz="1000" dirty="0" err="1">
                <a:latin typeface="Lucida Console" panose="020B0609040504020204" pitchFamily="49" charset="0"/>
              </a:rPr>
              <a:t>dr</a:t>
            </a:r>
            <a:r>
              <a:rPr lang="en-US" sz="1000" dirty="0">
                <a:latin typeface="Lucida Console" panose="020B0609040504020204" pitchFamily="49" charset="0"/>
              </a:rPr>
              <a:t> sample </a:t>
            </a:r>
            <a:r>
              <a:rPr lang="en-US" sz="1000" dirty="0" err="1">
                <a:latin typeface="Lucida Console" panose="020B0609040504020204" pitchFamily="49" charset="0"/>
              </a:rPr>
              <a:t>strategy_id</a:t>
            </a:r>
            <a:r>
              <a:rPr lang="en-US" sz="1000" dirty="0">
                <a:latin typeface="Lucida Console" panose="020B0609040504020204" pitchFamily="49" charset="0"/>
              </a:rPr>
              <a:t>     costs </a:t>
            </a:r>
            <a:r>
              <a:rPr lang="en-US" sz="1000" dirty="0" err="1">
                <a:latin typeface="Lucida Console" panose="020B0609040504020204" pitchFamily="49" charset="0"/>
              </a:rPr>
              <a:t>grp_id</a:t>
            </a:r>
            <a:endParaRPr lang="en-US" sz="1000" dirty="0">
              <a:latin typeface="Lucida Console" panose="020B0609040504020204" pitchFamily="49" charset="0"/>
            </a:endParaRPr>
          </a:p>
          <a:p>
            <a:r>
              <a:rPr lang="en-US" sz="1000" dirty="0">
                <a:latin typeface="Lucida Console" panose="020B0609040504020204" pitchFamily="49" charset="0"/>
              </a:rPr>
              <a:t>   1:     Drug 0.03      1           1  23678.74      1</a:t>
            </a:r>
          </a:p>
          <a:p>
            <a:r>
              <a:rPr lang="en-US" sz="1000" dirty="0">
                <a:latin typeface="Lucida Console" panose="020B0609040504020204" pitchFamily="49" charset="0"/>
              </a:rPr>
              <a:t>   2:     Drug 0.03      1           2 188502.54      1</a:t>
            </a:r>
          </a:p>
          <a:p>
            <a:r>
              <a:rPr lang="en-US" sz="1000" dirty="0">
                <a:latin typeface="Lucida Console" panose="020B0609040504020204" pitchFamily="49" charset="0"/>
              </a:rPr>
              <a:t>   3:     Drug 0.03      2           1  23224.71      1</a:t>
            </a:r>
          </a:p>
          <a:p>
            <a:r>
              <a:rPr lang="en-US" sz="1000" dirty="0">
                <a:latin typeface="Lucida Console" panose="020B0609040504020204" pitchFamily="49" charset="0"/>
              </a:rPr>
              <a:t>   4:     Drug 0.03      2           2 184885.23      1</a:t>
            </a:r>
          </a:p>
          <a:p>
            <a:r>
              <a:rPr lang="en-US" sz="1000" dirty="0">
                <a:latin typeface="Lucida Console" panose="020B0609040504020204" pitchFamily="49" charset="0"/>
              </a:rPr>
              <a:t>   5:     Drug 0.03      3           1  23011.36      1</a:t>
            </a:r>
          </a:p>
          <a:p>
            <a:r>
              <a:rPr lang="en-US" sz="1000" dirty="0">
                <a:latin typeface="Lucida Console" panose="020B0609040504020204" pitchFamily="49" charset="0"/>
              </a:rPr>
              <a:t>  ---                                                  </a:t>
            </a:r>
          </a:p>
          <a:p>
            <a:r>
              <a:rPr lang="en-US" sz="1000" dirty="0">
                <a:latin typeface="Lucida Console" panose="020B0609040504020204" pitchFamily="49" charset="0"/>
              </a:rPr>
              <a:t>2996:    total 0.03    498           2 250188.10      1</a:t>
            </a:r>
          </a:p>
          <a:p>
            <a:r>
              <a:rPr lang="en-US" sz="1000" dirty="0">
                <a:latin typeface="Lucida Console" panose="020B0609040504020204" pitchFamily="49" charset="0"/>
              </a:rPr>
              <a:t>2997:    total 0.03    499           1  63343.39      1</a:t>
            </a:r>
          </a:p>
          <a:p>
            <a:r>
              <a:rPr lang="en-US" sz="1000" dirty="0">
                <a:latin typeface="Lucida Console" panose="020B0609040504020204" pitchFamily="49" charset="0"/>
              </a:rPr>
              <a:t>2998:    total 0.03    499           2 239276.32      1</a:t>
            </a:r>
          </a:p>
          <a:p>
            <a:r>
              <a:rPr lang="en-US" sz="1000" dirty="0">
                <a:latin typeface="Lucida Console" panose="020B0609040504020204" pitchFamily="49" charset="0"/>
              </a:rPr>
              <a:t>2999:    total 0.03    500           1  50651.70      1</a:t>
            </a:r>
          </a:p>
          <a:p>
            <a:r>
              <a:rPr lang="en-US" sz="1000" dirty="0">
                <a:latin typeface="Lucida Console" panose="020B0609040504020204" pitchFamily="49" charset="0"/>
              </a:rPr>
              <a:t>3000:    total 0.03    500           2 233785.48      1</a:t>
            </a:r>
          </a:p>
          <a:p>
            <a:endParaRPr lang="en-US" sz="1000" dirty="0">
              <a:latin typeface="Lucida Console" panose="020B0609040504020204" pitchFamily="49" charset="0"/>
            </a:endParaRPr>
          </a:p>
          <a:p>
            <a:r>
              <a:rPr lang="en-US" sz="1000" dirty="0">
                <a:latin typeface="Lucida Console" panose="020B0609040504020204" pitchFamily="49" charset="0"/>
              </a:rPr>
              <a:t>$</a:t>
            </a:r>
            <a:r>
              <a:rPr lang="en-US" sz="1000" dirty="0" err="1">
                <a:latin typeface="Lucida Console" panose="020B0609040504020204" pitchFamily="49" charset="0"/>
              </a:rPr>
              <a:t>qalys</a:t>
            </a:r>
            <a:endParaRPr lang="en-US" sz="1000" dirty="0">
              <a:latin typeface="Lucida Console" panose="020B0609040504020204" pitchFamily="49" charset="0"/>
            </a:endParaRPr>
          </a:p>
          <a:p>
            <a:r>
              <a:rPr lang="en-US" sz="1000" dirty="0">
                <a:latin typeface="Lucida Console" panose="020B0609040504020204" pitchFamily="49" charset="0"/>
              </a:rPr>
              <a:t>        </a:t>
            </a:r>
            <a:r>
              <a:rPr lang="en-US" sz="1000" dirty="0" err="1">
                <a:latin typeface="Lucida Console" panose="020B0609040504020204" pitchFamily="49" charset="0"/>
              </a:rPr>
              <a:t>dr</a:t>
            </a:r>
            <a:r>
              <a:rPr lang="en-US" sz="1000" dirty="0">
                <a:latin typeface="Lucida Console" panose="020B0609040504020204" pitchFamily="49" charset="0"/>
              </a:rPr>
              <a:t> sample </a:t>
            </a:r>
            <a:r>
              <a:rPr lang="en-US" sz="1000" dirty="0" err="1">
                <a:latin typeface="Lucida Console" panose="020B0609040504020204" pitchFamily="49" charset="0"/>
              </a:rPr>
              <a:t>strategy_id</a:t>
            </a:r>
            <a:r>
              <a:rPr lang="en-US" sz="1000" dirty="0">
                <a:latin typeface="Lucida Console" panose="020B0609040504020204" pitchFamily="49" charset="0"/>
              </a:rPr>
              <a:t>     </a:t>
            </a:r>
            <a:r>
              <a:rPr lang="en-US" sz="1000" dirty="0" err="1">
                <a:latin typeface="Lucida Console" panose="020B0609040504020204" pitchFamily="49" charset="0"/>
              </a:rPr>
              <a:t>qalys</a:t>
            </a:r>
            <a:r>
              <a:rPr lang="en-US" sz="1000" dirty="0">
                <a:latin typeface="Lucida Console" panose="020B0609040504020204" pitchFamily="49" charset="0"/>
              </a:rPr>
              <a:t> </a:t>
            </a:r>
            <a:r>
              <a:rPr lang="en-US" sz="1000" dirty="0" err="1">
                <a:latin typeface="Lucida Console" panose="020B0609040504020204" pitchFamily="49" charset="0"/>
              </a:rPr>
              <a:t>grp_id</a:t>
            </a:r>
            <a:endParaRPr lang="en-US" sz="1000" dirty="0">
              <a:latin typeface="Lucida Console" panose="020B0609040504020204" pitchFamily="49" charset="0"/>
            </a:endParaRPr>
          </a:p>
          <a:p>
            <a:r>
              <a:rPr lang="en-US" sz="1000" dirty="0">
                <a:latin typeface="Lucida Console" panose="020B0609040504020204" pitchFamily="49" charset="0"/>
              </a:rPr>
              <a:t>   1: 0.00      1           1 11.114224      1</a:t>
            </a:r>
          </a:p>
          <a:p>
            <a:r>
              <a:rPr lang="en-US" sz="1000" dirty="0">
                <a:latin typeface="Lucida Console" panose="020B0609040504020204" pitchFamily="49" charset="0"/>
              </a:rPr>
              <a:t>   2: 0.00      1           2 18.549477      1</a:t>
            </a:r>
          </a:p>
          <a:p>
            <a:r>
              <a:rPr lang="en-US" sz="1000" dirty="0">
                <a:latin typeface="Lucida Console" panose="020B0609040504020204" pitchFamily="49" charset="0"/>
              </a:rPr>
              <a:t>   3: 0.00      2           1 10.443717      1</a:t>
            </a:r>
          </a:p>
          <a:p>
            <a:r>
              <a:rPr lang="en-US" sz="1000" dirty="0">
                <a:latin typeface="Lucida Console" panose="020B0609040504020204" pitchFamily="49" charset="0"/>
              </a:rPr>
              <a:t>   4: 0.00      2           2 17.221927      1</a:t>
            </a:r>
          </a:p>
          <a:p>
            <a:r>
              <a:rPr lang="en-US" sz="1000" dirty="0">
                <a:latin typeface="Lucida Console" panose="020B0609040504020204" pitchFamily="49" charset="0"/>
              </a:rPr>
              <a:t>   5: 0.00      3           1 10.404786      1</a:t>
            </a:r>
          </a:p>
          <a:p>
            <a:r>
              <a:rPr lang="en-US" sz="1000" dirty="0">
                <a:latin typeface="Lucida Console" panose="020B0609040504020204" pitchFamily="49" charset="0"/>
              </a:rPr>
              <a:t>  ---                                         </a:t>
            </a:r>
          </a:p>
          <a:p>
            <a:r>
              <a:rPr lang="en-US" sz="1000" dirty="0">
                <a:latin typeface="Lucida Console" panose="020B0609040504020204" pitchFamily="49" charset="0"/>
              </a:rPr>
              <a:t>1996: 0.03    498           2 11.460201      1</a:t>
            </a:r>
          </a:p>
          <a:p>
            <a:r>
              <a:rPr lang="en-US" sz="1000" dirty="0">
                <a:latin typeface="Lucida Console" panose="020B0609040504020204" pitchFamily="49" charset="0"/>
              </a:rPr>
              <a:t>1997: 0.03    499           1  8.406517      1</a:t>
            </a:r>
          </a:p>
          <a:p>
            <a:r>
              <a:rPr lang="en-US" sz="1000" dirty="0">
                <a:latin typeface="Lucida Console" panose="020B0609040504020204" pitchFamily="49" charset="0"/>
              </a:rPr>
              <a:t>1998: 0.03    499           2 11.858450      1</a:t>
            </a:r>
          </a:p>
          <a:p>
            <a:r>
              <a:rPr lang="en-US" sz="1000" dirty="0">
                <a:latin typeface="Lucida Console" panose="020B0609040504020204" pitchFamily="49" charset="0"/>
              </a:rPr>
              <a:t>1999: 0.03    500           1  8.063408      1</a:t>
            </a:r>
          </a:p>
          <a:p>
            <a:r>
              <a:rPr lang="en-US" sz="1000" dirty="0">
                <a:latin typeface="Lucida Console" panose="020B0609040504020204" pitchFamily="49" charset="0"/>
              </a:rPr>
              <a:t>2000: 0.03    500           2 12.152292      1</a:t>
            </a:r>
          </a:p>
        </p:txBody>
      </p:sp>
    </p:spTree>
    <p:extLst>
      <p:ext uri="{BB962C8B-B14F-4D97-AF65-F5344CB8AC3E}">
        <p14:creationId xmlns:p14="http://schemas.microsoft.com/office/powerpoint/2010/main" val="186952066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A7E59-01C0-CE4B-A894-0D064E63C99D}"/>
              </a:ext>
            </a:extLst>
          </p:cNvPr>
          <p:cNvSpPr>
            <a:spLocks noGrp="1"/>
          </p:cNvSpPr>
          <p:nvPr>
            <p:ph type="title"/>
          </p:nvPr>
        </p:nvSpPr>
        <p:spPr/>
        <p:txBody>
          <a:bodyPr/>
          <a:lstStyle/>
          <a:p>
            <a:r>
              <a:rPr lang="en-US" dirty="0"/>
              <a:t>Cost-effectiveness analysis</a:t>
            </a:r>
          </a:p>
        </p:txBody>
      </p:sp>
      <p:sp>
        <p:nvSpPr>
          <p:cNvPr id="4" name="Slide Number Placeholder 3">
            <a:extLst>
              <a:ext uri="{FF2B5EF4-FFF2-40B4-BE49-F238E27FC236}">
                <a16:creationId xmlns:a16="http://schemas.microsoft.com/office/drawing/2014/main" id="{B5773310-96F9-5D47-8699-ECBFC018A210}"/>
              </a:ext>
            </a:extLst>
          </p:cNvPr>
          <p:cNvSpPr>
            <a:spLocks noGrp="1"/>
          </p:cNvSpPr>
          <p:nvPr>
            <p:ph type="sldNum" sz="quarter" idx="4"/>
          </p:nvPr>
        </p:nvSpPr>
        <p:spPr/>
        <p:txBody>
          <a:bodyPr/>
          <a:lstStyle/>
          <a:p>
            <a:fld id="{CF7A681D-9A53-0F41-890B-1BA01E4644AD}" type="slidenum">
              <a:rPr lang="en-US" smtClean="0"/>
              <a:pPr/>
              <a:t>115</a:t>
            </a:fld>
            <a:endParaRPr lang="en-US"/>
          </a:p>
        </p:txBody>
      </p:sp>
      <p:sp>
        <p:nvSpPr>
          <p:cNvPr id="5" name="Rectangle 4">
            <a:extLst>
              <a:ext uri="{FF2B5EF4-FFF2-40B4-BE49-F238E27FC236}">
                <a16:creationId xmlns:a16="http://schemas.microsoft.com/office/drawing/2014/main" id="{2026E732-7887-C340-8AFF-AF43F4A9C53A}"/>
              </a:ext>
            </a:extLst>
          </p:cNvPr>
          <p:cNvSpPr/>
          <p:nvPr/>
        </p:nvSpPr>
        <p:spPr>
          <a:xfrm>
            <a:off x="457200" y="1143000"/>
            <a:ext cx="6962931" cy="1615827"/>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wtp</a:t>
            </a:r>
            <a:r>
              <a:rPr lang="en-US" sz="1100" dirty="0">
                <a:latin typeface="Lucida Console" panose="020B0609040504020204" pitchFamily="49" charset="0"/>
              </a:rPr>
              <a:t> &lt;- </a:t>
            </a:r>
            <a:r>
              <a:rPr lang="en-US" sz="1100" dirty="0" err="1">
                <a:latin typeface="Lucida Console" panose="020B0609040504020204" pitchFamily="49" charset="0"/>
              </a:rPr>
              <a:t>seq</a:t>
            </a:r>
            <a:r>
              <a:rPr lang="en-US" sz="1100" dirty="0">
                <a:latin typeface="Lucida Console" panose="020B0609040504020204" pitchFamily="49" charset="0"/>
              </a:rPr>
              <a:t>(0, 250000, 500) # Willingness to pay per QALY</a:t>
            </a:r>
          </a:p>
          <a:p>
            <a:endParaRPr lang="en-US" sz="1100" dirty="0">
              <a:latin typeface="Lucida Console" panose="020B0609040504020204" pitchFamily="49" charset="0"/>
            </a:endParaRPr>
          </a:p>
          <a:p>
            <a:r>
              <a:rPr lang="en-US" sz="1100" b="1" dirty="0" err="1">
                <a:solidFill>
                  <a:schemeClr val="tx2"/>
                </a:solidFill>
                <a:latin typeface="Lucida Console" panose="020B0609040504020204" pitchFamily="49" charset="0"/>
              </a:rPr>
              <a:t>cea_pw_out</a:t>
            </a:r>
            <a:r>
              <a:rPr lang="en-US" sz="1100" b="1" dirty="0">
                <a:solidFill>
                  <a:schemeClr val="tx2"/>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cea_pw</a:t>
            </a:r>
            <a:r>
              <a:rPr lang="en-US" sz="1100" dirty="0">
                <a:latin typeface="Lucida Console" panose="020B0609040504020204" pitchFamily="49" charset="0"/>
              </a:rPr>
              <a:t>(</a:t>
            </a:r>
            <a:r>
              <a:rPr lang="en-US" sz="1100" dirty="0" err="1">
                <a:solidFill>
                  <a:schemeClr val="tx2"/>
                </a:solidFill>
                <a:latin typeface="Lucida Console" panose="020B0609040504020204" pitchFamily="49" charset="0"/>
              </a:rPr>
              <a:t>ce_sim</a:t>
            </a:r>
            <a:r>
              <a:rPr lang="en-US" sz="1100" dirty="0">
                <a:latin typeface="Lucida Console" panose="020B0609040504020204" pitchFamily="49" charset="0"/>
              </a:rPr>
              <a:t>, comparator = 1, # Comparator is SOC (ID = 1)</a:t>
            </a:r>
          </a:p>
          <a:p>
            <a:r>
              <a:rPr lang="en-US" sz="1100" dirty="0">
                <a:latin typeface="Lucida Console" panose="020B0609040504020204" pitchFamily="49" charset="0"/>
              </a:rPr>
              <a:t>                     </a:t>
            </a:r>
            <a:r>
              <a:rPr lang="en-US" sz="1100" dirty="0" err="1">
                <a:latin typeface="Lucida Console" panose="020B0609040504020204" pitchFamily="49" charset="0"/>
              </a:rPr>
              <a:t>dr_qalys</a:t>
            </a:r>
            <a:r>
              <a:rPr lang="en-US" sz="1100" dirty="0">
                <a:latin typeface="Lucida Console" panose="020B0609040504020204" pitchFamily="49" charset="0"/>
              </a:rPr>
              <a:t> = 0.03, </a:t>
            </a:r>
            <a:r>
              <a:rPr lang="en-US" sz="1100" dirty="0" err="1">
                <a:latin typeface="Lucida Console" panose="020B0609040504020204" pitchFamily="49" charset="0"/>
              </a:rPr>
              <a:t>dr_costs</a:t>
            </a:r>
            <a:r>
              <a:rPr lang="en-US" sz="1100" dirty="0">
                <a:latin typeface="Lucida Console" panose="020B0609040504020204" pitchFamily="49" charset="0"/>
              </a:rPr>
              <a:t> = 0.03,</a:t>
            </a:r>
          </a:p>
          <a:p>
            <a:r>
              <a:rPr lang="en-US" sz="1100" dirty="0">
                <a:latin typeface="Lucida Console" panose="020B0609040504020204" pitchFamily="49" charset="0"/>
              </a:rPr>
              <a:t>                     </a:t>
            </a:r>
            <a:r>
              <a:rPr lang="en-US" sz="1100" dirty="0" err="1">
                <a:latin typeface="Lucida Console" panose="020B0609040504020204" pitchFamily="49" charset="0"/>
              </a:rPr>
              <a:t>wtp</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b="1" dirty="0" err="1">
                <a:solidFill>
                  <a:schemeClr val="tx2"/>
                </a:solidFill>
                <a:latin typeface="Lucida Console" panose="020B0609040504020204" pitchFamily="49" charset="0"/>
              </a:rPr>
              <a:t>cea_out</a:t>
            </a:r>
            <a:r>
              <a:rPr lang="en-US" sz="1100" b="1" dirty="0">
                <a:solidFill>
                  <a:schemeClr val="tx2"/>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cea</a:t>
            </a:r>
            <a:r>
              <a:rPr lang="en-US" sz="1100" dirty="0">
                <a:latin typeface="Lucida Console" panose="020B0609040504020204" pitchFamily="49" charset="0"/>
              </a:rPr>
              <a:t>(</a:t>
            </a:r>
            <a:r>
              <a:rPr lang="en-US" sz="1100" dirty="0" err="1">
                <a:solidFill>
                  <a:schemeClr val="tx2"/>
                </a:solidFill>
                <a:latin typeface="Lucida Console" panose="020B0609040504020204" pitchFamily="49" charset="0"/>
              </a:rPr>
              <a:t>ce_sim</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dr_qalys</a:t>
            </a:r>
            <a:r>
              <a:rPr lang="en-US" sz="1100" dirty="0">
                <a:latin typeface="Lucida Console" panose="020B0609040504020204" pitchFamily="49" charset="0"/>
              </a:rPr>
              <a:t> = 0.03, </a:t>
            </a:r>
            <a:r>
              <a:rPr lang="en-US" sz="1100" dirty="0" err="1">
                <a:latin typeface="Lucida Console" panose="020B0609040504020204" pitchFamily="49" charset="0"/>
              </a:rPr>
              <a:t>dr_costs</a:t>
            </a:r>
            <a:r>
              <a:rPr lang="en-US" sz="1100" dirty="0">
                <a:latin typeface="Lucida Console" panose="020B0609040504020204" pitchFamily="49" charset="0"/>
              </a:rPr>
              <a:t> = 0.03,</a:t>
            </a:r>
          </a:p>
          <a:p>
            <a:r>
              <a:rPr lang="en-US" sz="1100" dirty="0">
                <a:latin typeface="Lucida Console" panose="020B0609040504020204" pitchFamily="49" charset="0"/>
              </a:rPr>
              <a:t>               k = </a:t>
            </a:r>
            <a:r>
              <a:rPr lang="en-US" sz="1100" dirty="0" err="1">
                <a:latin typeface="Lucida Console" panose="020B0609040504020204" pitchFamily="49" charset="0"/>
              </a:rPr>
              <a:t>wtp</a:t>
            </a:r>
            <a:r>
              <a:rPr lang="en-US" sz="1100" dirty="0">
                <a:latin typeface="Lucida Console" panose="020B0609040504020204" pitchFamily="49" charset="0"/>
              </a:rPr>
              <a:t>)</a:t>
            </a:r>
          </a:p>
        </p:txBody>
      </p:sp>
    </p:spTree>
    <p:extLst>
      <p:ext uri="{BB962C8B-B14F-4D97-AF65-F5344CB8AC3E}">
        <p14:creationId xmlns:p14="http://schemas.microsoft.com/office/powerpoint/2010/main" val="374298484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A7E59-01C0-CE4B-A894-0D064E63C99D}"/>
              </a:ext>
            </a:extLst>
          </p:cNvPr>
          <p:cNvSpPr>
            <a:spLocks noGrp="1"/>
          </p:cNvSpPr>
          <p:nvPr>
            <p:ph type="title"/>
          </p:nvPr>
        </p:nvSpPr>
        <p:spPr/>
        <p:txBody>
          <a:bodyPr/>
          <a:lstStyle/>
          <a:p>
            <a:r>
              <a:rPr lang="en-US" dirty="0"/>
              <a:t>Cost-effectiveness plane</a:t>
            </a:r>
          </a:p>
        </p:txBody>
      </p:sp>
      <p:sp>
        <p:nvSpPr>
          <p:cNvPr id="4" name="Slide Number Placeholder 3">
            <a:extLst>
              <a:ext uri="{FF2B5EF4-FFF2-40B4-BE49-F238E27FC236}">
                <a16:creationId xmlns:a16="http://schemas.microsoft.com/office/drawing/2014/main" id="{B5773310-96F9-5D47-8699-ECBFC018A210}"/>
              </a:ext>
            </a:extLst>
          </p:cNvPr>
          <p:cNvSpPr>
            <a:spLocks noGrp="1"/>
          </p:cNvSpPr>
          <p:nvPr>
            <p:ph type="sldNum" sz="quarter" idx="4"/>
          </p:nvPr>
        </p:nvSpPr>
        <p:spPr/>
        <p:txBody>
          <a:bodyPr/>
          <a:lstStyle/>
          <a:p>
            <a:fld id="{CF7A681D-9A53-0F41-890B-1BA01E4644AD}" type="slidenum">
              <a:rPr lang="en-US" smtClean="0"/>
              <a:pPr/>
              <a:t>116</a:t>
            </a:fld>
            <a:endParaRPr lang="en-US"/>
          </a:p>
        </p:txBody>
      </p:sp>
      <p:sp>
        <p:nvSpPr>
          <p:cNvPr id="5" name="Rectangle 4">
            <a:extLst>
              <a:ext uri="{FF2B5EF4-FFF2-40B4-BE49-F238E27FC236}">
                <a16:creationId xmlns:a16="http://schemas.microsoft.com/office/drawing/2014/main" id="{33407BE5-7962-B34A-9708-B8E8821CC75A}"/>
              </a:ext>
            </a:extLst>
          </p:cNvPr>
          <p:cNvSpPr/>
          <p:nvPr/>
        </p:nvSpPr>
        <p:spPr>
          <a:xfrm>
            <a:off x="457200" y="958334"/>
            <a:ext cx="1544012" cy="261610"/>
          </a:xfrm>
          <a:prstGeom prst="rect">
            <a:avLst/>
          </a:prstGeom>
          <a:solidFill>
            <a:schemeClr val="bg1">
              <a:lumMod val="85000"/>
            </a:schemeClr>
          </a:solidFill>
        </p:spPr>
        <p:txBody>
          <a:bodyPr wrap="none">
            <a:spAutoFit/>
          </a:bodyPr>
          <a:lstStyle/>
          <a:p>
            <a:r>
              <a:rPr lang="en-US" sz="1100" dirty="0" err="1">
                <a:solidFill>
                  <a:schemeClr val="tx2"/>
                </a:solidFill>
                <a:latin typeface="Lucida Console" panose="020B0609040504020204" pitchFamily="49" charset="0"/>
              </a:rPr>
              <a:t>cea_pw_out</a:t>
            </a:r>
            <a:r>
              <a:rPr lang="en-US" sz="1100" dirty="0" err="1">
                <a:latin typeface="Lucida Console" panose="020B0609040504020204" pitchFamily="49" charset="0"/>
              </a:rPr>
              <a:t>$delta</a:t>
            </a:r>
            <a:endParaRPr lang="en-US" sz="1100" dirty="0">
              <a:latin typeface="Lucida Console" panose="020B0609040504020204" pitchFamily="49" charset="0"/>
            </a:endParaRPr>
          </a:p>
        </p:txBody>
      </p:sp>
      <p:sp>
        <p:nvSpPr>
          <p:cNvPr id="6" name="Rectangle 5">
            <a:extLst>
              <a:ext uri="{FF2B5EF4-FFF2-40B4-BE49-F238E27FC236}">
                <a16:creationId xmlns:a16="http://schemas.microsoft.com/office/drawing/2014/main" id="{EE753A0F-62E4-8B41-9BF9-9FFD5A9A86B4}"/>
              </a:ext>
            </a:extLst>
          </p:cNvPr>
          <p:cNvSpPr/>
          <p:nvPr/>
        </p:nvSpPr>
        <p:spPr>
          <a:xfrm>
            <a:off x="457200" y="1485780"/>
            <a:ext cx="4572000" cy="2123658"/>
          </a:xfrm>
          <a:prstGeom prst="rect">
            <a:avLst/>
          </a:prstGeom>
        </p:spPr>
        <p:txBody>
          <a:bodyPr>
            <a:spAutoFit/>
          </a:bodyPr>
          <a:lstStyle/>
          <a:p>
            <a:r>
              <a:rPr lang="en-US" sz="1100" dirty="0">
                <a:latin typeface="Lucida Console" panose="020B0609040504020204" pitchFamily="49" charset="0"/>
              </a:rPr>
              <a:t>     sample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grp_id</a:t>
            </a:r>
            <a:r>
              <a:rPr lang="en-US" sz="1100" dirty="0">
                <a:latin typeface="Lucida Console" panose="020B0609040504020204" pitchFamily="49" charset="0"/>
              </a:rPr>
              <a:t>       </a:t>
            </a:r>
            <a:r>
              <a:rPr lang="en-US" sz="1100" dirty="0" err="1">
                <a:latin typeface="Lucida Console" panose="020B0609040504020204" pitchFamily="49" charset="0"/>
              </a:rPr>
              <a:t>ie</a:t>
            </a:r>
            <a:r>
              <a:rPr lang="en-US" sz="1100" dirty="0">
                <a:latin typeface="Lucida Console" panose="020B0609040504020204" pitchFamily="49" charset="0"/>
              </a:rPr>
              <a:t>       </a:t>
            </a:r>
            <a:r>
              <a:rPr lang="en-US" sz="1100" dirty="0" err="1">
                <a:latin typeface="Lucida Console" panose="020B0609040504020204" pitchFamily="49" charset="0"/>
              </a:rPr>
              <a:t>ic</a:t>
            </a:r>
            <a:endParaRPr lang="en-US" sz="1100" dirty="0">
              <a:latin typeface="Lucida Console" panose="020B0609040504020204" pitchFamily="49" charset="0"/>
            </a:endParaRPr>
          </a:p>
          <a:p>
            <a:r>
              <a:rPr lang="en-US" sz="1100" dirty="0">
                <a:latin typeface="Lucida Console" panose="020B0609040504020204" pitchFamily="49" charset="0"/>
              </a:rPr>
              <a:t>  1:      1           2      1 3.900703 173752.1</a:t>
            </a:r>
          </a:p>
          <a:p>
            <a:r>
              <a:rPr lang="en-US" sz="1100" dirty="0">
                <a:latin typeface="Lucida Console" panose="020B0609040504020204" pitchFamily="49" charset="0"/>
              </a:rPr>
              <a:t>  2:      2           2      1 3.700907 280151.1</a:t>
            </a:r>
          </a:p>
          <a:p>
            <a:r>
              <a:rPr lang="en-US" sz="1100" dirty="0">
                <a:latin typeface="Lucida Console" panose="020B0609040504020204" pitchFamily="49" charset="0"/>
              </a:rPr>
              <a:t>  3:      3           2      1 4.140923 207748.0</a:t>
            </a:r>
          </a:p>
          <a:p>
            <a:r>
              <a:rPr lang="en-US" sz="1100" dirty="0">
                <a:latin typeface="Lucida Console" panose="020B0609040504020204" pitchFamily="49" charset="0"/>
              </a:rPr>
              <a:t>  4:      4           2      1 3.765042 202362.6</a:t>
            </a:r>
          </a:p>
          <a:p>
            <a:r>
              <a:rPr lang="en-US" sz="1100" dirty="0">
                <a:latin typeface="Lucida Console" panose="020B0609040504020204" pitchFamily="49" charset="0"/>
              </a:rPr>
              <a:t>  5:      5           2      1 4.003303 188159.4</a:t>
            </a:r>
          </a:p>
          <a:p>
            <a:r>
              <a:rPr lang="en-US" sz="1100" dirty="0">
                <a:latin typeface="Lucida Console" panose="020B0609040504020204" pitchFamily="49" charset="0"/>
              </a:rPr>
              <a:t> ---                                            </a:t>
            </a:r>
          </a:p>
          <a:p>
            <a:r>
              <a:rPr lang="en-US" sz="1100" dirty="0">
                <a:latin typeface="Lucida Console" panose="020B0609040504020204" pitchFamily="49" charset="0"/>
              </a:rPr>
              <a:t>496:    496           2      1 3.635187 178517.2</a:t>
            </a:r>
          </a:p>
          <a:p>
            <a:r>
              <a:rPr lang="en-US" sz="1100" dirty="0">
                <a:latin typeface="Lucida Console" panose="020B0609040504020204" pitchFamily="49" charset="0"/>
              </a:rPr>
              <a:t>497:    497           2      1 3.903630 169764.4</a:t>
            </a:r>
          </a:p>
          <a:p>
            <a:r>
              <a:rPr lang="en-US" sz="1100" dirty="0">
                <a:latin typeface="Lucida Console" panose="020B0609040504020204" pitchFamily="49" charset="0"/>
              </a:rPr>
              <a:t>498:    498           2      1 3.539451 180691.1</a:t>
            </a:r>
          </a:p>
          <a:p>
            <a:r>
              <a:rPr lang="en-US" sz="1100" dirty="0">
                <a:latin typeface="Lucida Console" panose="020B0609040504020204" pitchFamily="49" charset="0"/>
              </a:rPr>
              <a:t>499:    499           2      1 3.451933 175932.9</a:t>
            </a:r>
          </a:p>
          <a:p>
            <a:r>
              <a:rPr lang="en-US" sz="1100" dirty="0">
                <a:latin typeface="Lucida Console" panose="020B0609040504020204" pitchFamily="49" charset="0"/>
              </a:rPr>
              <a:t>500:    500           2      1 4.088884 183133.8</a:t>
            </a:r>
          </a:p>
        </p:txBody>
      </p:sp>
    </p:spTree>
    <p:extLst>
      <p:ext uri="{BB962C8B-B14F-4D97-AF65-F5344CB8AC3E}">
        <p14:creationId xmlns:p14="http://schemas.microsoft.com/office/powerpoint/2010/main" val="377519315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A7E59-01C0-CE4B-A894-0D064E63C99D}"/>
              </a:ext>
            </a:extLst>
          </p:cNvPr>
          <p:cNvSpPr>
            <a:spLocks noGrp="1"/>
          </p:cNvSpPr>
          <p:nvPr>
            <p:ph type="title"/>
          </p:nvPr>
        </p:nvSpPr>
        <p:spPr/>
        <p:txBody>
          <a:bodyPr/>
          <a:lstStyle/>
          <a:p>
            <a:r>
              <a:rPr lang="en-US" dirty="0"/>
              <a:t>Cost-effectiveness plane</a:t>
            </a:r>
          </a:p>
        </p:txBody>
      </p:sp>
      <p:sp>
        <p:nvSpPr>
          <p:cNvPr id="4" name="Slide Number Placeholder 3">
            <a:extLst>
              <a:ext uri="{FF2B5EF4-FFF2-40B4-BE49-F238E27FC236}">
                <a16:creationId xmlns:a16="http://schemas.microsoft.com/office/drawing/2014/main" id="{B5773310-96F9-5D47-8699-ECBFC018A210}"/>
              </a:ext>
            </a:extLst>
          </p:cNvPr>
          <p:cNvSpPr>
            <a:spLocks noGrp="1"/>
          </p:cNvSpPr>
          <p:nvPr>
            <p:ph type="sldNum" sz="quarter" idx="4"/>
          </p:nvPr>
        </p:nvSpPr>
        <p:spPr/>
        <p:txBody>
          <a:bodyPr/>
          <a:lstStyle/>
          <a:p>
            <a:fld id="{CF7A681D-9A53-0F41-890B-1BA01E4644AD}" type="slidenum">
              <a:rPr lang="en-US" smtClean="0"/>
              <a:pPr/>
              <a:t>117</a:t>
            </a:fld>
            <a:endParaRPr lang="en-US"/>
          </a:p>
        </p:txBody>
      </p:sp>
      <p:sp>
        <p:nvSpPr>
          <p:cNvPr id="5" name="Rectangle 4">
            <a:extLst>
              <a:ext uri="{FF2B5EF4-FFF2-40B4-BE49-F238E27FC236}">
                <a16:creationId xmlns:a16="http://schemas.microsoft.com/office/drawing/2014/main" id="{48C76711-F640-5B44-8E32-FCD1C81C3778}"/>
              </a:ext>
            </a:extLst>
          </p:cNvPr>
          <p:cNvSpPr/>
          <p:nvPr/>
        </p:nvSpPr>
        <p:spPr>
          <a:xfrm>
            <a:off x="457200" y="802740"/>
            <a:ext cx="4572000" cy="1277273"/>
          </a:xfrm>
          <a:prstGeom prst="rect">
            <a:avLst/>
          </a:prstGeom>
          <a:solidFill>
            <a:schemeClr val="bg1">
              <a:lumMod val="85000"/>
            </a:schemeClr>
          </a:solidFill>
        </p:spPr>
        <p:txBody>
          <a:bodyPr>
            <a:spAutoFit/>
          </a:bodyPr>
          <a:lstStyle/>
          <a:p>
            <a:r>
              <a:rPr lang="en-US" sz="1100" b="1" dirty="0" err="1">
                <a:solidFill>
                  <a:schemeClr val="accent3"/>
                </a:solidFill>
                <a:latin typeface="Lucida Console" panose="020B0609040504020204" pitchFamily="49" charset="0"/>
              </a:rPr>
              <a:t>strategy_factor</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 (x) {</a:t>
            </a:r>
          </a:p>
          <a:p>
            <a:r>
              <a:rPr lang="en-US" sz="1100" dirty="0">
                <a:latin typeface="Lucida Console" panose="020B0609040504020204" pitchFamily="49" charset="0"/>
              </a:rPr>
              <a:t>  factor(x, levels = 1:2, labels = c("SOC", "New"))</a:t>
            </a:r>
          </a:p>
          <a:p>
            <a:r>
              <a:rPr lang="en-US" sz="1100" dirty="0">
                <a:latin typeface="Lucida Console" panose="020B0609040504020204" pitchFamily="49" charset="0"/>
              </a:rPr>
              <a:t>}</a:t>
            </a:r>
          </a:p>
          <a:p>
            <a:r>
              <a:rPr lang="en-US" sz="1100" b="1" dirty="0" err="1">
                <a:solidFill>
                  <a:schemeClr val="accent3"/>
                </a:solidFill>
                <a:latin typeface="Lucida Console" panose="020B0609040504020204" pitchFamily="49" charset="0"/>
              </a:rPr>
              <a:t>format_dollar</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function(x) {</a:t>
            </a:r>
          </a:p>
          <a:p>
            <a:r>
              <a:rPr lang="en-US" sz="1100" dirty="0">
                <a:latin typeface="Lucida Console" panose="020B0609040504020204" pitchFamily="49" charset="0"/>
              </a:rPr>
              <a:t>  paste0("$", </a:t>
            </a:r>
            <a:r>
              <a:rPr lang="en-US" sz="1100" dirty="0" err="1">
                <a:latin typeface="Lucida Console" panose="020B0609040504020204" pitchFamily="49" charset="0"/>
              </a:rPr>
              <a:t>formatC</a:t>
            </a:r>
            <a:r>
              <a:rPr lang="en-US" sz="1100" dirty="0">
                <a:latin typeface="Lucida Console" panose="020B0609040504020204" pitchFamily="49" charset="0"/>
              </a:rPr>
              <a:t>(x, format = "d", </a:t>
            </a:r>
            <a:r>
              <a:rPr lang="en-US" sz="1100" dirty="0" err="1">
                <a:latin typeface="Lucida Console" panose="020B0609040504020204" pitchFamily="49" charset="0"/>
              </a:rPr>
              <a:t>big.mark</a:t>
            </a:r>
            <a:r>
              <a:rPr lang="en-US" sz="1100" dirty="0">
                <a:latin typeface="Lucida Console" panose="020B0609040504020204" pitchFamily="49" charset="0"/>
              </a:rPr>
              <a:t> = ","))</a:t>
            </a:r>
          </a:p>
          <a:p>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6C53AB45-9611-4D4A-AF5F-682B3293F7FD}"/>
              </a:ext>
            </a:extLst>
          </p:cNvPr>
          <p:cNvSpPr/>
          <p:nvPr/>
        </p:nvSpPr>
        <p:spPr>
          <a:xfrm>
            <a:off x="2803161" y="2215733"/>
            <a:ext cx="6340839" cy="2800767"/>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ylim</a:t>
            </a:r>
            <a:r>
              <a:rPr lang="en-US" sz="1100" dirty="0">
                <a:latin typeface="Lucida Console" panose="020B0609040504020204" pitchFamily="49" charset="0"/>
              </a:rPr>
              <a:t> &lt;- max(</a:t>
            </a:r>
            <a:r>
              <a:rPr lang="en-US" sz="1100" dirty="0" err="1">
                <a:solidFill>
                  <a:schemeClr val="tx2"/>
                </a:solidFill>
                <a:latin typeface="Lucida Console" panose="020B0609040504020204" pitchFamily="49" charset="0"/>
              </a:rPr>
              <a:t>cea_pw_out</a:t>
            </a:r>
            <a:r>
              <a:rPr lang="en-US" sz="1100" dirty="0" err="1">
                <a:latin typeface="Lucida Console" panose="020B0609040504020204" pitchFamily="49" charset="0"/>
              </a:rPr>
              <a:t>$delta</a:t>
            </a:r>
            <a:r>
              <a:rPr lang="en-US" sz="1100" dirty="0">
                <a:latin typeface="Lucida Console" panose="020B0609040504020204" pitchFamily="49" charset="0"/>
              </a:rPr>
              <a:t>[, </a:t>
            </a:r>
            <a:r>
              <a:rPr lang="en-US" sz="1100" dirty="0" err="1">
                <a:latin typeface="Lucida Console" panose="020B0609040504020204" pitchFamily="49" charset="0"/>
              </a:rPr>
              <a:t>ic</a:t>
            </a:r>
            <a:r>
              <a:rPr lang="en-US" sz="1100" dirty="0">
                <a:latin typeface="Lucida Console" panose="020B0609040504020204" pitchFamily="49" charset="0"/>
              </a:rPr>
              <a:t>]) * 1.1</a:t>
            </a:r>
          </a:p>
          <a:p>
            <a:r>
              <a:rPr lang="en-US" sz="1100" dirty="0" err="1">
                <a:latin typeface="Lucida Console" panose="020B0609040504020204" pitchFamily="49" charset="0"/>
              </a:rPr>
              <a:t>xlim</a:t>
            </a:r>
            <a:r>
              <a:rPr lang="en-US" sz="1100" dirty="0">
                <a:latin typeface="Lucida Console" panose="020B0609040504020204" pitchFamily="49" charset="0"/>
              </a:rPr>
              <a:t> &lt;- ceiling(max(</a:t>
            </a:r>
            <a:r>
              <a:rPr lang="en-US" sz="1100" dirty="0" err="1">
                <a:solidFill>
                  <a:schemeClr val="tx2"/>
                </a:solidFill>
                <a:latin typeface="Lucida Console" panose="020B0609040504020204" pitchFamily="49" charset="0"/>
              </a:rPr>
              <a:t>cea_pw_out</a:t>
            </a:r>
            <a:r>
              <a:rPr lang="en-US" sz="1100" dirty="0" err="1">
                <a:latin typeface="Lucida Console" panose="020B0609040504020204" pitchFamily="49" charset="0"/>
              </a:rPr>
              <a:t>$delta</a:t>
            </a:r>
            <a:r>
              <a:rPr lang="en-US" sz="1100" dirty="0">
                <a:latin typeface="Lucida Console" panose="020B0609040504020204" pitchFamily="49" charset="0"/>
              </a:rPr>
              <a:t>[, </a:t>
            </a:r>
            <a:r>
              <a:rPr lang="en-US" sz="1100" dirty="0" err="1">
                <a:latin typeface="Lucida Console" panose="020B0609040504020204" pitchFamily="49" charset="0"/>
              </a:rPr>
              <a:t>ie</a:t>
            </a:r>
            <a:r>
              <a:rPr lang="en-US" sz="1100" dirty="0">
                <a:latin typeface="Lucida Console" panose="020B0609040504020204" pitchFamily="49" charset="0"/>
              </a:rPr>
              <a:t>]) * 1.1)</a:t>
            </a:r>
          </a:p>
          <a:p>
            <a:endParaRPr lang="en-US" sz="1100" dirty="0">
              <a:latin typeface="Lucida Console" panose="020B0609040504020204" pitchFamily="49" charset="0"/>
            </a:endParaRPr>
          </a:p>
          <a:p>
            <a:r>
              <a:rPr lang="en-US" sz="1100" dirty="0" err="1">
                <a:latin typeface="Lucida Console" panose="020B0609040504020204" pitchFamily="49" charset="0"/>
              </a:rPr>
              <a:t>ggplot</a:t>
            </a:r>
            <a:r>
              <a:rPr lang="en-US" sz="1100" dirty="0">
                <a:latin typeface="Lucida Console" panose="020B0609040504020204" pitchFamily="49" charset="0"/>
              </a:rPr>
              <a:t>(</a:t>
            </a:r>
            <a:r>
              <a:rPr lang="en-US" sz="1100" dirty="0" err="1">
                <a:solidFill>
                  <a:schemeClr val="tx2"/>
                </a:solidFill>
                <a:latin typeface="Lucida Console" panose="020B0609040504020204" pitchFamily="49" charset="0"/>
              </a:rPr>
              <a:t>cea_pw_out</a:t>
            </a:r>
            <a:r>
              <a:rPr lang="en-US" sz="1100" dirty="0" err="1">
                <a:latin typeface="Lucida Console" panose="020B0609040504020204" pitchFamily="49" charset="0"/>
              </a:rPr>
              <a:t>$delta</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aes</a:t>
            </a:r>
            <a:r>
              <a:rPr lang="en-US" sz="1100" dirty="0">
                <a:latin typeface="Lucida Console" panose="020B0609040504020204" pitchFamily="49" charset="0"/>
              </a:rPr>
              <a:t>(x = </a:t>
            </a:r>
            <a:r>
              <a:rPr lang="en-US" sz="1100" dirty="0" err="1">
                <a:latin typeface="Lucida Console" panose="020B0609040504020204" pitchFamily="49" charset="0"/>
              </a:rPr>
              <a:t>ie</a:t>
            </a:r>
            <a:r>
              <a:rPr lang="en-US" sz="1100" dirty="0">
                <a:latin typeface="Lucida Console" panose="020B0609040504020204" pitchFamily="49" charset="0"/>
              </a:rPr>
              <a:t>, y = </a:t>
            </a:r>
            <a:r>
              <a:rPr lang="en-US" sz="1100" dirty="0" err="1">
                <a:latin typeface="Lucida Console" panose="020B0609040504020204" pitchFamily="49" charset="0"/>
              </a:rPr>
              <a:t>ic</a:t>
            </a:r>
            <a:r>
              <a:rPr lang="en-US" sz="1100" dirty="0">
                <a:latin typeface="Lucida Console" panose="020B0609040504020204" pitchFamily="49" charset="0"/>
              </a:rPr>
              <a:t>, col = </a:t>
            </a:r>
            <a:r>
              <a:rPr lang="en-US" sz="1100" b="1" dirty="0" err="1">
                <a:latin typeface="Lucida Console" panose="020B0609040504020204" pitchFamily="49" charset="0"/>
              </a:rPr>
              <a:t>strategy_factor</a:t>
            </a:r>
            <a:r>
              <a:rPr lang="en-US" sz="1100" dirty="0">
                <a:latin typeface="Lucida Console" panose="020B0609040504020204" pitchFamily="49" charset="0"/>
              </a:rPr>
              <a:t>(</a:t>
            </a:r>
            <a:r>
              <a:rPr lang="en-US" sz="1100" dirty="0" err="1">
                <a:latin typeface="Lucida Console" panose="020B0609040504020204" pitchFamily="49" charset="0"/>
              </a:rPr>
              <a:t>strategy_id</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geom_jitter</a:t>
            </a:r>
            <a:r>
              <a:rPr lang="en-US" sz="1100" dirty="0">
                <a:latin typeface="Lucida Console" panose="020B0609040504020204" pitchFamily="49" charset="0"/>
              </a:rPr>
              <a:t>(size = .5)  +</a:t>
            </a:r>
          </a:p>
          <a:p>
            <a:r>
              <a:rPr lang="en-US" sz="1100" dirty="0">
                <a:latin typeface="Lucida Console" panose="020B0609040504020204" pitchFamily="49" charset="0"/>
              </a:rPr>
              <a:t>  </a:t>
            </a:r>
            <a:r>
              <a:rPr lang="en-US" sz="1100" dirty="0" err="1">
                <a:latin typeface="Lucida Console" panose="020B0609040504020204" pitchFamily="49" charset="0"/>
              </a:rPr>
              <a:t>xlab</a:t>
            </a:r>
            <a:r>
              <a:rPr lang="en-US" sz="1100" dirty="0">
                <a:latin typeface="Lucida Console" panose="020B0609040504020204" pitchFamily="49" charset="0"/>
              </a:rPr>
              <a:t>("Incremental QALYs") +</a:t>
            </a:r>
          </a:p>
          <a:p>
            <a:r>
              <a:rPr lang="en-US" sz="1100" dirty="0">
                <a:latin typeface="Lucida Console" panose="020B0609040504020204" pitchFamily="49" charset="0"/>
              </a:rPr>
              <a:t>  </a:t>
            </a:r>
            <a:r>
              <a:rPr lang="en-US" sz="1100" dirty="0" err="1">
                <a:latin typeface="Lucida Console" panose="020B0609040504020204" pitchFamily="49" charset="0"/>
              </a:rPr>
              <a:t>ylab</a:t>
            </a:r>
            <a:r>
              <a:rPr lang="en-US" sz="1100" dirty="0">
                <a:latin typeface="Lucida Console" panose="020B0609040504020204" pitchFamily="49" charset="0"/>
              </a:rPr>
              <a:t>("Incremental cost") +</a:t>
            </a:r>
          </a:p>
          <a:p>
            <a:r>
              <a:rPr lang="en-US" sz="1100" dirty="0">
                <a:latin typeface="Lucida Console" panose="020B0609040504020204" pitchFamily="49" charset="0"/>
              </a:rPr>
              <a:t>  </a:t>
            </a:r>
            <a:r>
              <a:rPr lang="en-US" sz="1100" dirty="0" err="1">
                <a:latin typeface="Lucida Console" panose="020B0609040504020204" pitchFamily="49" charset="0"/>
              </a:rPr>
              <a:t>scale_y_continuous</a:t>
            </a:r>
            <a:r>
              <a:rPr lang="en-US" sz="1100" dirty="0">
                <a:latin typeface="Lucida Console" panose="020B0609040504020204" pitchFamily="49" charset="0"/>
              </a:rPr>
              <a:t>(limits = c(-</a:t>
            </a:r>
            <a:r>
              <a:rPr lang="en-US" sz="1100" dirty="0" err="1">
                <a:latin typeface="Lucida Console" panose="020B0609040504020204" pitchFamily="49" charset="0"/>
              </a:rPr>
              <a:t>ylim</a:t>
            </a:r>
            <a:r>
              <a:rPr lang="en-US" sz="1100" dirty="0">
                <a:latin typeface="Lucida Console" panose="020B0609040504020204" pitchFamily="49" charset="0"/>
              </a:rPr>
              <a:t>, </a:t>
            </a:r>
            <a:r>
              <a:rPr lang="en-US" sz="1100" dirty="0" err="1">
                <a:latin typeface="Lucida Console" panose="020B0609040504020204" pitchFamily="49" charset="0"/>
              </a:rPr>
              <a:t>ylim</a:t>
            </a:r>
            <a:r>
              <a:rPr lang="en-US" sz="1100" dirty="0">
                <a:latin typeface="Lucida Console" panose="020B0609040504020204" pitchFamily="49" charset="0"/>
              </a:rPr>
              <a:t>),</a:t>
            </a:r>
          </a:p>
          <a:p>
            <a:r>
              <a:rPr lang="en-US" sz="1100" dirty="0">
                <a:latin typeface="Lucida Console" panose="020B0609040504020204" pitchFamily="49" charset="0"/>
              </a:rPr>
              <a:t>                     labels = </a:t>
            </a:r>
            <a:r>
              <a:rPr lang="en-US" sz="1100" b="1" dirty="0" err="1">
                <a:latin typeface="Lucida Console" panose="020B0609040504020204" pitchFamily="49" charset="0"/>
              </a:rPr>
              <a:t>format_dollar</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scale_x_continuous</a:t>
            </a:r>
            <a:r>
              <a:rPr lang="en-US" sz="1100" dirty="0">
                <a:latin typeface="Lucida Console" panose="020B0609040504020204" pitchFamily="49" charset="0"/>
              </a:rPr>
              <a:t>(limits = c(-</a:t>
            </a:r>
            <a:r>
              <a:rPr lang="en-US" sz="1100" dirty="0" err="1">
                <a:latin typeface="Lucida Console" panose="020B0609040504020204" pitchFamily="49" charset="0"/>
              </a:rPr>
              <a:t>xlim</a:t>
            </a:r>
            <a:r>
              <a:rPr lang="en-US" sz="1100" dirty="0">
                <a:latin typeface="Lucida Console" panose="020B0609040504020204" pitchFamily="49" charset="0"/>
              </a:rPr>
              <a:t>, </a:t>
            </a:r>
            <a:r>
              <a:rPr lang="en-US" sz="1100" dirty="0" err="1">
                <a:latin typeface="Lucida Console" panose="020B0609040504020204" pitchFamily="49" charset="0"/>
              </a:rPr>
              <a:t>xlim</a:t>
            </a:r>
            <a:r>
              <a:rPr lang="en-US" sz="1100" dirty="0">
                <a:latin typeface="Lucida Console" panose="020B0609040504020204" pitchFamily="49" charset="0"/>
              </a:rPr>
              <a:t>), breaks = </a:t>
            </a:r>
            <a:r>
              <a:rPr lang="en-US" sz="1100" dirty="0" err="1">
                <a:latin typeface="Lucida Console" panose="020B0609040504020204" pitchFamily="49" charset="0"/>
              </a:rPr>
              <a:t>seq</a:t>
            </a:r>
            <a:r>
              <a:rPr lang="en-US" sz="1100" dirty="0">
                <a:latin typeface="Lucida Console" panose="020B0609040504020204" pitchFamily="49" charset="0"/>
              </a:rPr>
              <a:t>(-6, 6, 2)) +</a:t>
            </a:r>
          </a:p>
          <a:p>
            <a:r>
              <a:rPr lang="en-US" sz="1100" dirty="0">
                <a:latin typeface="Lucida Console" panose="020B0609040504020204" pitchFamily="49" charset="0"/>
              </a:rPr>
              <a:t>  theme(</a:t>
            </a:r>
            <a:r>
              <a:rPr lang="en-US" sz="1100" dirty="0" err="1">
                <a:latin typeface="Lucida Console" panose="020B0609040504020204" pitchFamily="49" charset="0"/>
              </a:rPr>
              <a:t>legend.position</a:t>
            </a:r>
            <a:r>
              <a:rPr lang="en-US" sz="1100" dirty="0">
                <a:latin typeface="Lucida Console" panose="020B0609040504020204" pitchFamily="49" charset="0"/>
              </a:rPr>
              <a:t> = "bottom") +</a:t>
            </a:r>
          </a:p>
          <a:p>
            <a:r>
              <a:rPr lang="en-US" sz="1100" dirty="0">
                <a:latin typeface="Lucida Console" panose="020B0609040504020204" pitchFamily="49" charset="0"/>
              </a:rPr>
              <a:t>  </a:t>
            </a:r>
            <a:r>
              <a:rPr lang="en-US" sz="1100" dirty="0" err="1">
                <a:latin typeface="Lucida Console" panose="020B0609040504020204" pitchFamily="49" charset="0"/>
              </a:rPr>
              <a:t>scale_colour_discrete</a:t>
            </a:r>
            <a:r>
              <a:rPr lang="en-US" sz="1100" dirty="0">
                <a:latin typeface="Lucida Console" panose="020B0609040504020204" pitchFamily="49" charset="0"/>
              </a:rPr>
              <a:t>(name = "Strategy") +</a:t>
            </a:r>
          </a:p>
          <a:p>
            <a:r>
              <a:rPr lang="en-US" sz="1100" dirty="0">
                <a:latin typeface="Lucida Console" panose="020B0609040504020204" pitchFamily="49" charset="0"/>
              </a:rPr>
              <a:t>  </a:t>
            </a:r>
            <a:r>
              <a:rPr lang="en-US" sz="1100" dirty="0" err="1">
                <a:latin typeface="Lucida Console" panose="020B0609040504020204" pitchFamily="49" charset="0"/>
              </a:rPr>
              <a:t>geom_abline</a:t>
            </a:r>
            <a:r>
              <a:rPr lang="en-US" sz="1100" dirty="0">
                <a:latin typeface="Lucida Console" panose="020B0609040504020204" pitchFamily="49" charset="0"/>
              </a:rPr>
              <a:t>(slope = 50000, </a:t>
            </a:r>
            <a:r>
              <a:rPr lang="en-US" sz="1100" dirty="0" err="1">
                <a:latin typeface="Lucida Console" panose="020B0609040504020204" pitchFamily="49" charset="0"/>
              </a:rPr>
              <a:t>linetype</a:t>
            </a:r>
            <a:r>
              <a:rPr lang="en-US" sz="1100" dirty="0">
                <a:latin typeface="Lucida Console" panose="020B0609040504020204" pitchFamily="49" charset="0"/>
              </a:rPr>
              <a:t> = "dashed") +</a:t>
            </a:r>
          </a:p>
          <a:p>
            <a:r>
              <a:rPr lang="en-US" sz="1100" dirty="0">
                <a:latin typeface="Lucida Console" panose="020B0609040504020204" pitchFamily="49" charset="0"/>
              </a:rPr>
              <a:t>  </a:t>
            </a:r>
            <a:r>
              <a:rPr lang="en-US" sz="1100" dirty="0" err="1">
                <a:latin typeface="Lucida Console" panose="020B0609040504020204" pitchFamily="49" charset="0"/>
              </a:rPr>
              <a:t>geom_hline</a:t>
            </a:r>
            <a:r>
              <a:rPr lang="en-US" sz="1100" dirty="0">
                <a:latin typeface="Lucida Console" panose="020B0609040504020204" pitchFamily="49" charset="0"/>
              </a:rPr>
              <a:t>(</a:t>
            </a:r>
            <a:r>
              <a:rPr lang="en-US" sz="1100" dirty="0" err="1">
                <a:latin typeface="Lucida Console" panose="020B0609040504020204" pitchFamily="49" charset="0"/>
              </a:rPr>
              <a:t>yintercept</a:t>
            </a:r>
            <a:r>
              <a:rPr lang="en-US" sz="1100" dirty="0">
                <a:latin typeface="Lucida Console" panose="020B0609040504020204" pitchFamily="49" charset="0"/>
              </a:rPr>
              <a:t> = 0) +</a:t>
            </a:r>
          </a:p>
          <a:p>
            <a:r>
              <a:rPr lang="en-US" sz="1100" dirty="0">
                <a:latin typeface="Lucida Console" panose="020B0609040504020204" pitchFamily="49" charset="0"/>
              </a:rPr>
              <a:t>  </a:t>
            </a:r>
            <a:r>
              <a:rPr lang="en-US" sz="1100" dirty="0" err="1">
                <a:latin typeface="Lucida Console" panose="020B0609040504020204" pitchFamily="49" charset="0"/>
              </a:rPr>
              <a:t>geom_vline</a:t>
            </a:r>
            <a:r>
              <a:rPr lang="en-US" sz="1100" dirty="0">
                <a:latin typeface="Lucida Console" panose="020B0609040504020204" pitchFamily="49" charset="0"/>
              </a:rPr>
              <a:t>(</a:t>
            </a:r>
            <a:r>
              <a:rPr lang="en-US" sz="1100" dirty="0" err="1">
                <a:latin typeface="Lucida Console" panose="020B0609040504020204" pitchFamily="49" charset="0"/>
              </a:rPr>
              <a:t>xintercept</a:t>
            </a:r>
            <a:r>
              <a:rPr lang="en-US" sz="1100" dirty="0">
                <a:latin typeface="Lucida Console" panose="020B0609040504020204" pitchFamily="49" charset="0"/>
              </a:rPr>
              <a:t> = 0)</a:t>
            </a:r>
          </a:p>
        </p:txBody>
      </p:sp>
    </p:spTree>
    <p:extLst>
      <p:ext uri="{BB962C8B-B14F-4D97-AF65-F5344CB8AC3E}">
        <p14:creationId xmlns:p14="http://schemas.microsoft.com/office/powerpoint/2010/main" val="1464738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74F04-678C-C84D-B27B-DE8BE0B5A57A}"/>
              </a:ext>
            </a:extLst>
          </p:cNvPr>
          <p:cNvSpPr>
            <a:spLocks noGrp="1"/>
          </p:cNvSpPr>
          <p:nvPr>
            <p:ph type="title"/>
          </p:nvPr>
        </p:nvSpPr>
        <p:spPr/>
        <p:txBody>
          <a:bodyPr/>
          <a:lstStyle/>
          <a:p>
            <a:r>
              <a:rPr lang="en-US" dirty="0"/>
              <a:t>Cost-effectiveness plane</a:t>
            </a:r>
          </a:p>
        </p:txBody>
      </p:sp>
      <p:sp>
        <p:nvSpPr>
          <p:cNvPr id="3" name="Slide Number Placeholder 2">
            <a:extLst>
              <a:ext uri="{FF2B5EF4-FFF2-40B4-BE49-F238E27FC236}">
                <a16:creationId xmlns:a16="http://schemas.microsoft.com/office/drawing/2014/main" id="{E9451D26-66AB-0B4C-8340-CE4426716F51}"/>
              </a:ext>
            </a:extLst>
          </p:cNvPr>
          <p:cNvSpPr>
            <a:spLocks noGrp="1"/>
          </p:cNvSpPr>
          <p:nvPr>
            <p:ph type="sldNum" sz="quarter" idx="4"/>
          </p:nvPr>
        </p:nvSpPr>
        <p:spPr/>
        <p:txBody>
          <a:bodyPr/>
          <a:lstStyle/>
          <a:p>
            <a:fld id="{CF7A681D-9A53-0F41-890B-1BA01E4644AD}" type="slidenum">
              <a:rPr lang="en-US" smtClean="0"/>
              <a:pPr/>
              <a:t>118</a:t>
            </a:fld>
            <a:endParaRPr lang="en-US"/>
          </a:p>
        </p:txBody>
      </p:sp>
      <p:pic>
        <p:nvPicPr>
          <p:cNvPr id="4" name="Picture 3">
            <a:extLst>
              <a:ext uri="{FF2B5EF4-FFF2-40B4-BE49-F238E27FC236}">
                <a16:creationId xmlns:a16="http://schemas.microsoft.com/office/drawing/2014/main" id="{2FEEF7DA-B6E2-5F48-B273-FF1D5BF6EFE4}"/>
              </a:ext>
            </a:extLst>
          </p:cNvPr>
          <p:cNvPicPr>
            <a:picLocks noChangeAspect="1"/>
          </p:cNvPicPr>
          <p:nvPr/>
        </p:nvPicPr>
        <p:blipFill>
          <a:blip r:embed="rId2"/>
          <a:stretch>
            <a:fillRect/>
          </a:stretch>
        </p:blipFill>
        <p:spPr>
          <a:xfrm>
            <a:off x="1484025" y="837174"/>
            <a:ext cx="6028857" cy="4306326"/>
          </a:xfrm>
          <a:prstGeom prst="rect">
            <a:avLst/>
          </a:prstGeom>
        </p:spPr>
      </p:pic>
    </p:spTree>
    <p:extLst>
      <p:ext uri="{BB962C8B-B14F-4D97-AF65-F5344CB8AC3E}">
        <p14:creationId xmlns:p14="http://schemas.microsoft.com/office/powerpoint/2010/main" val="34579274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CAB4DC-88BC-49EE-B018-A1E4C03D6922}"/>
              </a:ext>
            </a:extLst>
          </p:cNvPr>
          <p:cNvSpPr>
            <a:spLocks noGrp="1"/>
          </p:cNvSpPr>
          <p:nvPr>
            <p:ph type="title"/>
          </p:nvPr>
        </p:nvSpPr>
        <p:spPr/>
        <p:txBody>
          <a:bodyPr/>
          <a:lstStyle/>
          <a:p>
            <a:r>
              <a:rPr lang="en-US" dirty="0"/>
              <a:t>Modeling in Excel</a:t>
            </a:r>
          </a:p>
        </p:txBody>
      </p:sp>
      <p:sp>
        <p:nvSpPr>
          <p:cNvPr id="3" name="Content Placeholder 2">
            <a:extLst>
              <a:ext uri="{FF2B5EF4-FFF2-40B4-BE49-F238E27FC236}">
                <a16:creationId xmlns:a16="http://schemas.microsoft.com/office/drawing/2014/main" id="{F0F510E0-A25B-4A8D-BA4E-DD9515643AEE}"/>
              </a:ext>
            </a:extLst>
          </p:cNvPr>
          <p:cNvSpPr txBox="1">
            <a:spLocks/>
          </p:cNvSpPr>
          <p:nvPr/>
        </p:nvSpPr>
        <p:spPr>
          <a:xfrm>
            <a:off x="457200" y="1150936"/>
            <a:ext cx="7616825" cy="338811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Excel has been dominant software platform used by modelers forever, especially for HTA submissions</a:t>
            </a:r>
          </a:p>
          <a:p>
            <a:r>
              <a:rPr lang="en-US" dirty="0"/>
              <a:t>Reasons are not surprising</a:t>
            </a:r>
          </a:p>
          <a:p>
            <a:pPr lvl="1"/>
            <a:r>
              <a:rPr lang="en-US" dirty="0"/>
              <a:t>(practically) Everyone with a computer has access to Excel</a:t>
            </a:r>
          </a:p>
          <a:p>
            <a:pPr lvl="1"/>
            <a:r>
              <a:rPr lang="en-US" dirty="0"/>
              <a:t>Does not require that you learn a new programming language</a:t>
            </a:r>
          </a:p>
          <a:p>
            <a:r>
              <a:rPr lang="en-US" dirty="0"/>
              <a:t>Many users consider its “transparency” to be an attribute</a:t>
            </a:r>
          </a:p>
          <a:p>
            <a:r>
              <a:rPr lang="en-US" dirty="0"/>
              <a:t>With models in Excel, you can follow calculations that are being performed in every single cell of every single worksheet</a:t>
            </a:r>
          </a:p>
          <a:p>
            <a:pPr marL="563562" lvl="1" indent="-342900"/>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D23F27A7-2FB4-634A-BBC7-E8AD4FCB5923}"/>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11</a:t>
            </a:fld>
            <a:endParaRPr lang="en-US"/>
          </a:p>
        </p:txBody>
      </p:sp>
    </p:spTree>
    <p:extLst>
      <p:ext uri="{BB962C8B-B14F-4D97-AF65-F5344CB8AC3E}">
        <p14:creationId xmlns:p14="http://schemas.microsoft.com/office/powerpoint/2010/main" val="427329553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B3E9C8-51C9-0844-9996-B55F3D9E36BF}"/>
              </a:ext>
            </a:extLst>
          </p:cNvPr>
          <p:cNvSpPr>
            <a:spLocks noGrp="1"/>
          </p:cNvSpPr>
          <p:nvPr>
            <p:ph type="title"/>
          </p:nvPr>
        </p:nvSpPr>
        <p:spPr>
          <a:xfrm>
            <a:off x="457200" y="0"/>
            <a:ext cx="8386997" cy="1143000"/>
          </a:xfrm>
        </p:spPr>
        <p:txBody>
          <a:bodyPr/>
          <a:lstStyle/>
          <a:p>
            <a:r>
              <a:rPr lang="en-US" dirty="0"/>
              <a:t>Cost-effectiveness acceptability curve – Simultaneous comparison</a:t>
            </a:r>
          </a:p>
        </p:txBody>
      </p:sp>
      <p:sp>
        <p:nvSpPr>
          <p:cNvPr id="3" name="Slide Number Placeholder 2">
            <a:extLst>
              <a:ext uri="{FF2B5EF4-FFF2-40B4-BE49-F238E27FC236}">
                <a16:creationId xmlns:a16="http://schemas.microsoft.com/office/drawing/2014/main" id="{3204E321-CD29-EE47-9E18-399E7D2349E4}"/>
              </a:ext>
            </a:extLst>
          </p:cNvPr>
          <p:cNvSpPr>
            <a:spLocks noGrp="1"/>
          </p:cNvSpPr>
          <p:nvPr>
            <p:ph type="sldNum" sz="quarter" idx="4"/>
          </p:nvPr>
        </p:nvSpPr>
        <p:spPr/>
        <p:txBody>
          <a:bodyPr/>
          <a:lstStyle/>
          <a:p>
            <a:fld id="{CF7A681D-9A53-0F41-890B-1BA01E4644AD}" type="slidenum">
              <a:rPr lang="en-US" smtClean="0"/>
              <a:pPr/>
              <a:t>119</a:t>
            </a:fld>
            <a:endParaRPr lang="en-US"/>
          </a:p>
        </p:txBody>
      </p:sp>
      <p:sp>
        <p:nvSpPr>
          <p:cNvPr id="4" name="Rectangle 3">
            <a:extLst>
              <a:ext uri="{FF2B5EF4-FFF2-40B4-BE49-F238E27FC236}">
                <a16:creationId xmlns:a16="http://schemas.microsoft.com/office/drawing/2014/main" id="{B50FF123-6785-4D4D-B0BB-CA73A962C96C}"/>
              </a:ext>
            </a:extLst>
          </p:cNvPr>
          <p:cNvSpPr/>
          <p:nvPr/>
        </p:nvSpPr>
        <p:spPr>
          <a:xfrm>
            <a:off x="457200" y="1665158"/>
            <a:ext cx="4572000" cy="2123658"/>
          </a:xfrm>
          <a:prstGeom prst="rect">
            <a:avLst/>
          </a:prstGeom>
        </p:spPr>
        <p:txBody>
          <a:bodyPr>
            <a:spAutoFit/>
          </a:bodyPr>
          <a:lstStyle/>
          <a:p>
            <a:r>
              <a:rPr lang="en-US" sz="1100" dirty="0">
                <a:latin typeface="Lucida Console" panose="020B0609040504020204" pitchFamily="49" charset="0"/>
              </a:rPr>
              <a:t>           k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grp_id</a:t>
            </a:r>
            <a:r>
              <a:rPr lang="en-US" sz="1100" dirty="0">
                <a:latin typeface="Lucida Console" panose="020B0609040504020204" pitchFamily="49" charset="0"/>
              </a:rPr>
              <a:t> best </a:t>
            </a:r>
            <a:r>
              <a:rPr lang="en-US" sz="1100" dirty="0" err="1">
                <a:latin typeface="Lucida Console" panose="020B0609040504020204" pitchFamily="49" charset="0"/>
              </a:rPr>
              <a:t>prob</a:t>
            </a:r>
            <a:endParaRPr lang="en-US" sz="1100" dirty="0">
              <a:latin typeface="Lucida Console" panose="020B0609040504020204" pitchFamily="49" charset="0"/>
            </a:endParaRPr>
          </a:p>
          <a:p>
            <a:r>
              <a:rPr lang="en-US" sz="1100" dirty="0">
                <a:latin typeface="Lucida Console" panose="020B0609040504020204" pitchFamily="49" charset="0"/>
              </a:rPr>
              <a:t>   1:      0           1      1    1    1</a:t>
            </a:r>
          </a:p>
          <a:p>
            <a:r>
              <a:rPr lang="en-US" sz="1100" dirty="0">
                <a:latin typeface="Lucida Console" panose="020B0609040504020204" pitchFamily="49" charset="0"/>
              </a:rPr>
              <a:t>   2:      0           2      1    0    0</a:t>
            </a:r>
          </a:p>
          <a:p>
            <a:r>
              <a:rPr lang="en-US" sz="1100" dirty="0">
                <a:latin typeface="Lucida Console" panose="020B0609040504020204" pitchFamily="49" charset="0"/>
              </a:rPr>
              <a:t>   3:    500           1      1    1    1</a:t>
            </a:r>
          </a:p>
          <a:p>
            <a:r>
              <a:rPr lang="en-US" sz="1100" dirty="0">
                <a:latin typeface="Lucida Console" panose="020B0609040504020204" pitchFamily="49" charset="0"/>
              </a:rPr>
              <a:t>   4:    500           2      1    0    0</a:t>
            </a:r>
          </a:p>
          <a:p>
            <a:r>
              <a:rPr lang="en-US" sz="1100" dirty="0">
                <a:latin typeface="Lucida Console" panose="020B0609040504020204" pitchFamily="49" charset="0"/>
              </a:rPr>
              <a:t>   5:   1000           1      1    1    1</a:t>
            </a:r>
          </a:p>
          <a:p>
            <a:r>
              <a:rPr lang="en-US" sz="1100" dirty="0">
                <a:latin typeface="Lucida Console" panose="020B0609040504020204" pitchFamily="49" charset="0"/>
              </a:rPr>
              <a:t>  ---                                    </a:t>
            </a:r>
          </a:p>
          <a:p>
            <a:r>
              <a:rPr lang="en-US" sz="1100" dirty="0">
                <a:latin typeface="Lucida Console" panose="020B0609040504020204" pitchFamily="49" charset="0"/>
              </a:rPr>
              <a:t> 998: 249000           2      1    1    1</a:t>
            </a:r>
          </a:p>
          <a:p>
            <a:r>
              <a:rPr lang="en-US" sz="1100" dirty="0">
                <a:latin typeface="Lucida Console" panose="020B0609040504020204" pitchFamily="49" charset="0"/>
              </a:rPr>
              <a:t> 999: 249500           1      1    0    0</a:t>
            </a:r>
          </a:p>
          <a:p>
            <a:r>
              <a:rPr lang="en-US" sz="1100" dirty="0">
                <a:latin typeface="Lucida Console" panose="020B0609040504020204" pitchFamily="49" charset="0"/>
              </a:rPr>
              <a:t>1000: 249500           2      1    1    1</a:t>
            </a:r>
          </a:p>
          <a:p>
            <a:r>
              <a:rPr lang="en-US" sz="1100" dirty="0">
                <a:latin typeface="Lucida Console" panose="020B0609040504020204" pitchFamily="49" charset="0"/>
              </a:rPr>
              <a:t>1001: 250000           1      1    0    0</a:t>
            </a:r>
          </a:p>
          <a:p>
            <a:r>
              <a:rPr lang="en-US" sz="1100" dirty="0">
                <a:latin typeface="Lucida Console" panose="020B0609040504020204" pitchFamily="49" charset="0"/>
              </a:rPr>
              <a:t>1002: 250000           2      1    1    1</a:t>
            </a:r>
          </a:p>
        </p:txBody>
      </p:sp>
      <p:sp>
        <p:nvSpPr>
          <p:cNvPr id="5" name="Rectangle 4">
            <a:extLst>
              <a:ext uri="{FF2B5EF4-FFF2-40B4-BE49-F238E27FC236}">
                <a16:creationId xmlns:a16="http://schemas.microsoft.com/office/drawing/2014/main" id="{29AF010F-72FB-4E4C-87CD-CE47FBBA3E2C}"/>
              </a:ext>
            </a:extLst>
          </p:cNvPr>
          <p:cNvSpPr/>
          <p:nvPr/>
        </p:nvSpPr>
        <p:spPr>
          <a:xfrm>
            <a:off x="457200" y="1143000"/>
            <a:ext cx="1119217" cy="261610"/>
          </a:xfrm>
          <a:prstGeom prst="rect">
            <a:avLst/>
          </a:prstGeom>
          <a:solidFill>
            <a:schemeClr val="bg1">
              <a:lumMod val="85000"/>
            </a:schemeClr>
          </a:solidFill>
        </p:spPr>
        <p:txBody>
          <a:bodyPr wrap="none">
            <a:spAutoFit/>
          </a:bodyPr>
          <a:lstStyle/>
          <a:p>
            <a:r>
              <a:rPr lang="en-US" sz="1100" dirty="0" err="1">
                <a:solidFill>
                  <a:schemeClr val="tx2"/>
                </a:solidFill>
                <a:latin typeface="Lucida Console" panose="020B0609040504020204" pitchFamily="49" charset="0"/>
              </a:rPr>
              <a:t>cea_out</a:t>
            </a:r>
            <a:r>
              <a:rPr lang="en-US" sz="1100" dirty="0" err="1">
                <a:latin typeface="Lucida Console" panose="020B0609040504020204" pitchFamily="49" charset="0"/>
              </a:rPr>
              <a:t>$mce</a:t>
            </a:r>
            <a:endParaRPr lang="en-US" sz="1100" dirty="0">
              <a:latin typeface="Lucida Console" panose="020B0609040504020204" pitchFamily="49" charset="0"/>
            </a:endParaRPr>
          </a:p>
        </p:txBody>
      </p:sp>
    </p:spTree>
    <p:extLst>
      <p:ext uri="{BB962C8B-B14F-4D97-AF65-F5344CB8AC3E}">
        <p14:creationId xmlns:p14="http://schemas.microsoft.com/office/powerpoint/2010/main" val="56557354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AE3F1-03C4-DC48-B0BF-517F44F309C8}"/>
              </a:ext>
            </a:extLst>
          </p:cNvPr>
          <p:cNvSpPr>
            <a:spLocks noGrp="1"/>
          </p:cNvSpPr>
          <p:nvPr>
            <p:ph type="title"/>
          </p:nvPr>
        </p:nvSpPr>
        <p:spPr>
          <a:xfrm>
            <a:off x="457200" y="0"/>
            <a:ext cx="8282066" cy="1143000"/>
          </a:xfrm>
        </p:spPr>
        <p:txBody>
          <a:bodyPr/>
          <a:lstStyle/>
          <a:p>
            <a:r>
              <a:rPr lang="en-US" dirty="0"/>
              <a:t>Cost-effectiveness acceptability curve – Simultaneous comparison</a:t>
            </a:r>
          </a:p>
        </p:txBody>
      </p:sp>
      <p:sp>
        <p:nvSpPr>
          <p:cNvPr id="3" name="Slide Number Placeholder 2">
            <a:extLst>
              <a:ext uri="{FF2B5EF4-FFF2-40B4-BE49-F238E27FC236}">
                <a16:creationId xmlns:a16="http://schemas.microsoft.com/office/drawing/2014/main" id="{E0D0259D-81F8-5E4A-ACC9-C3A6E8B69685}"/>
              </a:ext>
            </a:extLst>
          </p:cNvPr>
          <p:cNvSpPr>
            <a:spLocks noGrp="1"/>
          </p:cNvSpPr>
          <p:nvPr>
            <p:ph type="sldNum" sz="quarter" idx="4"/>
          </p:nvPr>
        </p:nvSpPr>
        <p:spPr/>
        <p:txBody>
          <a:bodyPr/>
          <a:lstStyle/>
          <a:p>
            <a:fld id="{CF7A681D-9A53-0F41-890B-1BA01E4644AD}" type="slidenum">
              <a:rPr lang="en-US" smtClean="0"/>
              <a:pPr/>
              <a:t>120</a:t>
            </a:fld>
            <a:endParaRPr lang="en-US"/>
          </a:p>
        </p:txBody>
      </p:sp>
      <p:sp>
        <p:nvSpPr>
          <p:cNvPr id="4" name="Rectangle 3">
            <a:extLst>
              <a:ext uri="{FF2B5EF4-FFF2-40B4-BE49-F238E27FC236}">
                <a16:creationId xmlns:a16="http://schemas.microsoft.com/office/drawing/2014/main" id="{E9DA78F0-EC01-3442-A6FE-46CAEE1FDE23}"/>
              </a:ext>
            </a:extLst>
          </p:cNvPr>
          <p:cNvSpPr/>
          <p:nvPr/>
        </p:nvSpPr>
        <p:spPr>
          <a:xfrm>
            <a:off x="457200" y="1143000"/>
            <a:ext cx="6018551" cy="1615827"/>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ggplot</a:t>
            </a:r>
            <a:r>
              <a:rPr lang="en-US" sz="1100" dirty="0">
                <a:latin typeface="Lucida Console" panose="020B0609040504020204" pitchFamily="49" charset="0"/>
              </a:rPr>
              <a:t>(</a:t>
            </a:r>
            <a:r>
              <a:rPr lang="en-US" sz="1100" dirty="0" err="1">
                <a:solidFill>
                  <a:schemeClr val="tx2"/>
                </a:solidFill>
                <a:latin typeface="Lucida Console" panose="020B0609040504020204" pitchFamily="49" charset="0"/>
              </a:rPr>
              <a:t>cea_out</a:t>
            </a:r>
            <a:r>
              <a:rPr lang="en-US" sz="1100" dirty="0" err="1">
                <a:latin typeface="Lucida Console" panose="020B0609040504020204" pitchFamily="49" charset="0"/>
              </a:rPr>
              <a:t>$mce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aes</a:t>
            </a:r>
            <a:r>
              <a:rPr lang="en-US" sz="1100" dirty="0">
                <a:latin typeface="Lucida Console" panose="020B0609040504020204" pitchFamily="49" charset="0"/>
              </a:rPr>
              <a:t>(x = k, y = </a:t>
            </a:r>
            <a:r>
              <a:rPr lang="en-US" sz="1100" dirty="0" err="1">
                <a:latin typeface="Lucida Console" panose="020B0609040504020204" pitchFamily="49" charset="0"/>
              </a:rPr>
              <a:t>prob</a:t>
            </a:r>
            <a:r>
              <a:rPr lang="en-US" sz="1100" dirty="0">
                <a:latin typeface="Lucida Console" panose="020B0609040504020204" pitchFamily="49" charset="0"/>
              </a:rPr>
              <a:t>, col = </a:t>
            </a:r>
            <a:r>
              <a:rPr lang="en-US" sz="1100" b="1" dirty="0" err="1">
                <a:latin typeface="Lucida Console" panose="020B0609040504020204" pitchFamily="49" charset="0"/>
              </a:rPr>
              <a:t>strategy_factor</a:t>
            </a:r>
            <a:r>
              <a:rPr lang="en-US" sz="1100" dirty="0">
                <a:latin typeface="Lucida Console" panose="020B0609040504020204" pitchFamily="49" charset="0"/>
              </a:rPr>
              <a:t>(</a:t>
            </a:r>
            <a:r>
              <a:rPr lang="en-US" sz="1100" dirty="0" err="1">
                <a:latin typeface="Lucida Console" panose="020B0609040504020204" pitchFamily="49" charset="0"/>
              </a:rPr>
              <a:t>strategy_id</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geom_line</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xlab</a:t>
            </a:r>
            <a:r>
              <a:rPr lang="en-US" sz="1100" dirty="0">
                <a:latin typeface="Lucida Console" panose="020B0609040504020204" pitchFamily="49" charset="0"/>
              </a:rPr>
              <a:t>("Willingness to pay") +</a:t>
            </a:r>
          </a:p>
          <a:p>
            <a:r>
              <a:rPr lang="en-US" sz="1100" dirty="0">
                <a:latin typeface="Lucida Console" panose="020B0609040504020204" pitchFamily="49" charset="0"/>
              </a:rPr>
              <a:t>  </a:t>
            </a:r>
            <a:r>
              <a:rPr lang="en-US" sz="1100" dirty="0" err="1">
                <a:latin typeface="Lucida Console" panose="020B0609040504020204" pitchFamily="49" charset="0"/>
              </a:rPr>
              <a:t>ylab</a:t>
            </a:r>
            <a:r>
              <a:rPr lang="en-US" sz="1100" dirty="0">
                <a:latin typeface="Lucida Console" panose="020B0609040504020204" pitchFamily="49" charset="0"/>
              </a:rPr>
              <a:t>("Probability most cost-effective") +</a:t>
            </a:r>
          </a:p>
          <a:p>
            <a:r>
              <a:rPr lang="en-US" sz="1100" dirty="0">
                <a:latin typeface="Lucida Console" panose="020B0609040504020204" pitchFamily="49" charset="0"/>
              </a:rPr>
              <a:t>  </a:t>
            </a:r>
            <a:r>
              <a:rPr lang="en-US" sz="1100" dirty="0" err="1">
                <a:latin typeface="Lucida Console" panose="020B0609040504020204" pitchFamily="49" charset="0"/>
              </a:rPr>
              <a:t>scale_x_continuous</a:t>
            </a:r>
            <a:r>
              <a:rPr lang="en-US" sz="1100" dirty="0">
                <a:latin typeface="Lucida Console" panose="020B0609040504020204" pitchFamily="49" charset="0"/>
              </a:rPr>
              <a:t>(breaks = </a:t>
            </a:r>
            <a:r>
              <a:rPr lang="en-US" sz="1100" dirty="0" err="1">
                <a:latin typeface="Lucida Console" panose="020B0609040504020204" pitchFamily="49" charset="0"/>
              </a:rPr>
              <a:t>seq</a:t>
            </a:r>
            <a:r>
              <a:rPr lang="en-US" sz="1100" dirty="0">
                <a:latin typeface="Lucida Console" panose="020B0609040504020204" pitchFamily="49" charset="0"/>
              </a:rPr>
              <a:t>(0, max(</a:t>
            </a:r>
            <a:r>
              <a:rPr lang="en-US" sz="1100" dirty="0" err="1">
                <a:latin typeface="Lucida Console" panose="020B0609040504020204" pitchFamily="49" charset="0"/>
              </a:rPr>
              <a:t>wtp</a:t>
            </a:r>
            <a:r>
              <a:rPr lang="en-US" sz="1100" dirty="0">
                <a:latin typeface="Lucida Console" panose="020B0609040504020204" pitchFamily="49" charset="0"/>
              </a:rPr>
              <a:t>), </a:t>
            </a:r>
            <a:r>
              <a:rPr lang="en-US" sz="1100" dirty="0" err="1">
                <a:latin typeface="Lucida Console" panose="020B0609040504020204" pitchFamily="49" charset="0"/>
              </a:rPr>
              <a:t>length.out</a:t>
            </a:r>
            <a:r>
              <a:rPr lang="en-US" sz="1100" dirty="0">
                <a:latin typeface="Lucida Console" panose="020B0609040504020204" pitchFamily="49" charset="0"/>
              </a:rPr>
              <a:t> = 6),</a:t>
            </a:r>
          </a:p>
          <a:p>
            <a:r>
              <a:rPr lang="en-US" sz="1100" dirty="0">
                <a:latin typeface="Lucida Console" panose="020B0609040504020204" pitchFamily="49" charset="0"/>
              </a:rPr>
              <a:t>                     label = </a:t>
            </a:r>
            <a:r>
              <a:rPr lang="en-US" sz="1100" dirty="0" err="1">
                <a:latin typeface="Lucida Console" panose="020B0609040504020204" pitchFamily="49" charset="0"/>
              </a:rPr>
              <a:t>format_dollar</a:t>
            </a:r>
            <a:r>
              <a:rPr lang="en-US" sz="1100" dirty="0">
                <a:latin typeface="Lucida Console" panose="020B0609040504020204" pitchFamily="49" charset="0"/>
              </a:rPr>
              <a:t>) +</a:t>
            </a:r>
          </a:p>
          <a:p>
            <a:r>
              <a:rPr lang="en-US" sz="1100" dirty="0">
                <a:latin typeface="Lucida Console" panose="020B0609040504020204" pitchFamily="49" charset="0"/>
              </a:rPr>
              <a:t>  theme(</a:t>
            </a:r>
            <a:r>
              <a:rPr lang="en-US" sz="1100" dirty="0" err="1">
                <a:latin typeface="Lucida Console" panose="020B0609040504020204" pitchFamily="49" charset="0"/>
              </a:rPr>
              <a:t>legend.position</a:t>
            </a:r>
            <a:r>
              <a:rPr lang="en-US" sz="1100" dirty="0">
                <a:latin typeface="Lucida Console" panose="020B0609040504020204" pitchFamily="49" charset="0"/>
              </a:rPr>
              <a:t> = "bottom") +</a:t>
            </a:r>
          </a:p>
          <a:p>
            <a:r>
              <a:rPr lang="en-US" sz="1100" dirty="0">
                <a:latin typeface="Lucida Console" panose="020B0609040504020204" pitchFamily="49" charset="0"/>
              </a:rPr>
              <a:t>  </a:t>
            </a:r>
            <a:r>
              <a:rPr lang="en-US" sz="1100" dirty="0" err="1">
                <a:latin typeface="Lucida Console" panose="020B0609040504020204" pitchFamily="49" charset="0"/>
              </a:rPr>
              <a:t>scale_colour_discrete</a:t>
            </a:r>
            <a:r>
              <a:rPr lang="en-US" sz="1100" dirty="0">
                <a:latin typeface="Lucida Console" panose="020B0609040504020204" pitchFamily="49" charset="0"/>
              </a:rPr>
              <a:t>(name = "Strategy")</a:t>
            </a:r>
          </a:p>
        </p:txBody>
      </p:sp>
    </p:spTree>
    <p:extLst>
      <p:ext uri="{BB962C8B-B14F-4D97-AF65-F5344CB8AC3E}">
        <p14:creationId xmlns:p14="http://schemas.microsoft.com/office/powerpoint/2010/main" val="342319732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AE3F1-03C4-DC48-B0BF-517F44F309C8}"/>
              </a:ext>
            </a:extLst>
          </p:cNvPr>
          <p:cNvSpPr>
            <a:spLocks noGrp="1"/>
          </p:cNvSpPr>
          <p:nvPr>
            <p:ph type="title"/>
          </p:nvPr>
        </p:nvSpPr>
        <p:spPr>
          <a:xfrm>
            <a:off x="457200" y="0"/>
            <a:ext cx="8282066" cy="1143000"/>
          </a:xfrm>
        </p:spPr>
        <p:txBody>
          <a:bodyPr/>
          <a:lstStyle/>
          <a:p>
            <a:r>
              <a:rPr lang="en-US" dirty="0"/>
              <a:t>Cost-effectiveness acceptability curve – Simultaneous comparison</a:t>
            </a:r>
          </a:p>
        </p:txBody>
      </p:sp>
      <p:sp>
        <p:nvSpPr>
          <p:cNvPr id="3" name="Slide Number Placeholder 2">
            <a:extLst>
              <a:ext uri="{FF2B5EF4-FFF2-40B4-BE49-F238E27FC236}">
                <a16:creationId xmlns:a16="http://schemas.microsoft.com/office/drawing/2014/main" id="{E0D0259D-81F8-5E4A-ACC9-C3A6E8B69685}"/>
              </a:ext>
            </a:extLst>
          </p:cNvPr>
          <p:cNvSpPr>
            <a:spLocks noGrp="1"/>
          </p:cNvSpPr>
          <p:nvPr>
            <p:ph type="sldNum" sz="quarter" idx="4"/>
          </p:nvPr>
        </p:nvSpPr>
        <p:spPr/>
        <p:txBody>
          <a:bodyPr/>
          <a:lstStyle/>
          <a:p>
            <a:fld id="{CF7A681D-9A53-0F41-890B-1BA01E4644AD}" type="slidenum">
              <a:rPr lang="en-US" smtClean="0"/>
              <a:pPr/>
              <a:t>121</a:t>
            </a:fld>
            <a:endParaRPr lang="en-US"/>
          </a:p>
        </p:txBody>
      </p:sp>
      <p:pic>
        <p:nvPicPr>
          <p:cNvPr id="4" name="Picture 3">
            <a:extLst>
              <a:ext uri="{FF2B5EF4-FFF2-40B4-BE49-F238E27FC236}">
                <a16:creationId xmlns:a16="http://schemas.microsoft.com/office/drawing/2014/main" id="{4A698B41-CBC2-DF45-99CD-AE7D9DA0C12D}"/>
              </a:ext>
            </a:extLst>
          </p:cNvPr>
          <p:cNvPicPr>
            <a:picLocks noChangeAspect="1"/>
          </p:cNvPicPr>
          <p:nvPr/>
        </p:nvPicPr>
        <p:blipFill>
          <a:blip r:embed="rId2"/>
          <a:stretch>
            <a:fillRect/>
          </a:stretch>
        </p:blipFill>
        <p:spPr>
          <a:xfrm>
            <a:off x="1573966" y="826466"/>
            <a:ext cx="6043847" cy="4317034"/>
          </a:xfrm>
          <a:prstGeom prst="rect">
            <a:avLst/>
          </a:prstGeom>
        </p:spPr>
      </p:pic>
    </p:spTree>
    <p:extLst>
      <p:ext uri="{BB962C8B-B14F-4D97-AF65-F5344CB8AC3E}">
        <p14:creationId xmlns:p14="http://schemas.microsoft.com/office/powerpoint/2010/main" val="338157485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2B7C70-DB95-1843-B137-9E5C88FD9C1A}"/>
              </a:ext>
            </a:extLst>
          </p:cNvPr>
          <p:cNvSpPr>
            <a:spLocks noGrp="1"/>
          </p:cNvSpPr>
          <p:nvPr>
            <p:ph type="title"/>
          </p:nvPr>
        </p:nvSpPr>
        <p:spPr/>
        <p:txBody>
          <a:bodyPr/>
          <a:lstStyle/>
          <a:p>
            <a:r>
              <a:rPr lang="en-US" dirty="0"/>
              <a:t>Value of perfect information</a:t>
            </a:r>
          </a:p>
        </p:txBody>
      </p:sp>
      <p:sp>
        <p:nvSpPr>
          <p:cNvPr id="3" name="Content Placeholder 2">
            <a:extLst>
              <a:ext uri="{FF2B5EF4-FFF2-40B4-BE49-F238E27FC236}">
                <a16:creationId xmlns:a16="http://schemas.microsoft.com/office/drawing/2014/main" id="{B20D115C-F7D3-2E42-90DA-BBF77BC5772B}"/>
              </a:ext>
            </a:extLst>
          </p:cNvPr>
          <p:cNvSpPr>
            <a:spLocks noGrp="1"/>
          </p:cNvSpPr>
          <p:nvPr>
            <p:ph idx="1"/>
          </p:nvPr>
        </p:nvSpPr>
        <p:spPr/>
        <p:txBody>
          <a:bodyPr>
            <a:normAutofit fontScale="85000" lnSpcReduction="10000"/>
          </a:bodyPr>
          <a:lstStyle/>
          <a:p>
            <a:r>
              <a:rPr lang="en-US" dirty="0"/>
              <a:t>A limitation of the prior measures are that they ignore the magnitude of cost or QALY gains. </a:t>
            </a:r>
          </a:p>
          <a:p>
            <a:r>
              <a:rPr lang="en-US" dirty="0"/>
              <a:t>A measure which combines the probability of being most effective with the magnitude of the expected NMB is the expected value of perfect information (EVPI). </a:t>
            </a:r>
          </a:p>
          <a:p>
            <a:r>
              <a:rPr lang="en-US" dirty="0"/>
              <a:t>Intuitively, the EVPI provides an estimate of the amount that a decision maker would be willing to pay to collect additional data and completely eliminate uncertainty. </a:t>
            </a:r>
          </a:p>
          <a:p>
            <a:r>
              <a:rPr lang="en-US" dirty="0"/>
              <a:t>Mathematically, the EVPI is defined as the difference between the maximum expected NMB given perfect information and the maximum expected NMB given current information. </a:t>
            </a:r>
          </a:p>
          <a:p>
            <a:endParaRPr lang="en-US" dirty="0"/>
          </a:p>
          <a:p>
            <a:endParaRPr lang="en-US" dirty="0"/>
          </a:p>
          <a:p>
            <a:r>
              <a:rPr lang="en-US" dirty="0"/>
              <a:t>In other words, we calculate the NMB for the optimal treatment strategy for each random draw of the parameters and compare that to the NMB for the treatment strategy that is optimal when averaging across all parameters. That is, the EVPI is calculated as,</a:t>
            </a:r>
          </a:p>
        </p:txBody>
      </p:sp>
      <p:sp>
        <p:nvSpPr>
          <p:cNvPr id="4" name="Slide Number Placeholder 3">
            <a:extLst>
              <a:ext uri="{FF2B5EF4-FFF2-40B4-BE49-F238E27FC236}">
                <a16:creationId xmlns:a16="http://schemas.microsoft.com/office/drawing/2014/main" id="{15B3B7FA-26C4-A844-808A-B6263D17BCF3}"/>
              </a:ext>
            </a:extLst>
          </p:cNvPr>
          <p:cNvSpPr>
            <a:spLocks noGrp="1"/>
          </p:cNvSpPr>
          <p:nvPr>
            <p:ph type="sldNum" sz="quarter" idx="4"/>
          </p:nvPr>
        </p:nvSpPr>
        <p:spPr/>
        <p:txBody>
          <a:bodyPr/>
          <a:lstStyle/>
          <a:p>
            <a:fld id="{CF7A681D-9A53-0F41-890B-1BA01E4644AD}" type="slidenum">
              <a:rPr lang="en-US" smtClean="0"/>
              <a:pPr/>
              <a:t>122</a:t>
            </a:fld>
            <a:endParaRPr lang="en-US"/>
          </a:p>
        </p:txBody>
      </p:sp>
      <p:pic>
        <p:nvPicPr>
          <p:cNvPr id="6" name="Picture 5">
            <a:extLst>
              <a:ext uri="{FF2B5EF4-FFF2-40B4-BE49-F238E27FC236}">
                <a16:creationId xmlns:a16="http://schemas.microsoft.com/office/drawing/2014/main" id="{DC417C8B-D37E-EE49-9A81-CA1DE6483486}"/>
              </a:ext>
            </a:extLst>
          </p:cNvPr>
          <p:cNvPicPr>
            <a:picLocks noChangeAspect="1"/>
          </p:cNvPicPr>
          <p:nvPr/>
        </p:nvPicPr>
        <p:blipFill>
          <a:blip r:embed="rId2"/>
          <a:stretch>
            <a:fillRect/>
          </a:stretch>
        </p:blipFill>
        <p:spPr>
          <a:xfrm>
            <a:off x="616729" y="3072337"/>
            <a:ext cx="5808297" cy="523270"/>
          </a:xfrm>
          <a:prstGeom prst="rect">
            <a:avLst/>
          </a:prstGeom>
        </p:spPr>
      </p:pic>
    </p:spTree>
    <p:extLst>
      <p:ext uri="{BB962C8B-B14F-4D97-AF65-F5344CB8AC3E}">
        <p14:creationId xmlns:p14="http://schemas.microsoft.com/office/powerpoint/2010/main" val="217329813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B3E9C8-51C9-0844-9996-B55F3D9E36BF}"/>
              </a:ext>
            </a:extLst>
          </p:cNvPr>
          <p:cNvSpPr>
            <a:spLocks noGrp="1"/>
          </p:cNvSpPr>
          <p:nvPr>
            <p:ph type="title"/>
          </p:nvPr>
        </p:nvSpPr>
        <p:spPr>
          <a:xfrm>
            <a:off x="457200" y="0"/>
            <a:ext cx="8386997" cy="1143000"/>
          </a:xfrm>
        </p:spPr>
        <p:txBody>
          <a:bodyPr/>
          <a:lstStyle/>
          <a:p>
            <a:r>
              <a:rPr lang="en-US" dirty="0"/>
              <a:t>Value of perfect information</a:t>
            </a:r>
          </a:p>
        </p:txBody>
      </p:sp>
      <p:sp>
        <p:nvSpPr>
          <p:cNvPr id="3" name="Slide Number Placeholder 2">
            <a:extLst>
              <a:ext uri="{FF2B5EF4-FFF2-40B4-BE49-F238E27FC236}">
                <a16:creationId xmlns:a16="http://schemas.microsoft.com/office/drawing/2014/main" id="{3204E321-CD29-EE47-9E18-399E7D2349E4}"/>
              </a:ext>
            </a:extLst>
          </p:cNvPr>
          <p:cNvSpPr>
            <a:spLocks noGrp="1"/>
          </p:cNvSpPr>
          <p:nvPr>
            <p:ph type="sldNum" sz="quarter" idx="4"/>
          </p:nvPr>
        </p:nvSpPr>
        <p:spPr/>
        <p:txBody>
          <a:bodyPr/>
          <a:lstStyle/>
          <a:p>
            <a:fld id="{CF7A681D-9A53-0F41-890B-1BA01E4644AD}" type="slidenum">
              <a:rPr lang="en-US" smtClean="0"/>
              <a:pPr/>
              <a:t>123</a:t>
            </a:fld>
            <a:endParaRPr lang="en-US"/>
          </a:p>
        </p:txBody>
      </p:sp>
      <p:sp>
        <p:nvSpPr>
          <p:cNvPr id="4" name="Rectangle 3">
            <a:extLst>
              <a:ext uri="{FF2B5EF4-FFF2-40B4-BE49-F238E27FC236}">
                <a16:creationId xmlns:a16="http://schemas.microsoft.com/office/drawing/2014/main" id="{B50FF123-6785-4D4D-B0BB-CA73A962C96C}"/>
              </a:ext>
            </a:extLst>
          </p:cNvPr>
          <p:cNvSpPr/>
          <p:nvPr/>
        </p:nvSpPr>
        <p:spPr>
          <a:xfrm>
            <a:off x="457199" y="1665158"/>
            <a:ext cx="6378315" cy="2123658"/>
          </a:xfrm>
          <a:prstGeom prst="rect">
            <a:avLst/>
          </a:prstGeom>
        </p:spPr>
        <p:txBody>
          <a:bodyPr wrap="square">
            <a:spAutoFit/>
          </a:bodyPr>
          <a:lstStyle/>
          <a:p>
            <a:r>
              <a:rPr lang="en-US" sz="1100" dirty="0">
                <a:latin typeface="Lucida Console" panose="020B0609040504020204" pitchFamily="49" charset="0"/>
              </a:rPr>
              <a:t> </a:t>
            </a:r>
            <a:r>
              <a:rPr lang="en-US" sz="1100" dirty="0" err="1">
                <a:latin typeface="Lucida Console" panose="020B0609040504020204" pitchFamily="49" charset="0"/>
              </a:rPr>
              <a:t>grp_id</a:t>
            </a:r>
            <a:r>
              <a:rPr lang="en-US" sz="1100" dirty="0">
                <a:latin typeface="Lucida Console" panose="020B0609040504020204" pitchFamily="49" charset="0"/>
              </a:rPr>
              <a:t>      k best     </a:t>
            </a:r>
            <a:r>
              <a:rPr lang="en-US" sz="1100" dirty="0" err="1">
                <a:latin typeface="Lucida Console" panose="020B0609040504020204" pitchFamily="49" charset="0"/>
              </a:rPr>
              <a:t>enmbci</a:t>
            </a:r>
            <a:r>
              <a:rPr lang="en-US" sz="1100" dirty="0">
                <a:latin typeface="Lucida Console" panose="020B0609040504020204" pitchFamily="49" charset="0"/>
              </a:rPr>
              <a:t>     </a:t>
            </a:r>
            <a:r>
              <a:rPr lang="en-US" sz="1100" dirty="0" err="1">
                <a:latin typeface="Lucida Console" panose="020B0609040504020204" pitchFamily="49" charset="0"/>
              </a:rPr>
              <a:t>enmbpi</a:t>
            </a:r>
            <a:r>
              <a:rPr lang="en-US" sz="1100" dirty="0">
                <a:latin typeface="Lucida Console" panose="020B0609040504020204" pitchFamily="49" charset="0"/>
              </a:rPr>
              <a:t>          </a:t>
            </a:r>
            <a:r>
              <a:rPr lang="en-US" sz="1100" dirty="0" err="1">
                <a:latin typeface="Lucida Console" panose="020B0609040504020204" pitchFamily="49" charset="0"/>
              </a:rPr>
              <a:t>evpi</a:t>
            </a:r>
            <a:endParaRPr lang="en-US" sz="1100" dirty="0">
              <a:latin typeface="Lucida Console" panose="020B0609040504020204" pitchFamily="49" charset="0"/>
            </a:endParaRPr>
          </a:p>
          <a:p>
            <a:r>
              <a:rPr lang="en-US" sz="1100" dirty="0">
                <a:latin typeface="Lucida Console" panose="020B0609040504020204" pitchFamily="49" charset="0"/>
              </a:rPr>
              <a:t>  1:      1      0    1  -87290.26  -87290.26 -1.164153e-10</a:t>
            </a:r>
          </a:p>
          <a:p>
            <a:r>
              <a:rPr lang="en-US" sz="1100" dirty="0">
                <a:latin typeface="Lucida Console" panose="020B0609040504020204" pitchFamily="49" charset="0"/>
              </a:rPr>
              <a:t>  2:      1    500    1  -83212.75  -83212.75  1.455192e-10</a:t>
            </a:r>
          </a:p>
          <a:p>
            <a:r>
              <a:rPr lang="en-US" sz="1100" dirty="0">
                <a:latin typeface="Lucida Console" panose="020B0609040504020204" pitchFamily="49" charset="0"/>
              </a:rPr>
              <a:t>  3:      1   1000    1  -79135.24  -79135.24 -4.365575e-11</a:t>
            </a:r>
          </a:p>
          <a:p>
            <a:r>
              <a:rPr lang="en-US" sz="1100" dirty="0">
                <a:latin typeface="Lucida Console" panose="020B0609040504020204" pitchFamily="49" charset="0"/>
              </a:rPr>
              <a:t>  4:      1   1500    1  -75057.73  -75057.73 -1.455192e-11</a:t>
            </a:r>
          </a:p>
          <a:p>
            <a:r>
              <a:rPr lang="en-US" sz="1100" dirty="0">
                <a:latin typeface="Lucida Console" panose="020B0609040504020204" pitchFamily="49" charset="0"/>
              </a:rPr>
              <a:t>  5:      1   2000    1  -70980.22  -70980.22  2.910383e-11</a:t>
            </a:r>
          </a:p>
          <a:p>
            <a:r>
              <a:rPr lang="en-US" sz="1100" dirty="0">
                <a:latin typeface="Lucida Console" panose="020B0609040504020204" pitchFamily="49" charset="0"/>
              </a:rPr>
              <a:t> ---                                                       </a:t>
            </a:r>
          </a:p>
          <a:p>
            <a:r>
              <a:rPr lang="en-US" sz="1100" dirty="0">
                <a:latin typeface="Lucida Console" panose="020B0609040504020204" pitchFamily="49" charset="0"/>
              </a:rPr>
              <a:t>497:      1 248000    2 2682341.56 2682341.56 -1.396984e-09</a:t>
            </a:r>
          </a:p>
          <a:p>
            <a:r>
              <a:rPr lang="en-US" sz="1100" dirty="0">
                <a:latin typeface="Lucida Console" panose="020B0609040504020204" pitchFamily="49" charset="0"/>
              </a:rPr>
              <a:t>498:      1 248500    2 2688311.67 2688311.67 -2.328306e-09</a:t>
            </a:r>
          </a:p>
          <a:p>
            <a:r>
              <a:rPr lang="en-US" sz="1100" dirty="0">
                <a:latin typeface="Lucida Console" panose="020B0609040504020204" pitchFamily="49" charset="0"/>
              </a:rPr>
              <a:t>499:      1 249000    2 2694281.77 2694281.77  1.396984e-09</a:t>
            </a:r>
          </a:p>
          <a:p>
            <a:r>
              <a:rPr lang="en-US" sz="1100" dirty="0">
                <a:latin typeface="Lucida Console" panose="020B0609040504020204" pitchFamily="49" charset="0"/>
              </a:rPr>
              <a:t>500:      1 249500    2 2700251.87 2700251.87  3.259629e-09</a:t>
            </a:r>
          </a:p>
          <a:p>
            <a:r>
              <a:rPr lang="en-US" sz="1100" dirty="0">
                <a:latin typeface="Lucida Console" panose="020B0609040504020204" pitchFamily="49" charset="0"/>
              </a:rPr>
              <a:t>501:      1 250000    2 2706221.98 2706221.98 -9.313226e-10</a:t>
            </a:r>
          </a:p>
        </p:txBody>
      </p:sp>
      <p:sp>
        <p:nvSpPr>
          <p:cNvPr id="5" name="Rectangle 4">
            <a:extLst>
              <a:ext uri="{FF2B5EF4-FFF2-40B4-BE49-F238E27FC236}">
                <a16:creationId xmlns:a16="http://schemas.microsoft.com/office/drawing/2014/main" id="{29AF010F-72FB-4E4C-87CD-CE47FBBA3E2C}"/>
              </a:ext>
            </a:extLst>
          </p:cNvPr>
          <p:cNvSpPr/>
          <p:nvPr/>
        </p:nvSpPr>
        <p:spPr>
          <a:xfrm>
            <a:off x="457200" y="1143000"/>
            <a:ext cx="1204176" cy="261610"/>
          </a:xfrm>
          <a:prstGeom prst="rect">
            <a:avLst/>
          </a:prstGeom>
          <a:solidFill>
            <a:schemeClr val="bg1">
              <a:lumMod val="85000"/>
            </a:schemeClr>
          </a:solidFill>
        </p:spPr>
        <p:txBody>
          <a:bodyPr wrap="none">
            <a:spAutoFit/>
          </a:bodyPr>
          <a:lstStyle/>
          <a:p>
            <a:r>
              <a:rPr lang="en-US" sz="1100" dirty="0" err="1">
                <a:solidFill>
                  <a:schemeClr val="tx2"/>
                </a:solidFill>
                <a:latin typeface="Lucida Console" panose="020B0609040504020204" pitchFamily="49" charset="0"/>
              </a:rPr>
              <a:t>cea_out</a:t>
            </a:r>
            <a:r>
              <a:rPr lang="en-US" sz="1100" dirty="0" err="1">
                <a:latin typeface="Lucida Console" panose="020B0609040504020204" pitchFamily="49" charset="0"/>
              </a:rPr>
              <a:t>$evpi</a:t>
            </a:r>
            <a:endParaRPr lang="en-US" sz="1100" dirty="0">
              <a:latin typeface="Lucida Console" panose="020B0609040504020204" pitchFamily="49" charset="0"/>
            </a:endParaRPr>
          </a:p>
        </p:txBody>
      </p:sp>
    </p:spTree>
    <p:extLst>
      <p:ext uri="{BB962C8B-B14F-4D97-AF65-F5344CB8AC3E}">
        <p14:creationId xmlns:p14="http://schemas.microsoft.com/office/powerpoint/2010/main" val="322503084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5F225-D2A9-3545-8291-0BAF1E678717}"/>
              </a:ext>
            </a:extLst>
          </p:cNvPr>
          <p:cNvSpPr>
            <a:spLocks noGrp="1"/>
          </p:cNvSpPr>
          <p:nvPr>
            <p:ph type="title"/>
          </p:nvPr>
        </p:nvSpPr>
        <p:spPr/>
        <p:txBody>
          <a:bodyPr/>
          <a:lstStyle/>
          <a:p>
            <a:r>
              <a:rPr lang="en-US" dirty="0"/>
              <a:t>Value of perfect information</a:t>
            </a:r>
          </a:p>
        </p:txBody>
      </p:sp>
      <p:sp>
        <p:nvSpPr>
          <p:cNvPr id="3" name="Slide Number Placeholder 2">
            <a:extLst>
              <a:ext uri="{FF2B5EF4-FFF2-40B4-BE49-F238E27FC236}">
                <a16:creationId xmlns:a16="http://schemas.microsoft.com/office/drawing/2014/main" id="{B13D3750-6E57-6449-B4C2-C25F42E7F323}"/>
              </a:ext>
            </a:extLst>
          </p:cNvPr>
          <p:cNvSpPr>
            <a:spLocks noGrp="1"/>
          </p:cNvSpPr>
          <p:nvPr>
            <p:ph type="sldNum" sz="quarter" idx="4"/>
          </p:nvPr>
        </p:nvSpPr>
        <p:spPr/>
        <p:txBody>
          <a:bodyPr/>
          <a:lstStyle/>
          <a:p>
            <a:fld id="{CF7A681D-9A53-0F41-890B-1BA01E4644AD}" type="slidenum">
              <a:rPr lang="en-US" smtClean="0"/>
              <a:pPr/>
              <a:t>124</a:t>
            </a:fld>
            <a:endParaRPr lang="en-US"/>
          </a:p>
        </p:txBody>
      </p:sp>
      <p:sp>
        <p:nvSpPr>
          <p:cNvPr id="4" name="Rectangle 3">
            <a:extLst>
              <a:ext uri="{FF2B5EF4-FFF2-40B4-BE49-F238E27FC236}">
                <a16:creationId xmlns:a16="http://schemas.microsoft.com/office/drawing/2014/main" id="{4A3E81A9-EEF2-6B4C-942C-B006C29CD904}"/>
              </a:ext>
            </a:extLst>
          </p:cNvPr>
          <p:cNvSpPr/>
          <p:nvPr/>
        </p:nvSpPr>
        <p:spPr>
          <a:xfrm>
            <a:off x="457200" y="1032070"/>
            <a:ext cx="6468256" cy="1446550"/>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ggplot</a:t>
            </a:r>
            <a:r>
              <a:rPr lang="en-US" sz="1100" dirty="0">
                <a:latin typeface="Lucida Console" panose="020B0609040504020204" pitchFamily="49" charset="0"/>
              </a:rPr>
              <a:t>(</a:t>
            </a:r>
            <a:r>
              <a:rPr lang="en-US" sz="1100" dirty="0" err="1">
                <a:solidFill>
                  <a:schemeClr val="tx2"/>
                </a:solidFill>
                <a:latin typeface="Lucida Console" panose="020B0609040504020204" pitchFamily="49" charset="0"/>
              </a:rPr>
              <a:t>cea_out</a:t>
            </a:r>
            <a:r>
              <a:rPr lang="en-US" sz="1100" dirty="0" err="1">
                <a:latin typeface="Lucida Console" panose="020B0609040504020204" pitchFamily="49" charset="0"/>
              </a:rPr>
              <a:t>$evpi</a:t>
            </a:r>
            <a:r>
              <a:rPr lang="en-US" sz="1100" dirty="0">
                <a:latin typeface="Lucida Console" panose="020B0609040504020204" pitchFamily="49" charset="0"/>
              </a:rPr>
              <a:t>, </a:t>
            </a:r>
            <a:r>
              <a:rPr lang="en-US" sz="1100" dirty="0" err="1">
                <a:latin typeface="Lucida Console" panose="020B0609040504020204" pitchFamily="49" charset="0"/>
              </a:rPr>
              <a:t>aes</a:t>
            </a:r>
            <a:r>
              <a:rPr lang="en-US" sz="1100" dirty="0">
                <a:latin typeface="Lucida Console" panose="020B0609040504020204" pitchFamily="49" charset="0"/>
              </a:rPr>
              <a:t>(x = k, y = </a:t>
            </a:r>
            <a:r>
              <a:rPr lang="en-US" sz="1100" dirty="0" err="1">
                <a:latin typeface="Lucida Console" panose="020B0609040504020204" pitchFamily="49" charset="0"/>
              </a:rPr>
              <a:t>evpi</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geom_line</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xlab</a:t>
            </a:r>
            <a:r>
              <a:rPr lang="en-US" sz="1100" dirty="0">
                <a:latin typeface="Lucida Console" panose="020B0609040504020204" pitchFamily="49" charset="0"/>
              </a:rPr>
              <a:t>("Willingness to pay") +</a:t>
            </a:r>
          </a:p>
          <a:p>
            <a:r>
              <a:rPr lang="en-US" sz="1100" dirty="0">
                <a:latin typeface="Lucida Console" panose="020B0609040504020204" pitchFamily="49" charset="0"/>
              </a:rPr>
              <a:t>  </a:t>
            </a:r>
            <a:r>
              <a:rPr lang="en-US" sz="1100" dirty="0" err="1">
                <a:latin typeface="Lucida Console" panose="020B0609040504020204" pitchFamily="49" charset="0"/>
              </a:rPr>
              <a:t>ylab</a:t>
            </a:r>
            <a:r>
              <a:rPr lang="en-US" sz="1100" dirty="0">
                <a:latin typeface="Lucida Console" panose="020B0609040504020204" pitchFamily="49" charset="0"/>
              </a:rPr>
              <a:t>("Expected value of perfect information") +</a:t>
            </a:r>
          </a:p>
          <a:p>
            <a:r>
              <a:rPr lang="en-US" sz="1100" dirty="0">
                <a:latin typeface="Lucida Console" panose="020B0609040504020204" pitchFamily="49" charset="0"/>
              </a:rPr>
              <a:t>  </a:t>
            </a:r>
            <a:r>
              <a:rPr lang="en-US" sz="1100" dirty="0" err="1">
                <a:latin typeface="Lucida Console" panose="020B0609040504020204" pitchFamily="49" charset="0"/>
              </a:rPr>
              <a:t>scale_x_continuous</a:t>
            </a:r>
            <a:r>
              <a:rPr lang="en-US" sz="1100" dirty="0">
                <a:latin typeface="Lucida Console" panose="020B0609040504020204" pitchFamily="49" charset="0"/>
              </a:rPr>
              <a:t>(breaks = </a:t>
            </a:r>
            <a:r>
              <a:rPr lang="en-US" sz="1100" dirty="0" err="1">
                <a:latin typeface="Lucida Console" panose="020B0609040504020204" pitchFamily="49" charset="0"/>
              </a:rPr>
              <a:t>seq</a:t>
            </a:r>
            <a:r>
              <a:rPr lang="en-US" sz="1100" dirty="0">
                <a:latin typeface="Lucida Console" panose="020B0609040504020204" pitchFamily="49" charset="0"/>
              </a:rPr>
              <a:t>(0, max(</a:t>
            </a:r>
            <a:r>
              <a:rPr lang="en-US" sz="1100" dirty="0" err="1">
                <a:latin typeface="Lucida Console" panose="020B0609040504020204" pitchFamily="49" charset="0"/>
              </a:rPr>
              <a:t>wtp</a:t>
            </a:r>
            <a:r>
              <a:rPr lang="en-US" sz="1100" dirty="0">
                <a:latin typeface="Lucida Console" panose="020B0609040504020204" pitchFamily="49" charset="0"/>
              </a:rPr>
              <a:t>), </a:t>
            </a:r>
            <a:r>
              <a:rPr lang="en-US" sz="1100" dirty="0" err="1">
                <a:latin typeface="Lucida Console" panose="020B0609040504020204" pitchFamily="49" charset="0"/>
              </a:rPr>
              <a:t>length.out</a:t>
            </a:r>
            <a:r>
              <a:rPr lang="en-US" sz="1100" dirty="0">
                <a:latin typeface="Lucida Console" panose="020B0609040504020204" pitchFamily="49" charset="0"/>
              </a:rPr>
              <a:t> = 6),</a:t>
            </a:r>
          </a:p>
          <a:p>
            <a:r>
              <a:rPr lang="en-US" sz="1100" dirty="0">
                <a:latin typeface="Lucida Console" panose="020B0609040504020204" pitchFamily="49" charset="0"/>
              </a:rPr>
              <a:t>                     label = </a:t>
            </a:r>
            <a:r>
              <a:rPr lang="en-US" sz="1100" dirty="0" err="1">
                <a:latin typeface="Lucida Console" panose="020B0609040504020204" pitchFamily="49" charset="0"/>
              </a:rPr>
              <a:t>format_dollar</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scale_y_continuous</a:t>
            </a:r>
            <a:r>
              <a:rPr lang="en-US" sz="1100" dirty="0">
                <a:latin typeface="Lucida Console" panose="020B0609040504020204" pitchFamily="49" charset="0"/>
              </a:rPr>
              <a:t>(label = </a:t>
            </a:r>
            <a:r>
              <a:rPr lang="en-US" sz="1100" dirty="0" err="1">
                <a:latin typeface="Lucida Console" panose="020B0609040504020204" pitchFamily="49" charset="0"/>
              </a:rPr>
              <a:t>format_dollar</a:t>
            </a:r>
            <a:r>
              <a:rPr lang="en-US" sz="1100" dirty="0">
                <a:latin typeface="Lucida Console" panose="020B0609040504020204" pitchFamily="49" charset="0"/>
              </a:rPr>
              <a:t>) +</a:t>
            </a:r>
          </a:p>
          <a:p>
            <a:r>
              <a:rPr lang="en-US" sz="1100" dirty="0">
                <a:latin typeface="Lucida Console" panose="020B0609040504020204" pitchFamily="49" charset="0"/>
              </a:rPr>
              <a:t>  theme(</a:t>
            </a:r>
            <a:r>
              <a:rPr lang="en-US" sz="1100" dirty="0" err="1">
                <a:latin typeface="Lucida Console" panose="020B0609040504020204" pitchFamily="49" charset="0"/>
              </a:rPr>
              <a:t>legend.position</a:t>
            </a:r>
            <a:r>
              <a:rPr lang="en-US" sz="1100" dirty="0">
                <a:latin typeface="Lucida Console" panose="020B0609040504020204" pitchFamily="49" charset="0"/>
              </a:rPr>
              <a:t> = "bottom")</a:t>
            </a:r>
          </a:p>
        </p:txBody>
      </p:sp>
    </p:spTree>
    <p:extLst>
      <p:ext uri="{BB962C8B-B14F-4D97-AF65-F5344CB8AC3E}">
        <p14:creationId xmlns:p14="http://schemas.microsoft.com/office/powerpoint/2010/main" val="1640675227"/>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5F225-D2A9-3545-8291-0BAF1E678717}"/>
              </a:ext>
            </a:extLst>
          </p:cNvPr>
          <p:cNvSpPr>
            <a:spLocks noGrp="1"/>
          </p:cNvSpPr>
          <p:nvPr>
            <p:ph type="title"/>
          </p:nvPr>
        </p:nvSpPr>
        <p:spPr/>
        <p:txBody>
          <a:bodyPr/>
          <a:lstStyle/>
          <a:p>
            <a:r>
              <a:rPr lang="en-US" dirty="0"/>
              <a:t>Value of perfect information</a:t>
            </a:r>
          </a:p>
        </p:txBody>
      </p:sp>
      <p:sp>
        <p:nvSpPr>
          <p:cNvPr id="3" name="Slide Number Placeholder 2">
            <a:extLst>
              <a:ext uri="{FF2B5EF4-FFF2-40B4-BE49-F238E27FC236}">
                <a16:creationId xmlns:a16="http://schemas.microsoft.com/office/drawing/2014/main" id="{B13D3750-6E57-6449-B4C2-C25F42E7F323}"/>
              </a:ext>
            </a:extLst>
          </p:cNvPr>
          <p:cNvSpPr>
            <a:spLocks noGrp="1"/>
          </p:cNvSpPr>
          <p:nvPr>
            <p:ph type="sldNum" sz="quarter" idx="4"/>
          </p:nvPr>
        </p:nvSpPr>
        <p:spPr/>
        <p:txBody>
          <a:bodyPr/>
          <a:lstStyle/>
          <a:p>
            <a:fld id="{CF7A681D-9A53-0F41-890B-1BA01E4644AD}" type="slidenum">
              <a:rPr lang="en-US" smtClean="0"/>
              <a:pPr/>
              <a:t>125</a:t>
            </a:fld>
            <a:endParaRPr lang="en-US"/>
          </a:p>
        </p:txBody>
      </p:sp>
      <p:pic>
        <p:nvPicPr>
          <p:cNvPr id="4" name="Picture 3">
            <a:extLst>
              <a:ext uri="{FF2B5EF4-FFF2-40B4-BE49-F238E27FC236}">
                <a16:creationId xmlns:a16="http://schemas.microsoft.com/office/drawing/2014/main" id="{6525220C-07C1-9E42-A03E-D8D68D0B9E1D}"/>
              </a:ext>
            </a:extLst>
          </p:cNvPr>
          <p:cNvPicPr>
            <a:picLocks noChangeAspect="1"/>
          </p:cNvPicPr>
          <p:nvPr/>
        </p:nvPicPr>
        <p:blipFill>
          <a:blip r:embed="rId2"/>
          <a:stretch>
            <a:fillRect/>
          </a:stretch>
        </p:blipFill>
        <p:spPr>
          <a:xfrm>
            <a:off x="1798819" y="944246"/>
            <a:ext cx="5878955" cy="4199254"/>
          </a:xfrm>
          <a:prstGeom prst="rect">
            <a:avLst/>
          </a:prstGeom>
        </p:spPr>
      </p:pic>
    </p:spTree>
    <p:extLst>
      <p:ext uri="{BB962C8B-B14F-4D97-AF65-F5344CB8AC3E}">
        <p14:creationId xmlns:p14="http://schemas.microsoft.com/office/powerpoint/2010/main" val="369449263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49F59-B86C-8047-9104-F28CFE1616AF}"/>
              </a:ext>
            </a:extLst>
          </p:cNvPr>
          <p:cNvSpPr>
            <a:spLocks noGrp="1"/>
          </p:cNvSpPr>
          <p:nvPr>
            <p:ph type="title"/>
          </p:nvPr>
        </p:nvSpPr>
        <p:spPr/>
        <p:txBody>
          <a:bodyPr/>
          <a:lstStyle/>
          <a:p>
            <a:r>
              <a:rPr lang="en-US" dirty="0"/>
              <a:t>Complete R script</a:t>
            </a:r>
          </a:p>
        </p:txBody>
      </p:sp>
      <p:sp>
        <p:nvSpPr>
          <p:cNvPr id="3" name="Slide Number Placeholder 2">
            <a:extLst>
              <a:ext uri="{FF2B5EF4-FFF2-40B4-BE49-F238E27FC236}">
                <a16:creationId xmlns:a16="http://schemas.microsoft.com/office/drawing/2014/main" id="{AF34A6B7-D4C8-B64C-8F19-8681088F70A8}"/>
              </a:ext>
            </a:extLst>
          </p:cNvPr>
          <p:cNvSpPr>
            <a:spLocks noGrp="1"/>
          </p:cNvSpPr>
          <p:nvPr>
            <p:ph type="sldNum" sz="quarter" idx="4"/>
          </p:nvPr>
        </p:nvSpPr>
        <p:spPr/>
        <p:txBody>
          <a:bodyPr/>
          <a:lstStyle/>
          <a:p>
            <a:fld id="{CF7A681D-9A53-0F41-890B-1BA01E4644AD}" type="slidenum">
              <a:rPr lang="en-US" smtClean="0"/>
              <a:pPr/>
              <a:t>126</a:t>
            </a:fld>
            <a:endParaRPr lang="en-US"/>
          </a:p>
        </p:txBody>
      </p:sp>
      <p:pic>
        <p:nvPicPr>
          <p:cNvPr id="5" name="Picture 4">
            <a:extLst>
              <a:ext uri="{FF2B5EF4-FFF2-40B4-BE49-F238E27FC236}">
                <a16:creationId xmlns:a16="http://schemas.microsoft.com/office/drawing/2014/main" id="{5FD09F38-B2E7-D645-BD5A-ECC1066FA16A}"/>
              </a:ext>
            </a:extLst>
          </p:cNvPr>
          <p:cNvPicPr>
            <a:picLocks noChangeAspect="1"/>
          </p:cNvPicPr>
          <p:nvPr/>
        </p:nvPicPr>
        <p:blipFill>
          <a:blip r:embed="rId2"/>
          <a:stretch>
            <a:fillRect/>
          </a:stretch>
        </p:blipFill>
        <p:spPr>
          <a:xfrm>
            <a:off x="2874893" y="0"/>
            <a:ext cx="6269107" cy="5143500"/>
          </a:xfrm>
          <a:prstGeom prst="rect">
            <a:avLst/>
          </a:prstGeom>
        </p:spPr>
      </p:pic>
    </p:spTree>
    <p:extLst>
      <p:ext uri="{BB962C8B-B14F-4D97-AF65-F5344CB8AC3E}">
        <p14:creationId xmlns:p14="http://schemas.microsoft.com/office/powerpoint/2010/main" val="335947581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F94B7EB-2596-A44B-AFDB-CB77395A3D1B}"/>
              </a:ext>
            </a:extLst>
          </p:cNvPr>
          <p:cNvPicPr>
            <a:picLocks noChangeAspect="1"/>
          </p:cNvPicPr>
          <p:nvPr/>
        </p:nvPicPr>
        <p:blipFill rotWithShape="1">
          <a:blip r:embed="rId2"/>
          <a:srcRect t="11675"/>
          <a:stretch/>
        </p:blipFill>
        <p:spPr>
          <a:xfrm>
            <a:off x="445706" y="764498"/>
            <a:ext cx="7954714" cy="4379002"/>
          </a:xfrm>
          <a:prstGeom prst="rect">
            <a:avLst/>
          </a:prstGeom>
        </p:spPr>
      </p:pic>
      <p:sp>
        <p:nvSpPr>
          <p:cNvPr id="2" name="Title 1">
            <a:extLst>
              <a:ext uri="{FF2B5EF4-FFF2-40B4-BE49-F238E27FC236}">
                <a16:creationId xmlns:a16="http://schemas.microsoft.com/office/drawing/2014/main" id="{3064A4BE-10EA-7F40-A7E1-1D28B8FA7CBA}"/>
              </a:ext>
            </a:extLst>
          </p:cNvPr>
          <p:cNvSpPr>
            <a:spLocks noGrp="1"/>
          </p:cNvSpPr>
          <p:nvPr>
            <p:ph type="title"/>
          </p:nvPr>
        </p:nvSpPr>
        <p:spPr/>
        <p:txBody>
          <a:bodyPr/>
          <a:lstStyle/>
          <a:p>
            <a:r>
              <a:rPr lang="en-US" dirty="0"/>
              <a:t>Tutorial</a:t>
            </a:r>
          </a:p>
        </p:txBody>
      </p:sp>
      <p:sp>
        <p:nvSpPr>
          <p:cNvPr id="4" name="Slide Number Placeholder 3">
            <a:extLst>
              <a:ext uri="{FF2B5EF4-FFF2-40B4-BE49-F238E27FC236}">
                <a16:creationId xmlns:a16="http://schemas.microsoft.com/office/drawing/2014/main" id="{4D9FB2FA-B8E1-D64F-BB90-FC338B5880B1}"/>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127</a:t>
            </a:fld>
            <a:endParaRPr lang="en-US"/>
          </a:p>
        </p:txBody>
      </p:sp>
      <p:sp>
        <p:nvSpPr>
          <p:cNvPr id="9" name="Rectangle 8">
            <a:extLst>
              <a:ext uri="{FF2B5EF4-FFF2-40B4-BE49-F238E27FC236}">
                <a16:creationId xmlns:a16="http://schemas.microsoft.com/office/drawing/2014/main" id="{2BF26506-EA03-3B4F-BBDD-8904F6BFA99F}"/>
              </a:ext>
            </a:extLst>
          </p:cNvPr>
          <p:cNvSpPr/>
          <p:nvPr/>
        </p:nvSpPr>
        <p:spPr>
          <a:xfrm>
            <a:off x="785304" y="2455525"/>
            <a:ext cx="7799896" cy="400110"/>
          </a:xfrm>
          <a:prstGeom prst="rect">
            <a:avLst/>
          </a:prstGeom>
          <a:solidFill>
            <a:schemeClr val="bg1"/>
          </a:solidFill>
        </p:spPr>
        <p:txBody>
          <a:bodyPr wrap="square">
            <a:spAutoFit/>
          </a:bodyPr>
          <a:lstStyle/>
          <a:p>
            <a:r>
              <a:rPr lang="en-US" sz="2000" dirty="0">
                <a:solidFill>
                  <a:srgbClr val="C30D3E"/>
                </a:solidFill>
              </a:rPr>
              <a:t>https://</a:t>
            </a:r>
            <a:r>
              <a:rPr lang="en-US" sz="2000" dirty="0" err="1">
                <a:solidFill>
                  <a:srgbClr val="C30D3E"/>
                </a:solidFill>
              </a:rPr>
              <a:t>hesim-dev.github.io</a:t>
            </a:r>
            <a:r>
              <a:rPr lang="en-US" sz="2000" dirty="0">
                <a:solidFill>
                  <a:srgbClr val="C30D3E"/>
                </a:solidFill>
              </a:rPr>
              <a:t>/</a:t>
            </a:r>
            <a:r>
              <a:rPr lang="en-US" sz="2000" dirty="0" err="1">
                <a:solidFill>
                  <a:srgbClr val="C30D3E"/>
                </a:solidFill>
              </a:rPr>
              <a:t>rcea</a:t>
            </a:r>
            <a:r>
              <a:rPr lang="en-US" sz="2000" dirty="0">
                <a:solidFill>
                  <a:srgbClr val="C30D3E"/>
                </a:solidFill>
              </a:rPr>
              <a:t>/articles/06-cea.html</a:t>
            </a:r>
          </a:p>
        </p:txBody>
      </p:sp>
    </p:spTree>
    <p:extLst>
      <p:ext uri="{BB962C8B-B14F-4D97-AF65-F5344CB8AC3E}">
        <p14:creationId xmlns:p14="http://schemas.microsoft.com/office/powerpoint/2010/main" val="277072364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p:txBody>
          <a:bodyPr/>
          <a:lstStyle/>
          <a:p>
            <a:r>
              <a:rPr lang="en-US" dirty="0">
                <a:solidFill>
                  <a:srgbClr val="23A3FF"/>
                </a:solidFill>
              </a:rPr>
              <a:t>Exercise 5: Cost-effectiveness analysis</a:t>
            </a:r>
          </a:p>
        </p:txBody>
      </p:sp>
      <p:sp>
        <p:nvSpPr>
          <p:cNvPr id="3" name="Content Placeholder 2">
            <a:extLst>
              <a:ext uri="{FF2B5EF4-FFF2-40B4-BE49-F238E27FC236}">
                <a16:creationId xmlns:a16="http://schemas.microsoft.com/office/drawing/2014/main" id="{3E5E8014-DA99-BC41-8B2C-D89546450A47}"/>
              </a:ext>
            </a:extLst>
          </p:cNvPr>
          <p:cNvSpPr>
            <a:spLocks noGrp="1"/>
          </p:cNvSpPr>
          <p:nvPr>
            <p:ph idx="1"/>
          </p:nvPr>
        </p:nvSpPr>
        <p:spPr/>
        <p:txBody>
          <a:bodyPr/>
          <a:lstStyle/>
          <a:p>
            <a:r>
              <a:rPr lang="en-US" i="1" dirty="0"/>
              <a:t>Review and run </a:t>
            </a:r>
            <a:r>
              <a:rPr lang="en-US" i="1"/>
              <a:t>the R-script “06-cea.R”</a:t>
            </a:r>
            <a:endParaRPr lang="en-US" i="1" dirty="0"/>
          </a:p>
          <a:p>
            <a:endParaRPr lang="en-US" i="1" dirty="0"/>
          </a:p>
        </p:txBody>
      </p:sp>
      <p:sp>
        <p:nvSpPr>
          <p:cNvPr id="4" name="Slide Number Placeholder 3">
            <a:extLst>
              <a:ext uri="{FF2B5EF4-FFF2-40B4-BE49-F238E27FC236}">
                <a16:creationId xmlns:a16="http://schemas.microsoft.com/office/drawing/2014/main" id="{8345737D-0190-9C40-B6F7-1C5800273796}"/>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128</a:t>
            </a:fld>
            <a:endParaRPr lang="en-US"/>
          </a:p>
        </p:txBody>
      </p:sp>
    </p:spTree>
    <p:extLst>
      <p:ext uri="{BB962C8B-B14F-4D97-AF65-F5344CB8AC3E}">
        <p14:creationId xmlns:p14="http://schemas.microsoft.com/office/powerpoint/2010/main" val="21157413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686417-5F0B-49B2-BAB7-966249708E10}"/>
              </a:ext>
            </a:extLst>
          </p:cNvPr>
          <p:cNvPicPr>
            <a:picLocks noChangeAspect="1"/>
          </p:cNvPicPr>
          <p:nvPr/>
        </p:nvPicPr>
        <p:blipFill>
          <a:blip r:embed="rId2"/>
          <a:stretch>
            <a:fillRect/>
          </a:stretch>
        </p:blipFill>
        <p:spPr>
          <a:xfrm>
            <a:off x="0" y="1354390"/>
            <a:ext cx="9144000" cy="2434720"/>
          </a:xfrm>
          <a:prstGeom prst="rect">
            <a:avLst/>
          </a:prstGeom>
        </p:spPr>
      </p:pic>
      <p:pic>
        <p:nvPicPr>
          <p:cNvPr id="4" name="Picture 3">
            <a:extLst>
              <a:ext uri="{FF2B5EF4-FFF2-40B4-BE49-F238E27FC236}">
                <a16:creationId xmlns:a16="http://schemas.microsoft.com/office/drawing/2014/main" id="{BBA3DCC3-2D5F-40DC-979E-BBEB9BC9E09C}"/>
              </a:ext>
            </a:extLst>
          </p:cNvPr>
          <p:cNvPicPr>
            <a:picLocks noChangeAspect="1"/>
          </p:cNvPicPr>
          <p:nvPr/>
        </p:nvPicPr>
        <p:blipFill>
          <a:blip r:embed="rId3"/>
          <a:stretch>
            <a:fillRect/>
          </a:stretch>
        </p:blipFill>
        <p:spPr>
          <a:xfrm>
            <a:off x="1425262" y="4375798"/>
            <a:ext cx="4876800" cy="371475"/>
          </a:xfrm>
          <a:prstGeom prst="rect">
            <a:avLst/>
          </a:prstGeom>
        </p:spPr>
      </p:pic>
      <p:cxnSp>
        <p:nvCxnSpPr>
          <p:cNvPr id="6" name="Straight Connector 5">
            <a:extLst>
              <a:ext uri="{FF2B5EF4-FFF2-40B4-BE49-F238E27FC236}">
                <a16:creationId xmlns:a16="http://schemas.microsoft.com/office/drawing/2014/main" id="{C92D7101-E18B-4528-80AA-6CD56935C63E}"/>
              </a:ext>
            </a:extLst>
          </p:cNvPr>
          <p:cNvCxnSpPr/>
          <p:nvPr/>
        </p:nvCxnSpPr>
        <p:spPr>
          <a:xfrm flipH="1">
            <a:off x="1448873" y="3789110"/>
            <a:ext cx="3895859" cy="563949"/>
          </a:xfrm>
          <a:prstGeom prst="line">
            <a:avLst/>
          </a:prstGeom>
          <a:ln w="1270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00F03AA6-23CD-48FB-83A2-335DAECCD97A}"/>
              </a:ext>
            </a:extLst>
          </p:cNvPr>
          <p:cNvCxnSpPr/>
          <p:nvPr/>
        </p:nvCxnSpPr>
        <p:spPr>
          <a:xfrm>
            <a:off x="5473521" y="3800479"/>
            <a:ext cx="828541" cy="575319"/>
          </a:xfrm>
          <a:prstGeom prst="line">
            <a:avLst/>
          </a:prstGeom>
          <a:ln w="1270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7" name="Slide Number Placeholder 3">
            <a:extLst>
              <a:ext uri="{FF2B5EF4-FFF2-40B4-BE49-F238E27FC236}">
                <a16:creationId xmlns:a16="http://schemas.microsoft.com/office/drawing/2014/main" id="{FD4864E3-6F83-FC46-8C09-17867EE8D4E1}"/>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12</a:t>
            </a:fld>
            <a:endParaRPr lang="en-US"/>
          </a:p>
        </p:txBody>
      </p:sp>
    </p:spTree>
    <p:extLst>
      <p:ext uri="{BB962C8B-B14F-4D97-AF65-F5344CB8AC3E}">
        <p14:creationId xmlns:p14="http://schemas.microsoft.com/office/powerpoint/2010/main" val="3869070410"/>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Summary</a:t>
            </a:r>
          </a:p>
        </p:txBody>
      </p:sp>
    </p:spTree>
    <p:extLst>
      <p:ext uri="{BB962C8B-B14F-4D97-AF65-F5344CB8AC3E}">
        <p14:creationId xmlns:p14="http://schemas.microsoft.com/office/powerpoint/2010/main" val="385267363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BA025-566B-954A-B989-BE3FEB1E16D6}"/>
              </a:ext>
            </a:extLst>
          </p:cNvPr>
          <p:cNvSpPr>
            <a:spLocks noGrp="1"/>
          </p:cNvSpPr>
          <p:nvPr>
            <p:ph type="title"/>
          </p:nvPr>
        </p:nvSpPr>
        <p:spPr/>
        <p:txBody>
          <a:bodyPr/>
          <a:lstStyle/>
          <a:p>
            <a:r>
              <a:rPr lang="en-US" dirty="0"/>
              <a:t>So why R for CE modeling?</a:t>
            </a:r>
          </a:p>
        </p:txBody>
      </p:sp>
      <p:sp>
        <p:nvSpPr>
          <p:cNvPr id="3" name="Content Placeholder 2">
            <a:extLst>
              <a:ext uri="{FF2B5EF4-FFF2-40B4-BE49-F238E27FC236}">
                <a16:creationId xmlns:a16="http://schemas.microsoft.com/office/drawing/2014/main" id="{4CC1B869-D582-F84C-9C6F-0C816607C1A4}"/>
              </a:ext>
            </a:extLst>
          </p:cNvPr>
          <p:cNvSpPr>
            <a:spLocks noGrp="1"/>
          </p:cNvSpPr>
          <p:nvPr>
            <p:ph idx="1"/>
          </p:nvPr>
        </p:nvSpPr>
        <p:spPr/>
        <p:txBody>
          <a:bodyPr/>
          <a:lstStyle/>
          <a:p>
            <a:r>
              <a:rPr lang="en-US" dirty="0"/>
              <a:t>One platform to do everything</a:t>
            </a:r>
          </a:p>
          <a:p>
            <a:pPr lvl="1"/>
            <a:r>
              <a:rPr lang="en-US" dirty="0"/>
              <a:t>parameter estimation</a:t>
            </a:r>
          </a:p>
          <a:p>
            <a:pPr lvl="1"/>
            <a:r>
              <a:rPr lang="en-US" dirty="0"/>
              <a:t>simulation</a:t>
            </a:r>
          </a:p>
          <a:p>
            <a:r>
              <a:rPr lang="en-US" dirty="0"/>
              <a:t>More complex analysis and individual patient simulation </a:t>
            </a:r>
          </a:p>
          <a:p>
            <a:r>
              <a:rPr lang="en-US" dirty="0"/>
              <a:t>Your problems are rarely unique</a:t>
            </a:r>
          </a:p>
          <a:p>
            <a:r>
              <a:rPr lang="en-US" dirty="0"/>
              <a:t>Easier to share and review</a:t>
            </a:r>
          </a:p>
          <a:p>
            <a:pPr marL="0" indent="0">
              <a:buNone/>
            </a:pPr>
            <a:endParaRPr lang="en-US" dirty="0"/>
          </a:p>
        </p:txBody>
      </p:sp>
      <p:sp>
        <p:nvSpPr>
          <p:cNvPr id="4" name="Slide Number Placeholder 3">
            <a:extLst>
              <a:ext uri="{FF2B5EF4-FFF2-40B4-BE49-F238E27FC236}">
                <a16:creationId xmlns:a16="http://schemas.microsoft.com/office/drawing/2014/main" id="{D22C2327-C3BB-5F48-8E6B-F1DA2C74C68C}"/>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130</a:t>
            </a:fld>
            <a:endParaRPr lang="en-US"/>
          </a:p>
        </p:txBody>
      </p:sp>
    </p:spTree>
    <p:extLst>
      <p:ext uri="{BB962C8B-B14F-4D97-AF65-F5344CB8AC3E}">
        <p14:creationId xmlns:p14="http://schemas.microsoft.com/office/powerpoint/2010/main" val="2799026300"/>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7DAE8-3363-B648-AC8E-34AE1A38023A}"/>
              </a:ext>
            </a:extLst>
          </p:cNvPr>
          <p:cNvSpPr>
            <a:spLocks noGrp="1"/>
          </p:cNvSpPr>
          <p:nvPr>
            <p:ph type="title"/>
          </p:nvPr>
        </p:nvSpPr>
        <p:spPr/>
        <p:txBody>
          <a:bodyPr/>
          <a:lstStyle/>
          <a:p>
            <a:r>
              <a:rPr lang="en-US" dirty="0"/>
              <a:t>Cost-effectiveness analysis with R</a:t>
            </a:r>
          </a:p>
        </p:txBody>
      </p:sp>
      <p:sp>
        <p:nvSpPr>
          <p:cNvPr id="3" name="Content Placeholder 2">
            <a:extLst>
              <a:ext uri="{FF2B5EF4-FFF2-40B4-BE49-F238E27FC236}">
                <a16:creationId xmlns:a16="http://schemas.microsoft.com/office/drawing/2014/main" id="{5636F12A-E876-994C-8913-C743C69A81B5}"/>
              </a:ext>
            </a:extLst>
          </p:cNvPr>
          <p:cNvSpPr>
            <a:spLocks noGrp="1"/>
          </p:cNvSpPr>
          <p:nvPr>
            <p:ph idx="1"/>
          </p:nvPr>
        </p:nvSpPr>
        <p:spPr/>
        <p:txBody>
          <a:bodyPr/>
          <a:lstStyle/>
          <a:p>
            <a:r>
              <a:rPr lang="en-US" sz="1800" dirty="0" err="1"/>
              <a:t>bcea</a:t>
            </a:r>
            <a:endParaRPr lang="en-US" sz="1800" dirty="0"/>
          </a:p>
          <a:p>
            <a:r>
              <a:rPr lang="en-US" sz="1800" dirty="0" err="1"/>
              <a:t>heemod</a:t>
            </a:r>
            <a:endParaRPr lang="en-US" sz="1800" dirty="0"/>
          </a:p>
          <a:p>
            <a:r>
              <a:rPr lang="en-US" sz="1800" dirty="0" err="1"/>
              <a:t>hesim</a:t>
            </a:r>
            <a:endParaRPr lang="en-US" sz="1800" dirty="0"/>
          </a:p>
          <a:p>
            <a:r>
              <a:rPr lang="en-US" sz="1800" dirty="0"/>
              <a:t>…</a:t>
            </a:r>
          </a:p>
          <a:p>
            <a:endParaRPr lang="en-US" dirty="0"/>
          </a:p>
        </p:txBody>
      </p:sp>
      <p:sp>
        <p:nvSpPr>
          <p:cNvPr id="4" name="Slide Number Placeholder 3">
            <a:extLst>
              <a:ext uri="{FF2B5EF4-FFF2-40B4-BE49-F238E27FC236}">
                <a16:creationId xmlns:a16="http://schemas.microsoft.com/office/drawing/2014/main" id="{6B856D5D-767F-8840-A7B2-C0802E4FD70C}"/>
              </a:ext>
            </a:extLst>
          </p:cNvPr>
          <p:cNvSpPr>
            <a:spLocks noGrp="1"/>
          </p:cNvSpPr>
          <p:nvPr>
            <p:ph type="sldNum" sz="quarter" idx="4"/>
          </p:nvPr>
        </p:nvSpPr>
        <p:spPr/>
        <p:txBody>
          <a:bodyPr/>
          <a:lstStyle/>
          <a:p>
            <a:fld id="{CF7A681D-9A53-0F41-890B-1BA01E4644AD}" type="slidenum">
              <a:rPr lang="en-US" smtClean="0"/>
              <a:pPr/>
              <a:t>131</a:t>
            </a:fld>
            <a:endParaRPr lang="en-US"/>
          </a:p>
        </p:txBody>
      </p:sp>
    </p:spTree>
    <p:extLst>
      <p:ext uri="{BB962C8B-B14F-4D97-AF65-F5344CB8AC3E}">
        <p14:creationId xmlns:p14="http://schemas.microsoft.com/office/powerpoint/2010/main" val="291942957"/>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7B68F-8084-3847-A222-AFF53C32CC70}"/>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endParaRPr lang="en-US" dirty="0"/>
          </a:p>
        </p:txBody>
      </p:sp>
      <p:pic>
        <p:nvPicPr>
          <p:cNvPr id="4" name="Picture 3">
            <a:extLst>
              <a:ext uri="{FF2B5EF4-FFF2-40B4-BE49-F238E27FC236}">
                <a16:creationId xmlns:a16="http://schemas.microsoft.com/office/drawing/2014/main" id="{9DFF2486-EC9D-CC43-A82E-45388EF7BBB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7200" y="1317883"/>
            <a:ext cx="7834151" cy="2882194"/>
          </a:xfrm>
          <a:prstGeom prst="rect">
            <a:avLst/>
          </a:prstGeom>
        </p:spPr>
      </p:pic>
      <p:sp>
        <p:nvSpPr>
          <p:cNvPr id="5" name="Slide Number Placeholder 3">
            <a:extLst>
              <a:ext uri="{FF2B5EF4-FFF2-40B4-BE49-F238E27FC236}">
                <a16:creationId xmlns:a16="http://schemas.microsoft.com/office/drawing/2014/main" id="{A23536DF-0A72-6344-B5A0-D4244C631EF7}"/>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132</a:t>
            </a:fld>
            <a:endParaRPr lang="en-US"/>
          </a:p>
        </p:txBody>
      </p:sp>
    </p:spTree>
    <p:extLst>
      <p:ext uri="{BB962C8B-B14F-4D97-AF65-F5344CB8AC3E}">
        <p14:creationId xmlns:p14="http://schemas.microsoft.com/office/powerpoint/2010/main" val="3032907339"/>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25488-DE28-C54A-8EBE-45F69B5FF52A}"/>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r>
              <a:rPr lang="en-US" dirty="0"/>
              <a:t> overview</a:t>
            </a:r>
          </a:p>
        </p:txBody>
      </p:sp>
      <p:sp>
        <p:nvSpPr>
          <p:cNvPr id="3" name="Slide Number Placeholder 2">
            <a:extLst>
              <a:ext uri="{FF2B5EF4-FFF2-40B4-BE49-F238E27FC236}">
                <a16:creationId xmlns:a16="http://schemas.microsoft.com/office/drawing/2014/main" id="{7479D43D-5191-7F4F-8E92-038123AE6031}"/>
              </a:ext>
            </a:extLst>
          </p:cNvPr>
          <p:cNvSpPr>
            <a:spLocks noGrp="1"/>
          </p:cNvSpPr>
          <p:nvPr>
            <p:ph type="sldNum" sz="quarter" idx="4"/>
          </p:nvPr>
        </p:nvSpPr>
        <p:spPr/>
        <p:txBody>
          <a:bodyPr/>
          <a:lstStyle/>
          <a:p>
            <a:fld id="{CF7A681D-9A53-0F41-890B-1BA01E4644AD}" type="slidenum">
              <a:rPr lang="en-US" smtClean="0"/>
              <a:pPr/>
              <a:t>133</a:t>
            </a:fld>
            <a:endParaRPr lang="en-US"/>
          </a:p>
        </p:txBody>
      </p:sp>
      <p:graphicFrame>
        <p:nvGraphicFramePr>
          <p:cNvPr id="6" name="Table 5">
            <a:extLst>
              <a:ext uri="{FF2B5EF4-FFF2-40B4-BE49-F238E27FC236}">
                <a16:creationId xmlns:a16="http://schemas.microsoft.com/office/drawing/2014/main" id="{9A0F71D9-2A10-BC4C-B256-B0B7AE350032}"/>
              </a:ext>
            </a:extLst>
          </p:cNvPr>
          <p:cNvGraphicFramePr>
            <a:graphicFrameLocks noGrp="1"/>
          </p:cNvGraphicFramePr>
          <p:nvPr>
            <p:extLst/>
          </p:nvPr>
        </p:nvGraphicFramePr>
        <p:xfrm>
          <a:off x="457200" y="1510724"/>
          <a:ext cx="8529638" cy="2474769"/>
        </p:xfrm>
        <a:graphic>
          <a:graphicData uri="http://schemas.openxmlformats.org/drawingml/2006/table">
            <a:tbl>
              <a:tblPr/>
              <a:tblGrid>
                <a:gridCol w="4343400">
                  <a:extLst>
                    <a:ext uri="{9D8B030D-6E8A-4147-A177-3AD203B41FA5}">
                      <a16:colId xmlns:a16="http://schemas.microsoft.com/office/drawing/2014/main" val="2062209544"/>
                    </a:ext>
                  </a:extLst>
                </a:gridCol>
                <a:gridCol w="1500188">
                  <a:extLst>
                    <a:ext uri="{9D8B030D-6E8A-4147-A177-3AD203B41FA5}">
                      <a16:colId xmlns:a16="http://schemas.microsoft.com/office/drawing/2014/main" val="2872427767"/>
                    </a:ext>
                  </a:extLst>
                </a:gridCol>
                <a:gridCol w="2686050">
                  <a:extLst>
                    <a:ext uri="{9D8B030D-6E8A-4147-A177-3AD203B41FA5}">
                      <a16:colId xmlns:a16="http://schemas.microsoft.com/office/drawing/2014/main" val="4269732159"/>
                    </a:ext>
                  </a:extLst>
                </a:gridCol>
              </a:tblGrid>
              <a:tr h="402636">
                <a:tc>
                  <a:txBody>
                    <a:bodyPr/>
                    <a:lstStyle/>
                    <a:p>
                      <a:pPr algn="l" fontAlgn="b"/>
                      <a:r>
                        <a:rPr lang="en-US" sz="1600" b="1" dirty="0">
                          <a:solidFill>
                            <a:srgbClr val="444444"/>
                          </a:solidFill>
                          <a:effectLst/>
                        </a:rPr>
                        <a:t>Economic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b"/>
                      <a:r>
                        <a:rPr lang="en-US" sz="1600" i="1" dirty="0">
                          <a:solidFill>
                            <a:schemeClr val="accent2"/>
                          </a:solidFill>
                          <a:effectLst/>
                        </a:rPr>
                        <a:t>Object</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b"/>
                      <a:r>
                        <a:rPr lang="en-US" sz="1600" i="1" dirty="0">
                          <a:solidFill>
                            <a:schemeClr val="accent3"/>
                          </a:solidFill>
                          <a:effectLst/>
                        </a:rPr>
                        <a:t>Function</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807013095"/>
                  </a:ext>
                </a:extLst>
              </a:tr>
              <a:tr h="661473">
                <a:tc>
                  <a:txBody>
                    <a:bodyPr/>
                    <a:lstStyle/>
                    <a:p>
                      <a:pPr algn="l" fontAlgn="t"/>
                      <a:r>
                        <a:rPr lang="en-US" sz="1600" dirty="0">
                          <a:effectLst/>
                        </a:rPr>
                        <a:t>Cohort discrete time state transition model (</a:t>
                      </a:r>
                      <a:r>
                        <a:rPr lang="en-US" sz="1600" dirty="0" err="1">
                          <a:effectLst/>
                        </a:rPr>
                        <a:t>cDTSTM</a:t>
                      </a:r>
                      <a:r>
                        <a:rPr lang="en-US" sz="1600" dirty="0">
                          <a:effectLst/>
                        </a:rPr>
                        <a:t>)</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600" kern="1200" dirty="0" err="1">
                          <a:solidFill>
                            <a:schemeClr val="accent2"/>
                          </a:solidFill>
                          <a:latin typeface="Lucida Console" panose="020B0609040504020204" pitchFamily="49" charset="0"/>
                          <a:ea typeface="+mn-ea"/>
                          <a:cs typeface="+mn-cs"/>
                        </a:rPr>
                        <a:t>CohortDtstm</a:t>
                      </a:r>
                      <a:endParaRPr lang="en-US" sz="16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600" kern="1200" dirty="0" err="1">
                          <a:solidFill>
                            <a:schemeClr val="accent3"/>
                          </a:solidFill>
                          <a:latin typeface="Lucida Console" panose="020B0609040504020204" pitchFamily="49" charset="0"/>
                          <a:ea typeface="+mn-ea"/>
                          <a:cs typeface="+mn-cs"/>
                        </a:rPr>
                        <a:t>create_CohortDtstm</a:t>
                      </a:r>
                      <a:r>
                        <a:rPr lang="en-US" sz="1600" kern="1200" dirty="0">
                          <a:solidFill>
                            <a:schemeClr val="accent3"/>
                          </a:solidFill>
                          <a:latin typeface="Lucida Console" panose="020B0609040504020204" pitchFamily="49" charset="0"/>
                          <a:ea typeface="+mn-ea"/>
                          <a:cs typeface="+mn-cs"/>
                        </a:rPr>
                        <a:t>()</a:t>
                      </a:r>
                    </a:p>
                    <a:p>
                      <a:pPr algn="l" fontAlgn="t"/>
                      <a:r>
                        <a:rPr lang="en-US" sz="1600" kern="1200" dirty="0" err="1">
                          <a:solidFill>
                            <a:schemeClr val="accent3"/>
                          </a:solidFill>
                          <a:latin typeface="Lucida Console" panose="020B0609040504020204" pitchFamily="49" charset="0"/>
                          <a:ea typeface="+mn-ea"/>
                          <a:cs typeface="+mn-cs"/>
                        </a:rPr>
                        <a:t>CohortDtstm$new</a:t>
                      </a:r>
                      <a:r>
                        <a:rPr lang="en-US" sz="1600" kern="1200" dirty="0">
                          <a:solidFill>
                            <a:schemeClr val="accent3"/>
                          </a:solidFill>
                          <a:latin typeface="Lucida Console" panose="020B0609040504020204" pitchFamily="49" charset="0"/>
                          <a:ea typeface="+mn-ea"/>
                          <a:cs typeface="+mn-cs"/>
                        </a:rPr>
                        <a:t>()</a:t>
                      </a:r>
                    </a:p>
                    <a:p>
                      <a:pPr algn="l" fontAlgn="t"/>
                      <a:endParaRPr lang="en-US" sz="1600" kern="1200" dirty="0">
                        <a:solidFill>
                          <a:schemeClr val="accent3"/>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403417316"/>
                  </a:ext>
                </a:extLst>
              </a:tr>
              <a:tr h="661473">
                <a:tc>
                  <a:txBody>
                    <a:bodyPr/>
                    <a:lstStyle/>
                    <a:p>
                      <a:pPr algn="l" fontAlgn="t"/>
                      <a:r>
                        <a:rPr lang="en-US" sz="1600" dirty="0">
                          <a:effectLst/>
                        </a:rPr>
                        <a:t>Individual-level continuous time state transition model (</a:t>
                      </a:r>
                      <a:r>
                        <a:rPr lang="en-US" sz="1600" dirty="0" err="1">
                          <a:effectLst/>
                        </a:rPr>
                        <a:t>iCTSTM</a:t>
                      </a:r>
                      <a:r>
                        <a:rPr lang="en-US" sz="1600" dirty="0">
                          <a:effectLst/>
                        </a:rPr>
                        <a:t>)</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algn="l" defTabSz="457200" rtl="0" eaLnBrk="1" fontAlgn="t" latinLnBrk="0" hangingPunct="1"/>
                      <a:r>
                        <a:rPr lang="en-US" sz="1600" kern="1200" dirty="0" err="1">
                          <a:solidFill>
                            <a:schemeClr val="accent2"/>
                          </a:solidFill>
                          <a:latin typeface="Lucida Console" panose="020B0609040504020204" pitchFamily="49" charset="0"/>
                          <a:ea typeface="+mn-ea"/>
                          <a:cs typeface="+mn-cs"/>
                        </a:rPr>
                        <a:t>IndivCtstm</a:t>
                      </a:r>
                      <a:endParaRPr lang="en-US" sz="16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algn="l" defTabSz="457200" rtl="0" eaLnBrk="1" fontAlgn="t" latinLnBrk="0" hangingPunct="1"/>
                      <a:r>
                        <a:rPr lang="en-US" sz="1600" kern="1200" dirty="0" err="1">
                          <a:solidFill>
                            <a:schemeClr val="accent3"/>
                          </a:solidFill>
                          <a:latin typeface="Lucida Console" panose="020B0609040504020204" pitchFamily="49" charset="0"/>
                          <a:ea typeface="+mn-ea"/>
                          <a:cs typeface="+mn-cs"/>
                        </a:rPr>
                        <a:t>IndivCtstm$new</a:t>
                      </a:r>
                      <a:r>
                        <a:rPr lang="en-US" sz="1600" kern="1200" dirty="0">
                          <a:solidFill>
                            <a:schemeClr val="accent3"/>
                          </a:solidFill>
                          <a:latin typeface="Lucida Console" panose="020B0609040504020204" pitchFamily="49" charset="0"/>
                          <a:ea typeface="+mn-ea"/>
                          <a:cs typeface="+mn-cs"/>
                        </a:rPr>
                        <a:t>()</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538331794"/>
                  </a:ext>
                </a:extLst>
              </a:tr>
              <a:tr h="535342">
                <a:tc>
                  <a:txBody>
                    <a:bodyPr/>
                    <a:lstStyle/>
                    <a:p>
                      <a:pPr algn="l" fontAlgn="t"/>
                      <a:r>
                        <a:rPr lang="en-US" sz="1600" dirty="0">
                          <a:effectLst/>
                        </a:rPr>
                        <a:t>N-state partitioned survival model (PSM)</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600" kern="1200" dirty="0" err="1">
                          <a:solidFill>
                            <a:schemeClr val="accent2"/>
                          </a:solidFill>
                          <a:latin typeface="Lucida Console" panose="020B0609040504020204" pitchFamily="49" charset="0"/>
                          <a:ea typeface="+mn-ea"/>
                          <a:cs typeface="+mn-cs"/>
                        </a:rPr>
                        <a:t>Psm</a:t>
                      </a:r>
                      <a:endParaRPr lang="en-US" sz="16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600" kern="1200" dirty="0" err="1">
                          <a:solidFill>
                            <a:schemeClr val="accent3"/>
                          </a:solidFill>
                          <a:latin typeface="Lucida Console" panose="020B0609040504020204" pitchFamily="49" charset="0"/>
                          <a:ea typeface="+mn-ea"/>
                          <a:cs typeface="+mn-cs"/>
                        </a:rPr>
                        <a:t>Psm$new</a:t>
                      </a:r>
                      <a:r>
                        <a:rPr lang="en-US" sz="1600" kern="1200" dirty="0">
                          <a:solidFill>
                            <a:schemeClr val="accent3"/>
                          </a:solidFill>
                          <a:latin typeface="Lucida Console" panose="020B0609040504020204" pitchFamily="49" charset="0"/>
                          <a:ea typeface="+mn-ea"/>
                          <a:cs typeface="+mn-cs"/>
                        </a:rPr>
                        <a:t>()</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87221520"/>
                  </a:ext>
                </a:extLst>
              </a:tr>
            </a:tbl>
          </a:graphicData>
        </a:graphic>
      </p:graphicFrame>
    </p:spTree>
    <p:extLst>
      <p:ext uri="{BB962C8B-B14F-4D97-AF65-F5344CB8AC3E}">
        <p14:creationId xmlns:p14="http://schemas.microsoft.com/office/powerpoint/2010/main" val="3075504202"/>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25488-DE28-C54A-8EBE-45F69B5FF52A}"/>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r>
              <a:rPr lang="en-US" dirty="0"/>
              <a:t> - Parameterization</a:t>
            </a:r>
          </a:p>
        </p:txBody>
      </p:sp>
      <p:sp>
        <p:nvSpPr>
          <p:cNvPr id="3" name="Slide Number Placeholder 2">
            <a:extLst>
              <a:ext uri="{FF2B5EF4-FFF2-40B4-BE49-F238E27FC236}">
                <a16:creationId xmlns:a16="http://schemas.microsoft.com/office/drawing/2014/main" id="{7479D43D-5191-7F4F-8E92-038123AE6031}"/>
              </a:ext>
            </a:extLst>
          </p:cNvPr>
          <p:cNvSpPr>
            <a:spLocks noGrp="1"/>
          </p:cNvSpPr>
          <p:nvPr>
            <p:ph type="sldNum" sz="quarter" idx="4"/>
          </p:nvPr>
        </p:nvSpPr>
        <p:spPr/>
        <p:txBody>
          <a:bodyPr/>
          <a:lstStyle/>
          <a:p>
            <a:fld id="{CF7A681D-9A53-0F41-890B-1BA01E4644AD}" type="slidenum">
              <a:rPr lang="en-US" smtClean="0"/>
              <a:pPr/>
              <a:t>134</a:t>
            </a:fld>
            <a:endParaRPr lang="en-US"/>
          </a:p>
        </p:txBody>
      </p:sp>
      <p:graphicFrame>
        <p:nvGraphicFramePr>
          <p:cNvPr id="6" name="Table 5">
            <a:extLst>
              <a:ext uri="{FF2B5EF4-FFF2-40B4-BE49-F238E27FC236}">
                <a16:creationId xmlns:a16="http://schemas.microsoft.com/office/drawing/2014/main" id="{9A0F71D9-2A10-BC4C-B256-B0B7AE350032}"/>
              </a:ext>
            </a:extLst>
          </p:cNvPr>
          <p:cNvGraphicFramePr>
            <a:graphicFrameLocks noGrp="1"/>
          </p:cNvGraphicFramePr>
          <p:nvPr>
            <p:extLst/>
          </p:nvPr>
        </p:nvGraphicFramePr>
        <p:xfrm>
          <a:off x="110877" y="1684972"/>
          <a:ext cx="8875110" cy="3137012"/>
        </p:xfrm>
        <a:graphic>
          <a:graphicData uri="http://schemas.openxmlformats.org/drawingml/2006/table">
            <a:tbl>
              <a:tblPr/>
              <a:tblGrid>
                <a:gridCol w="881633">
                  <a:extLst>
                    <a:ext uri="{9D8B030D-6E8A-4147-A177-3AD203B41FA5}">
                      <a16:colId xmlns:a16="http://schemas.microsoft.com/office/drawing/2014/main" val="2062209544"/>
                    </a:ext>
                  </a:extLst>
                </a:gridCol>
                <a:gridCol w="1679253">
                  <a:extLst>
                    <a:ext uri="{9D8B030D-6E8A-4147-A177-3AD203B41FA5}">
                      <a16:colId xmlns:a16="http://schemas.microsoft.com/office/drawing/2014/main" val="4269732159"/>
                    </a:ext>
                  </a:extLst>
                </a:gridCol>
                <a:gridCol w="1457325">
                  <a:extLst>
                    <a:ext uri="{9D8B030D-6E8A-4147-A177-3AD203B41FA5}">
                      <a16:colId xmlns:a16="http://schemas.microsoft.com/office/drawing/2014/main" val="1967033300"/>
                    </a:ext>
                  </a:extLst>
                </a:gridCol>
                <a:gridCol w="2471737">
                  <a:extLst>
                    <a:ext uri="{9D8B030D-6E8A-4147-A177-3AD203B41FA5}">
                      <a16:colId xmlns:a16="http://schemas.microsoft.com/office/drawing/2014/main" val="1832440097"/>
                    </a:ext>
                  </a:extLst>
                </a:gridCol>
                <a:gridCol w="2385162">
                  <a:extLst>
                    <a:ext uri="{9D8B030D-6E8A-4147-A177-3AD203B41FA5}">
                      <a16:colId xmlns:a16="http://schemas.microsoft.com/office/drawing/2014/main" val="1363304587"/>
                    </a:ext>
                  </a:extLst>
                </a:gridCol>
              </a:tblGrid>
              <a:tr h="371475">
                <a:tc gridSpan="2">
                  <a:txBody>
                    <a:bodyPr/>
                    <a:lstStyle/>
                    <a:p>
                      <a:pPr algn="l" fontAlgn="b"/>
                      <a:endParaRPr lang="en-US" sz="1200" b="0"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hMerge="1">
                  <a:txBody>
                    <a:bodyPr/>
                    <a:lstStyle/>
                    <a:p>
                      <a:endParaRPr lang="en-US"/>
                    </a:p>
                  </a:txBody>
                  <a:tcPr>
                    <a:lnL w="12700" cap="flat" cmpd="sng" algn="ctr">
                      <a:solidFill>
                        <a:schemeClr val="tx1"/>
                      </a:solidFill>
                      <a:prstDash val="solid"/>
                      <a:round/>
                      <a:headEnd type="none" w="med" len="med"/>
                      <a:tailEnd type="none" w="med" len="med"/>
                    </a:lnL>
                  </a:tcPr>
                </a:tc>
                <a:tc gridSpan="3">
                  <a:txBody>
                    <a:bodyPr/>
                    <a:lstStyle/>
                    <a:p>
                      <a:pPr algn="l" fontAlgn="b"/>
                      <a:r>
                        <a:rPr lang="en-US" sz="1200" b="1" dirty="0">
                          <a:solidFill>
                            <a:srgbClr val="444444"/>
                          </a:solidFill>
                          <a:effectLst/>
                        </a:rPr>
                        <a:t>Disease progression</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hMerge="1">
                  <a:txBody>
                    <a:bodyPr/>
                    <a:lstStyle/>
                    <a:p>
                      <a:pPr algn="l" fontAlgn="b"/>
                      <a:endParaRPr lang="en-US" sz="1200" b="1"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hMerge="1">
                  <a:txBody>
                    <a:bodyPr/>
                    <a:lstStyle/>
                    <a:p>
                      <a:pPr algn="l" fontAlgn="b"/>
                      <a:endParaRPr lang="en-US" sz="1200" b="1"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3669717343"/>
                  </a:ext>
                </a:extLst>
              </a:tr>
              <a:tr h="371475">
                <a:tc gridSpan="2">
                  <a:txBody>
                    <a:bodyPr/>
                    <a:lstStyle/>
                    <a:p>
                      <a:pPr algn="l" fontAlgn="b"/>
                      <a:r>
                        <a:rPr lang="en-US" sz="1200" b="0" dirty="0">
                          <a:solidFill>
                            <a:srgbClr val="444444"/>
                          </a:solidFill>
                          <a:effectLst/>
                        </a:rPr>
                        <a:t>Economic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hMerge="1">
                  <a:txBody>
                    <a:bodyPr/>
                    <a:lstStyle/>
                    <a:p>
                      <a:pPr algn="l" fontAlgn="b"/>
                      <a:endParaRPr lang="en-US" sz="1700"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a:noFill/>
                    </a:lnR>
                    <a:lnB w="9525" cap="flat" cmpd="sng" algn="ctr">
                      <a:solidFill>
                        <a:srgbClr val="DDDDDD"/>
                      </a:solidFill>
                      <a:prstDash val="solid"/>
                      <a:round/>
                      <a:headEnd type="none" w="med" len="med"/>
                      <a:tailEnd type="none" w="med" len="med"/>
                    </a:lnB>
                    <a:solidFill>
                      <a:srgbClr val="FCFCFC"/>
                    </a:solidFill>
                  </a:tcPr>
                </a:tc>
                <a:tc>
                  <a:txBody>
                    <a:bodyPr/>
                    <a:lstStyle/>
                    <a:p>
                      <a:pPr algn="l" fontAlgn="b"/>
                      <a:r>
                        <a:rPr lang="en-US" sz="1200" b="0" i="1" dirty="0">
                          <a:solidFill>
                            <a:srgbClr val="444444"/>
                          </a:solidFill>
                          <a:effectLst/>
                        </a:rPr>
                        <a:t>Statistical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b"/>
                      <a:r>
                        <a:rPr lang="en-US" sz="1200" b="0" i="1" kern="1200" dirty="0">
                          <a:solidFill>
                            <a:srgbClr val="444444"/>
                          </a:solidFill>
                          <a:effectLst/>
                          <a:latin typeface="+mn-lt"/>
                          <a:ea typeface="+mn-ea"/>
                          <a:cs typeface="+mn-cs"/>
                        </a:rPr>
                        <a:t>Parameter </a:t>
                      </a:r>
                      <a:r>
                        <a:rPr lang="en-US" sz="1200" b="0" i="1" kern="1200" dirty="0">
                          <a:solidFill>
                            <a:schemeClr val="accent2"/>
                          </a:solidFill>
                          <a:effectLst/>
                          <a:latin typeface="+mn-lt"/>
                          <a:ea typeface="+mn-ea"/>
                          <a:cs typeface="+mn-cs"/>
                        </a:rPr>
                        <a:t>Object</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b"/>
                      <a:r>
                        <a:rPr lang="en-US" sz="1200" b="0" i="1" dirty="0">
                          <a:solidFill>
                            <a:srgbClr val="444444"/>
                          </a:solidFill>
                          <a:effectLst/>
                        </a:rPr>
                        <a:t>Model fit</a:t>
                      </a:r>
                      <a:r>
                        <a:rPr lang="en-US" sz="1200" b="0" i="1" kern="1200" dirty="0">
                          <a:solidFill>
                            <a:schemeClr val="accent2"/>
                          </a:solidFill>
                          <a:effectLst/>
                          <a:latin typeface="+mn-lt"/>
                          <a:ea typeface="+mn-ea"/>
                          <a:cs typeface="+mn-cs"/>
                        </a:rPr>
                        <a:t> </a:t>
                      </a:r>
                      <a:r>
                        <a:rPr lang="en-US" sz="1200" b="0" i="1" kern="1200" dirty="0">
                          <a:solidFill>
                            <a:schemeClr val="accent3"/>
                          </a:solidFill>
                          <a:effectLst/>
                          <a:latin typeface="+mn-lt"/>
                          <a:ea typeface="+mn-ea"/>
                          <a:cs typeface="+mn-cs"/>
                        </a:rPr>
                        <a:t>Function</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807013095"/>
                  </a:ext>
                </a:extLst>
              </a:tr>
              <a:tr h="330737">
                <a:tc>
                  <a:txBody>
                    <a:bodyPr/>
                    <a:lstStyle/>
                    <a:p>
                      <a:pPr algn="l" fontAlgn="t"/>
                      <a:r>
                        <a:rPr lang="en-US" sz="1200" dirty="0" err="1">
                          <a:effectLst/>
                        </a:rPr>
                        <a:t>cDTSTM</a:t>
                      </a:r>
                      <a:endParaRPr lang="en-US" sz="1200" dirty="0">
                        <a:effectLst/>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CohortDtstm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algn="l" fontAlgn="t"/>
                      <a:r>
                        <a:rPr lang="en-US" sz="1200" kern="1200" dirty="0">
                          <a:solidFill>
                            <a:schemeClr val="tx1"/>
                          </a:solidFill>
                          <a:effectLst/>
                          <a:latin typeface="+mn-lt"/>
                          <a:ea typeface="+mn-ea"/>
                          <a:cs typeface="+mn-cs"/>
                        </a:rPr>
                        <a:t>Custom</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tparams_transprobs</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define_model</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403417316"/>
                  </a:ext>
                </a:extLst>
              </a:tr>
              <a:tr h="517447">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dirty="0">
                        <a:solidFill>
                          <a:schemeClr val="accent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200" kern="1200" dirty="0">
                          <a:solidFill>
                            <a:schemeClr val="tx1"/>
                          </a:solidFill>
                          <a:effectLst/>
                          <a:latin typeface="+mn-lt"/>
                          <a:ea typeface="+mn-ea"/>
                          <a:cs typeface="+mn-cs"/>
                        </a:rPr>
                        <a:t>Multinomial logistic regression</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params_mlogit_list</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multinom_list</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360266985"/>
                  </a:ext>
                </a:extLst>
              </a:tr>
              <a:tr h="330737">
                <a:tc>
                  <a:txBody>
                    <a:bodyPr/>
                    <a:lstStyle/>
                    <a:p>
                      <a:pPr algn="l" fontAlgn="t"/>
                      <a:r>
                        <a:rPr lang="en-US" sz="1200" dirty="0" err="1">
                          <a:effectLst/>
                        </a:rPr>
                        <a:t>iCTSTM</a:t>
                      </a:r>
                      <a:endParaRPr lang="en-US" sz="1200" dirty="0">
                        <a:effectLst/>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marL="0" algn="l" defTabSz="457200" rtl="0" eaLnBrk="1" fontAlgn="t" latinLnBrk="0" hangingPunct="1"/>
                      <a:r>
                        <a:rPr lang="en-US" sz="1100" kern="1200" dirty="0" err="1">
                          <a:solidFill>
                            <a:schemeClr val="accent2"/>
                          </a:solidFill>
                          <a:latin typeface="Lucida Console" panose="020B0609040504020204" pitchFamily="49" charset="0"/>
                          <a:ea typeface="+mn-ea"/>
                          <a:cs typeface="+mn-cs"/>
                        </a:rPr>
                        <a:t>IndivCtstm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algn="l" fontAlgn="t"/>
                      <a:r>
                        <a:rPr lang="en-US" sz="1200" kern="1200" dirty="0">
                          <a:solidFill>
                            <a:schemeClr val="tx1"/>
                          </a:solidFill>
                          <a:effectLst/>
                          <a:latin typeface="+mn-lt"/>
                          <a:ea typeface="+mn-ea"/>
                          <a:cs typeface="+mn-cs"/>
                        </a:rPr>
                        <a:t>Multi-state model (joint likelihood)</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params_surv</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flexsurv</a:t>
                      </a:r>
                      <a:r>
                        <a:rPr lang="en-US" sz="1100" kern="1200" dirty="0">
                          <a:solidFill>
                            <a:schemeClr val="accent3"/>
                          </a:solidFill>
                          <a:latin typeface="Lucida Console" panose="020B0609040504020204" pitchFamily="49" charset="0"/>
                          <a:ea typeface="+mn-ea"/>
                          <a:cs typeface="+mn-cs"/>
                        </a:rPr>
                        <a:t>::</a:t>
                      </a:r>
                      <a:r>
                        <a:rPr lang="en-US" sz="1100" kern="1200" dirty="0" err="1">
                          <a:solidFill>
                            <a:schemeClr val="accent3"/>
                          </a:solidFill>
                          <a:latin typeface="Lucida Console" panose="020B0609040504020204" pitchFamily="49" charset="0"/>
                          <a:ea typeface="+mn-ea"/>
                          <a:cs typeface="+mn-cs"/>
                        </a:rPr>
                        <a:t>flexsurvreg</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538331794"/>
                  </a:ext>
                </a:extLst>
              </a:tr>
              <a:tr h="330737">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dirty="0">
                        <a:solidFill>
                          <a:schemeClr val="accent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200" kern="1200" dirty="0">
                          <a:solidFill>
                            <a:schemeClr val="tx1"/>
                          </a:solidFill>
                          <a:effectLst/>
                          <a:latin typeface="+mn-lt"/>
                          <a:ea typeface="+mn-ea"/>
                          <a:cs typeface="+mn-cs"/>
                        </a:rPr>
                        <a:t>Multi-state model (transition-specific)</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params_surv_list</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flexsurvreg_list</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4290871883"/>
                  </a:ext>
                </a:extLst>
              </a:tr>
              <a:tr h="444358">
                <a:tc>
                  <a:txBody>
                    <a:bodyPr/>
                    <a:lstStyle/>
                    <a:p>
                      <a:pPr algn="l" fontAlgn="t"/>
                      <a:r>
                        <a:rPr lang="en-US" sz="1200" dirty="0">
                          <a:effectLst/>
                        </a:rPr>
                        <a:t>PSM</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Psm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200" kern="1200" dirty="0">
                          <a:solidFill>
                            <a:schemeClr val="tx1"/>
                          </a:solidFill>
                          <a:effectLst/>
                          <a:latin typeface="+mn-lt"/>
                          <a:ea typeface="+mn-ea"/>
                          <a:cs typeface="+mn-cs"/>
                        </a:rPr>
                        <a:t>Independent survival models</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params_surv_list</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flexsurvreg_list</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87221520"/>
                  </a:ext>
                </a:extLst>
              </a:tr>
            </a:tbl>
          </a:graphicData>
        </a:graphic>
      </p:graphicFrame>
      <p:grpSp>
        <p:nvGrpSpPr>
          <p:cNvPr id="7" name="Group 6">
            <a:extLst>
              <a:ext uri="{FF2B5EF4-FFF2-40B4-BE49-F238E27FC236}">
                <a16:creationId xmlns:a16="http://schemas.microsoft.com/office/drawing/2014/main" id="{FDC52C46-8CE6-6C40-B7C2-470C23B6EAFF}"/>
              </a:ext>
            </a:extLst>
          </p:cNvPr>
          <p:cNvGrpSpPr/>
          <p:nvPr/>
        </p:nvGrpSpPr>
        <p:grpSpPr>
          <a:xfrm>
            <a:off x="5338073" y="0"/>
            <a:ext cx="3805927" cy="1614488"/>
            <a:chOff x="5338073" y="0"/>
            <a:chExt cx="3805927" cy="1614488"/>
          </a:xfrm>
        </p:grpSpPr>
        <p:pic>
          <p:nvPicPr>
            <p:cNvPr id="5" name="Picture 4">
              <a:extLst>
                <a:ext uri="{FF2B5EF4-FFF2-40B4-BE49-F238E27FC236}">
                  <a16:creationId xmlns:a16="http://schemas.microsoft.com/office/drawing/2014/main" id="{C2ECFB87-16BE-F242-A968-E52315D1010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338073" y="171450"/>
              <a:ext cx="3647914" cy="1342072"/>
            </a:xfrm>
            <a:prstGeom prst="rect">
              <a:avLst/>
            </a:prstGeom>
          </p:spPr>
        </p:pic>
        <p:sp>
          <p:nvSpPr>
            <p:cNvPr id="4" name="Rectangle 3">
              <a:extLst>
                <a:ext uri="{FF2B5EF4-FFF2-40B4-BE49-F238E27FC236}">
                  <a16:creationId xmlns:a16="http://schemas.microsoft.com/office/drawing/2014/main" id="{55A760CB-8172-6D4C-B2BE-5AE9FFC5B176}"/>
                </a:ext>
              </a:extLst>
            </p:cNvPr>
            <p:cNvSpPr/>
            <p:nvPr/>
          </p:nvSpPr>
          <p:spPr>
            <a:xfrm>
              <a:off x="6257925" y="0"/>
              <a:ext cx="2886075" cy="161448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 name="Rectangle 7">
            <a:extLst>
              <a:ext uri="{FF2B5EF4-FFF2-40B4-BE49-F238E27FC236}">
                <a16:creationId xmlns:a16="http://schemas.microsoft.com/office/drawing/2014/main" id="{FAB951A5-5A7A-5B4E-94E2-54A1B77CDDC9}"/>
              </a:ext>
            </a:extLst>
          </p:cNvPr>
          <p:cNvSpPr/>
          <p:nvPr/>
        </p:nvSpPr>
        <p:spPr>
          <a:xfrm>
            <a:off x="5457825" y="888206"/>
            <a:ext cx="681578" cy="569119"/>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27623345"/>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25488-DE28-C54A-8EBE-45F69B5FF52A}"/>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r>
              <a:rPr lang="en-US" dirty="0"/>
              <a:t> - Parameterization</a:t>
            </a:r>
          </a:p>
        </p:txBody>
      </p:sp>
      <p:sp>
        <p:nvSpPr>
          <p:cNvPr id="3" name="Slide Number Placeholder 2">
            <a:extLst>
              <a:ext uri="{FF2B5EF4-FFF2-40B4-BE49-F238E27FC236}">
                <a16:creationId xmlns:a16="http://schemas.microsoft.com/office/drawing/2014/main" id="{7479D43D-5191-7F4F-8E92-038123AE6031}"/>
              </a:ext>
            </a:extLst>
          </p:cNvPr>
          <p:cNvSpPr>
            <a:spLocks noGrp="1"/>
          </p:cNvSpPr>
          <p:nvPr>
            <p:ph type="sldNum" sz="quarter" idx="4"/>
          </p:nvPr>
        </p:nvSpPr>
        <p:spPr/>
        <p:txBody>
          <a:bodyPr/>
          <a:lstStyle/>
          <a:p>
            <a:fld id="{CF7A681D-9A53-0F41-890B-1BA01E4644AD}" type="slidenum">
              <a:rPr lang="en-US" smtClean="0"/>
              <a:pPr/>
              <a:t>135</a:t>
            </a:fld>
            <a:endParaRPr lang="en-US"/>
          </a:p>
        </p:txBody>
      </p:sp>
      <p:graphicFrame>
        <p:nvGraphicFramePr>
          <p:cNvPr id="6" name="Table 5">
            <a:extLst>
              <a:ext uri="{FF2B5EF4-FFF2-40B4-BE49-F238E27FC236}">
                <a16:creationId xmlns:a16="http://schemas.microsoft.com/office/drawing/2014/main" id="{9A0F71D9-2A10-BC4C-B256-B0B7AE350032}"/>
              </a:ext>
            </a:extLst>
          </p:cNvPr>
          <p:cNvGraphicFramePr>
            <a:graphicFrameLocks noGrp="1"/>
          </p:cNvGraphicFramePr>
          <p:nvPr>
            <p:extLst/>
          </p:nvPr>
        </p:nvGraphicFramePr>
        <p:xfrm>
          <a:off x="2671763" y="1685926"/>
          <a:ext cx="6314224" cy="1857868"/>
        </p:xfrm>
        <a:graphic>
          <a:graphicData uri="http://schemas.openxmlformats.org/drawingml/2006/table">
            <a:tbl>
              <a:tblPr/>
              <a:tblGrid>
                <a:gridCol w="1457325">
                  <a:extLst>
                    <a:ext uri="{9D8B030D-6E8A-4147-A177-3AD203B41FA5}">
                      <a16:colId xmlns:a16="http://schemas.microsoft.com/office/drawing/2014/main" val="1967033300"/>
                    </a:ext>
                  </a:extLst>
                </a:gridCol>
                <a:gridCol w="2471737">
                  <a:extLst>
                    <a:ext uri="{9D8B030D-6E8A-4147-A177-3AD203B41FA5}">
                      <a16:colId xmlns:a16="http://schemas.microsoft.com/office/drawing/2014/main" val="1832440097"/>
                    </a:ext>
                  </a:extLst>
                </a:gridCol>
                <a:gridCol w="2385162">
                  <a:extLst>
                    <a:ext uri="{9D8B030D-6E8A-4147-A177-3AD203B41FA5}">
                      <a16:colId xmlns:a16="http://schemas.microsoft.com/office/drawing/2014/main" val="1363304587"/>
                    </a:ext>
                  </a:extLst>
                </a:gridCol>
              </a:tblGrid>
              <a:tr h="371475">
                <a:tc gridSpan="3">
                  <a:txBody>
                    <a:bodyPr/>
                    <a:lstStyle/>
                    <a:p>
                      <a:pPr algn="l" fontAlgn="b"/>
                      <a:r>
                        <a:rPr lang="en-US" sz="1200" b="1" dirty="0">
                          <a:solidFill>
                            <a:srgbClr val="444444"/>
                          </a:solidFill>
                          <a:effectLst/>
                        </a:rPr>
                        <a:t>Cost and utility</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hMerge="1">
                  <a:txBody>
                    <a:bodyPr/>
                    <a:lstStyle/>
                    <a:p>
                      <a:pPr algn="l" fontAlgn="b"/>
                      <a:endParaRPr lang="en-US" sz="1200" b="1"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hMerge="1">
                  <a:txBody>
                    <a:bodyPr/>
                    <a:lstStyle/>
                    <a:p>
                      <a:pPr algn="l" fontAlgn="b"/>
                      <a:endParaRPr lang="en-US" sz="1200" b="1"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3669717343"/>
                  </a:ext>
                </a:extLst>
              </a:tr>
              <a:tr h="371475">
                <a:tc>
                  <a:txBody>
                    <a:bodyPr/>
                    <a:lstStyle/>
                    <a:p>
                      <a:pPr algn="l" fontAlgn="b"/>
                      <a:r>
                        <a:rPr lang="en-US" sz="1200" b="0" i="1" dirty="0">
                          <a:solidFill>
                            <a:srgbClr val="444444"/>
                          </a:solidFill>
                          <a:effectLst/>
                        </a:rPr>
                        <a:t>Statistical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b"/>
                      <a:r>
                        <a:rPr lang="en-US" sz="1200" b="0" i="1" dirty="0">
                          <a:solidFill>
                            <a:srgbClr val="444444"/>
                          </a:solidFill>
                          <a:effectLst/>
                        </a:rPr>
                        <a:t>Parameter </a:t>
                      </a:r>
                      <a:r>
                        <a:rPr lang="en-US" sz="1200" b="0" i="1" dirty="0">
                          <a:solidFill>
                            <a:schemeClr val="accent2"/>
                          </a:solidFill>
                          <a:effectLst/>
                        </a:rPr>
                        <a:t>Object</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b"/>
                      <a:r>
                        <a:rPr lang="en-US" sz="1200" b="0" i="1" dirty="0">
                          <a:solidFill>
                            <a:srgbClr val="444444"/>
                          </a:solidFill>
                          <a:effectLst/>
                        </a:rPr>
                        <a:t>Model fit </a:t>
                      </a:r>
                      <a:r>
                        <a:rPr lang="en-US" sz="1200" b="0" i="1" dirty="0">
                          <a:solidFill>
                            <a:schemeClr val="accent3"/>
                          </a:solidFill>
                          <a:effectLst/>
                        </a:rPr>
                        <a:t>Function</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807013095"/>
                  </a:ext>
                </a:extLst>
              </a:tr>
              <a:tr h="330737">
                <a:tc>
                  <a:txBody>
                    <a:bodyPr/>
                    <a:lstStyle/>
                    <a:p>
                      <a:pPr algn="l" fontAlgn="t"/>
                      <a:r>
                        <a:rPr lang="en-US" sz="1200" kern="1200" dirty="0">
                          <a:solidFill>
                            <a:schemeClr val="tx1"/>
                          </a:solidFill>
                          <a:effectLst/>
                          <a:latin typeface="+mn-lt"/>
                          <a:ea typeface="+mn-ea"/>
                          <a:cs typeface="+mn-cs"/>
                        </a:rPr>
                        <a:t>Predicted means</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tparams_mean</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stateval_tbl</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538331794"/>
                  </a:ext>
                </a:extLst>
              </a:tr>
              <a:tr h="330737">
                <a:tc>
                  <a:txBody>
                    <a:bodyPr/>
                    <a:lstStyle/>
                    <a:p>
                      <a:pPr algn="l" fontAlgn="t"/>
                      <a:endParaRPr lang="en-US" sz="1200" kern="1200" dirty="0">
                        <a:solidFill>
                          <a:schemeClr val="tx1"/>
                        </a:solidFill>
                        <a:effectLst/>
                        <a:latin typeface="+mn-lt"/>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tparams_mean</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define_model</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4290871883"/>
                  </a:ext>
                </a:extLst>
              </a:tr>
              <a:tr h="444358">
                <a:tc>
                  <a:txBody>
                    <a:bodyPr/>
                    <a:lstStyle/>
                    <a:p>
                      <a:pPr algn="l" fontAlgn="t"/>
                      <a:r>
                        <a:rPr lang="en-US" sz="1200" kern="1200" dirty="0">
                          <a:solidFill>
                            <a:schemeClr val="tx1"/>
                          </a:solidFill>
                          <a:effectLst/>
                          <a:latin typeface="+mn-lt"/>
                          <a:ea typeface="+mn-ea"/>
                          <a:cs typeface="+mn-cs"/>
                        </a:rPr>
                        <a:t>Linear model</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params_lm</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a:solidFill>
                            <a:schemeClr val="accent3"/>
                          </a:solidFill>
                          <a:latin typeface="Lucida Console" panose="020B0609040504020204" pitchFamily="49" charset="0"/>
                          <a:ea typeface="+mn-ea"/>
                          <a:cs typeface="+mn-cs"/>
                        </a:rPr>
                        <a:t>Stats::</a:t>
                      </a:r>
                      <a:r>
                        <a:rPr lang="en-US" sz="1100" kern="1200" dirty="0" err="1">
                          <a:solidFill>
                            <a:schemeClr val="accent3"/>
                          </a:solidFill>
                          <a:latin typeface="Lucida Console" panose="020B0609040504020204" pitchFamily="49" charset="0"/>
                          <a:ea typeface="+mn-ea"/>
                          <a:cs typeface="+mn-cs"/>
                        </a:rPr>
                        <a:t>lm</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87221520"/>
                  </a:ext>
                </a:extLst>
              </a:tr>
            </a:tbl>
          </a:graphicData>
        </a:graphic>
      </p:graphicFrame>
      <p:grpSp>
        <p:nvGrpSpPr>
          <p:cNvPr id="7" name="Group 6">
            <a:extLst>
              <a:ext uri="{FF2B5EF4-FFF2-40B4-BE49-F238E27FC236}">
                <a16:creationId xmlns:a16="http://schemas.microsoft.com/office/drawing/2014/main" id="{FDC52C46-8CE6-6C40-B7C2-470C23B6EAFF}"/>
              </a:ext>
            </a:extLst>
          </p:cNvPr>
          <p:cNvGrpSpPr/>
          <p:nvPr/>
        </p:nvGrpSpPr>
        <p:grpSpPr>
          <a:xfrm>
            <a:off x="5338073" y="0"/>
            <a:ext cx="3805927" cy="1614488"/>
            <a:chOff x="5338073" y="0"/>
            <a:chExt cx="3805927" cy="1614488"/>
          </a:xfrm>
        </p:grpSpPr>
        <p:pic>
          <p:nvPicPr>
            <p:cNvPr id="5" name="Picture 4">
              <a:extLst>
                <a:ext uri="{FF2B5EF4-FFF2-40B4-BE49-F238E27FC236}">
                  <a16:creationId xmlns:a16="http://schemas.microsoft.com/office/drawing/2014/main" id="{C2ECFB87-16BE-F242-A968-E52315D1010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338073" y="171450"/>
              <a:ext cx="3647914" cy="1342072"/>
            </a:xfrm>
            <a:prstGeom prst="rect">
              <a:avLst/>
            </a:prstGeom>
          </p:spPr>
        </p:pic>
        <p:sp>
          <p:nvSpPr>
            <p:cNvPr id="4" name="Rectangle 3">
              <a:extLst>
                <a:ext uri="{FF2B5EF4-FFF2-40B4-BE49-F238E27FC236}">
                  <a16:creationId xmlns:a16="http://schemas.microsoft.com/office/drawing/2014/main" id="{55A760CB-8172-6D4C-B2BE-5AE9FFC5B176}"/>
                </a:ext>
              </a:extLst>
            </p:cNvPr>
            <p:cNvSpPr/>
            <p:nvPr/>
          </p:nvSpPr>
          <p:spPr>
            <a:xfrm>
              <a:off x="6257925" y="0"/>
              <a:ext cx="2886075" cy="161448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 name="Rectangle 7">
            <a:extLst>
              <a:ext uri="{FF2B5EF4-FFF2-40B4-BE49-F238E27FC236}">
                <a16:creationId xmlns:a16="http://schemas.microsoft.com/office/drawing/2014/main" id="{FAB951A5-5A7A-5B4E-94E2-54A1B77CDDC9}"/>
              </a:ext>
            </a:extLst>
          </p:cNvPr>
          <p:cNvSpPr/>
          <p:nvPr/>
        </p:nvSpPr>
        <p:spPr>
          <a:xfrm>
            <a:off x="5457825" y="592820"/>
            <a:ext cx="681578" cy="250143"/>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82414900"/>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25488-DE28-C54A-8EBE-45F69B5FF52A}"/>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r>
              <a:rPr lang="en-US" dirty="0"/>
              <a:t> -  Simulation</a:t>
            </a:r>
            <a:br>
              <a:rPr lang="en-US" dirty="0"/>
            </a:br>
            <a:r>
              <a:rPr lang="en-US" sz="1800" b="0" dirty="0"/>
              <a:t>Constructing an economic model</a:t>
            </a:r>
            <a:endParaRPr lang="en-US" b="0" dirty="0"/>
          </a:p>
        </p:txBody>
      </p:sp>
      <p:sp>
        <p:nvSpPr>
          <p:cNvPr id="3" name="Slide Number Placeholder 2">
            <a:extLst>
              <a:ext uri="{FF2B5EF4-FFF2-40B4-BE49-F238E27FC236}">
                <a16:creationId xmlns:a16="http://schemas.microsoft.com/office/drawing/2014/main" id="{7479D43D-5191-7F4F-8E92-038123AE6031}"/>
              </a:ext>
            </a:extLst>
          </p:cNvPr>
          <p:cNvSpPr>
            <a:spLocks noGrp="1"/>
          </p:cNvSpPr>
          <p:nvPr>
            <p:ph type="sldNum" sz="quarter" idx="4"/>
          </p:nvPr>
        </p:nvSpPr>
        <p:spPr/>
        <p:txBody>
          <a:bodyPr/>
          <a:lstStyle/>
          <a:p>
            <a:fld id="{CF7A681D-9A53-0F41-890B-1BA01E4644AD}" type="slidenum">
              <a:rPr lang="en-US" smtClean="0"/>
              <a:pPr/>
              <a:t>136</a:t>
            </a:fld>
            <a:endParaRPr lang="en-US"/>
          </a:p>
        </p:txBody>
      </p:sp>
      <p:graphicFrame>
        <p:nvGraphicFramePr>
          <p:cNvPr id="6" name="Table 5">
            <a:extLst>
              <a:ext uri="{FF2B5EF4-FFF2-40B4-BE49-F238E27FC236}">
                <a16:creationId xmlns:a16="http://schemas.microsoft.com/office/drawing/2014/main" id="{9A0F71D9-2A10-BC4C-B256-B0B7AE350032}"/>
              </a:ext>
            </a:extLst>
          </p:cNvPr>
          <p:cNvGraphicFramePr>
            <a:graphicFrameLocks noGrp="1"/>
          </p:cNvGraphicFramePr>
          <p:nvPr>
            <p:extLst/>
          </p:nvPr>
        </p:nvGraphicFramePr>
        <p:xfrm>
          <a:off x="110877" y="1841722"/>
          <a:ext cx="8875110" cy="2337435"/>
        </p:xfrm>
        <a:graphic>
          <a:graphicData uri="http://schemas.openxmlformats.org/drawingml/2006/table">
            <a:tbl>
              <a:tblPr/>
              <a:tblGrid>
                <a:gridCol w="803523">
                  <a:extLst>
                    <a:ext uri="{9D8B030D-6E8A-4147-A177-3AD203B41FA5}">
                      <a16:colId xmlns:a16="http://schemas.microsoft.com/office/drawing/2014/main" val="2062209544"/>
                    </a:ext>
                  </a:extLst>
                </a:gridCol>
                <a:gridCol w="1185863">
                  <a:extLst>
                    <a:ext uri="{9D8B030D-6E8A-4147-A177-3AD203B41FA5}">
                      <a16:colId xmlns:a16="http://schemas.microsoft.com/office/drawing/2014/main" val="4269732159"/>
                    </a:ext>
                  </a:extLst>
                </a:gridCol>
                <a:gridCol w="2295274">
                  <a:extLst>
                    <a:ext uri="{9D8B030D-6E8A-4147-A177-3AD203B41FA5}">
                      <a16:colId xmlns:a16="http://schemas.microsoft.com/office/drawing/2014/main" val="1967033300"/>
                    </a:ext>
                  </a:extLst>
                </a:gridCol>
                <a:gridCol w="2205288">
                  <a:extLst>
                    <a:ext uri="{9D8B030D-6E8A-4147-A177-3AD203B41FA5}">
                      <a16:colId xmlns:a16="http://schemas.microsoft.com/office/drawing/2014/main" val="1832440097"/>
                    </a:ext>
                  </a:extLst>
                </a:gridCol>
                <a:gridCol w="2385162">
                  <a:extLst>
                    <a:ext uri="{9D8B030D-6E8A-4147-A177-3AD203B41FA5}">
                      <a16:colId xmlns:a16="http://schemas.microsoft.com/office/drawing/2014/main" val="1363304587"/>
                    </a:ext>
                  </a:extLst>
                </a:gridCol>
              </a:tblGrid>
              <a:tr h="371475">
                <a:tc gridSpan="2">
                  <a:txBody>
                    <a:bodyPr/>
                    <a:lstStyle/>
                    <a:p>
                      <a:pPr algn="l" fontAlgn="b"/>
                      <a:r>
                        <a:rPr lang="en-US" sz="1200" b="0" dirty="0">
                          <a:solidFill>
                            <a:srgbClr val="444444"/>
                          </a:solidFill>
                          <a:effectLst/>
                        </a:rPr>
                        <a:t>Economic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hMerge="1">
                  <a:txBody>
                    <a:bodyPr/>
                    <a:lstStyle/>
                    <a:p>
                      <a:pPr algn="l" fontAlgn="b"/>
                      <a:endParaRPr lang="en-US" sz="1700"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a:noFill/>
                    </a:lnR>
                    <a:lnB w="9525" cap="flat" cmpd="sng" algn="ctr">
                      <a:solidFill>
                        <a:srgbClr val="DDDDDD"/>
                      </a:solidFill>
                      <a:prstDash val="solid"/>
                      <a:round/>
                      <a:headEnd type="none" w="med" len="med"/>
                      <a:tailEnd type="none" w="med" len="med"/>
                    </a:lnB>
                    <a:solidFill>
                      <a:srgbClr val="FCFCFC"/>
                    </a:solidFill>
                  </a:tcPr>
                </a:tc>
                <a:tc>
                  <a:txBody>
                    <a:bodyPr/>
                    <a:lstStyle/>
                    <a:p>
                      <a:pPr marL="0" algn="l" defTabSz="457200" rtl="0" eaLnBrk="1" fontAlgn="b" latinLnBrk="0" hangingPunct="1"/>
                      <a:r>
                        <a:rPr lang="en-US" sz="1200" b="1" kern="1200" dirty="0">
                          <a:solidFill>
                            <a:srgbClr val="444444"/>
                          </a:solidFill>
                          <a:effectLst/>
                          <a:latin typeface="+mn-lt"/>
                          <a:ea typeface="+mn-ea"/>
                          <a:cs typeface="+mn-cs"/>
                        </a:rPr>
                        <a:t>Disease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algn="l" defTabSz="457200" rtl="0" eaLnBrk="1" fontAlgn="b" latinLnBrk="0" hangingPunct="1"/>
                      <a:r>
                        <a:rPr lang="en-US" sz="1200" b="1" kern="1200" dirty="0">
                          <a:solidFill>
                            <a:srgbClr val="444444"/>
                          </a:solidFill>
                          <a:effectLst/>
                          <a:latin typeface="+mn-lt"/>
                          <a:ea typeface="+mn-ea"/>
                          <a:cs typeface="+mn-cs"/>
                        </a:rPr>
                        <a:t>Utility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algn="l" defTabSz="457200" rtl="0" eaLnBrk="1" fontAlgn="b" latinLnBrk="0" hangingPunct="1"/>
                      <a:r>
                        <a:rPr lang="en-US" sz="1200" b="1" kern="1200" dirty="0">
                          <a:solidFill>
                            <a:srgbClr val="444444"/>
                          </a:solidFill>
                          <a:effectLst/>
                          <a:latin typeface="+mn-lt"/>
                          <a:ea typeface="+mn-ea"/>
                          <a:cs typeface="+mn-cs"/>
                        </a:rPr>
                        <a:t>Cost model(s)</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807013095"/>
                  </a:ext>
                </a:extLst>
              </a:tr>
              <a:tr h="330737">
                <a:tc>
                  <a:txBody>
                    <a:bodyPr/>
                    <a:lstStyle/>
                    <a:p>
                      <a:pPr algn="l" fontAlgn="t"/>
                      <a:r>
                        <a:rPr lang="en-US" sz="1200" dirty="0" err="1">
                          <a:effectLst/>
                        </a:rPr>
                        <a:t>cDTSTM</a:t>
                      </a:r>
                      <a:endParaRPr lang="en-US" sz="1200" dirty="0">
                        <a:effectLst/>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endParaRPr lang="en-US" sz="1100" kern="1200" dirty="0">
                        <a:solidFill>
                          <a:schemeClr val="accent2"/>
                        </a:solidFill>
                        <a:latin typeface="Lucida Console" panose="020B0609040504020204" pitchFamily="49" charset="0"/>
                        <a:ea typeface="+mn-ea"/>
                        <a:cs typeface="+mn-cs"/>
                      </a:endParaRPr>
                    </a:p>
                    <a:p>
                      <a:pPr algn="l" fontAlgn="t"/>
                      <a:r>
                        <a:rPr lang="en-US" sz="1100" kern="1200" dirty="0" err="1">
                          <a:solidFill>
                            <a:schemeClr val="accent2"/>
                          </a:solidFill>
                          <a:latin typeface="Lucida Console" panose="020B0609040504020204" pitchFamily="49" charset="0"/>
                          <a:ea typeface="+mn-ea"/>
                          <a:cs typeface="+mn-cs"/>
                        </a:rPr>
                        <a:t>CohortDtstm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CohortDtstmTrans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marL="0" algn="l" defTabSz="457200" rtl="0" eaLnBrk="1" fontAlgn="t" latinLnBrk="0" hangingPunct="1"/>
                      <a:r>
                        <a:rPr lang="en-US" sz="1100" kern="1200" dirty="0">
                          <a:solidFill>
                            <a:schemeClr val="accent3"/>
                          </a:solidFill>
                          <a:latin typeface="Lucida Console" panose="020B0609040504020204" pitchFamily="49" charset="0"/>
                          <a:ea typeface="+mn-ea"/>
                          <a:cs typeface="+mn-cs"/>
                        </a:rPr>
                        <a:t>create_CohortDtstmTrans()</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StateVals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algn="l" fontAlgn="t"/>
                      <a:r>
                        <a:rPr lang="en-US" sz="1100" kern="1200" dirty="0" err="1">
                          <a:solidFill>
                            <a:schemeClr val="accent3"/>
                          </a:solidFill>
                          <a:latin typeface="Lucida Console" panose="020B0609040504020204" pitchFamily="49" charset="0"/>
                          <a:ea typeface="+mn-ea"/>
                          <a:cs typeface="+mn-cs"/>
                        </a:rPr>
                        <a:t>create_StateVals</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StateVals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err="1">
                          <a:solidFill>
                            <a:schemeClr val="accent3"/>
                          </a:solidFill>
                          <a:latin typeface="Lucida Console" panose="020B0609040504020204" pitchFamily="49" charset="0"/>
                          <a:ea typeface="+mn-ea"/>
                          <a:cs typeface="+mn-cs"/>
                        </a:rPr>
                        <a:t>create_StateVals</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403417316"/>
                  </a:ext>
                </a:extLst>
              </a:tr>
              <a:tr h="330737">
                <a:tc>
                  <a:txBody>
                    <a:bodyPr/>
                    <a:lstStyle/>
                    <a:p>
                      <a:pPr algn="l" fontAlgn="t"/>
                      <a:r>
                        <a:rPr lang="en-US" sz="1200" dirty="0" err="1">
                          <a:effectLst/>
                        </a:rPr>
                        <a:t>iCTSTM</a:t>
                      </a:r>
                      <a:endParaRPr lang="en-US" sz="1200" dirty="0">
                        <a:effectLst/>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algn="l" defTabSz="457200" rtl="0" eaLnBrk="1" fontAlgn="t" latinLnBrk="0" hangingPunct="1"/>
                      <a:endParaRPr lang="en-US" sz="1100" kern="1200" dirty="0">
                        <a:solidFill>
                          <a:schemeClr val="accent2"/>
                        </a:solidFill>
                        <a:latin typeface="Lucida Console" panose="020B0609040504020204" pitchFamily="49" charset="0"/>
                        <a:ea typeface="+mn-ea"/>
                        <a:cs typeface="+mn-cs"/>
                      </a:endParaRPr>
                    </a:p>
                    <a:p>
                      <a:pPr marL="0" algn="l" defTabSz="457200" rtl="0" eaLnBrk="1" fontAlgn="t" latinLnBrk="0" hangingPunct="1"/>
                      <a:r>
                        <a:rPr lang="en-US" sz="1100" kern="1200" dirty="0" err="1">
                          <a:solidFill>
                            <a:schemeClr val="accent2"/>
                          </a:solidFill>
                          <a:latin typeface="Lucida Console" panose="020B0609040504020204" pitchFamily="49" charset="0"/>
                          <a:ea typeface="+mn-ea"/>
                          <a:cs typeface="+mn-cs"/>
                        </a:rPr>
                        <a:t>IndivCtstm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IndivCtstmTrans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algn="l" fontAlgn="t"/>
                      <a:r>
                        <a:rPr lang="en-US" sz="1100" kern="1200" dirty="0" err="1">
                          <a:solidFill>
                            <a:schemeClr val="accent3"/>
                          </a:solidFill>
                          <a:latin typeface="Lucida Console" panose="020B0609040504020204" pitchFamily="49" charset="0"/>
                          <a:ea typeface="+mn-ea"/>
                          <a:cs typeface="+mn-cs"/>
                        </a:rPr>
                        <a:t>create_IndivCtstmTrans</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StateVals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err="1">
                          <a:solidFill>
                            <a:schemeClr val="accent3"/>
                          </a:solidFill>
                          <a:latin typeface="Lucida Console" panose="020B0609040504020204" pitchFamily="49" charset="0"/>
                          <a:ea typeface="+mn-ea"/>
                          <a:cs typeface="+mn-cs"/>
                        </a:rPr>
                        <a:t>create_StateVals</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StateVals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err="1">
                          <a:solidFill>
                            <a:schemeClr val="accent3"/>
                          </a:solidFill>
                          <a:latin typeface="Lucida Console" panose="020B0609040504020204" pitchFamily="49" charset="0"/>
                          <a:ea typeface="+mn-ea"/>
                          <a:cs typeface="+mn-cs"/>
                        </a:rPr>
                        <a:t>create_StateVals</a:t>
                      </a:r>
                      <a:r>
                        <a:rPr lang="en-US" sz="1100" kern="1200" dirty="0">
                          <a:solidFill>
                            <a:schemeClr val="accent3"/>
                          </a:solidFill>
                          <a:latin typeface="Lucida Console" panose="020B0609040504020204" pitchFamily="49" charset="0"/>
                          <a:ea typeface="+mn-ea"/>
                          <a:cs typeface="+mn-cs"/>
                        </a:rPr>
                        <a:t>()</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538331794"/>
                  </a:ext>
                </a:extLst>
              </a:tr>
              <a:tr h="444358">
                <a:tc>
                  <a:txBody>
                    <a:bodyPr/>
                    <a:lstStyle/>
                    <a:p>
                      <a:pPr algn="l" fontAlgn="t"/>
                      <a:r>
                        <a:rPr lang="en-US" sz="1200" dirty="0">
                          <a:effectLst/>
                        </a:rPr>
                        <a:t>PSM</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endParaRPr lang="en-US" sz="1100" kern="1200" dirty="0">
                        <a:solidFill>
                          <a:schemeClr val="accent2"/>
                        </a:solidFill>
                        <a:latin typeface="Lucida Console" panose="020B0609040504020204" pitchFamily="49" charset="0"/>
                        <a:ea typeface="+mn-ea"/>
                        <a:cs typeface="+mn-cs"/>
                      </a:endParaRPr>
                    </a:p>
                    <a:p>
                      <a:pPr algn="l" fontAlgn="t"/>
                      <a:r>
                        <a:rPr lang="en-US" sz="1100" kern="1200" dirty="0" err="1">
                          <a:solidFill>
                            <a:schemeClr val="accent2"/>
                          </a:solidFill>
                          <a:latin typeface="Lucida Console" panose="020B0609040504020204" pitchFamily="49" charset="0"/>
                          <a:ea typeface="+mn-ea"/>
                          <a:cs typeface="+mn-cs"/>
                        </a:rPr>
                        <a:t>Psm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PsmCurves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algn="l" fontAlgn="t"/>
                      <a:r>
                        <a:rPr lang="en-US" sz="1100" kern="1200" dirty="0" err="1">
                          <a:solidFill>
                            <a:schemeClr val="accent3"/>
                          </a:solidFill>
                          <a:latin typeface="Lucida Console" panose="020B0609040504020204" pitchFamily="49" charset="0"/>
                          <a:ea typeface="+mn-ea"/>
                          <a:cs typeface="+mn-cs"/>
                        </a:rPr>
                        <a:t>create_PsmCurves</a:t>
                      </a:r>
                      <a:r>
                        <a:rPr lang="en-US" sz="1100" kern="1200" dirty="0">
                          <a:solidFill>
                            <a:schemeClr val="accent3"/>
                          </a:solidFill>
                          <a:latin typeface="Lucida Console" panose="020B0609040504020204" pitchFamily="49" charset="0"/>
                          <a:ea typeface="+mn-ea"/>
                          <a:cs typeface="+mn-cs"/>
                        </a:rPr>
                        <a:t>()</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StateVals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err="1">
                          <a:solidFill>
                            <a:schemeClr val="accent3"/>
                          </a:solidFill>
                          <a:latin typeface="Lucida Console" panose="020B0609040504020204" pitchFamily="49" charset="0"/>
                          <a:ea typeface="+mn-ea"/>
                          <a:cs typeface="+mn-cs"/>
                        </a:rPr>
                        <a:t>create_StateVals</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StateVals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err="1">
                          <a:solidFill>
                            <a:schemeClr val="accent3"/>
                          </a:solidFill>
                          <a:latin typeface="Lucida Console" panose="020B0609040504020204" pitchFamily="49" charset="0"/>
                          <a:ea typeface="+mn-ea"/>
                          <a:cs typeface="+mn-cs"/>
                        </a:rPr>
                        <a:t>create_StateVals</a:t>
                      </a:r>
                      <a:r>
                        <a:rPr lang="en-US" sz="1100" kern="1200" dirty="0">
                          <a:solidFill>
                            <a:schemeClr val="accent3"/>
                          </a:solidFill>
                          <a:latin typeface="Lucida Console" panose="020B0609040504020204" pitchFamily="49" charset="0"/>
                          <a:ea typeface="+mn-ea"/>
                          <a:cs typeface="+mn-cs"/>
                        </a:rPr>
                        <a:t>()</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87221520"/>
                  </a:ext>
                </a:extLst>
              </a:tr>
            </a:tbl>
          </a:graphicData>
        </a:graphic>
      </p:graphicFrame>
      <p:grpSp>
        <p:nvGrpSpPr>
          <p:cNvPr id="7" name="Group 6">
            <a:extLst>
              <a:ext uri="{FF2B5EF4-FFF2-40B4-BE49-F238E27FC236}">
                <a16:creationId xmlns:a16="http://schemas.microsoft.com/office/drawing/2014/main" id="{FDC52C46-8CE6-6C40-B7C2-470C23B6EAFF}"/>
              </a:ext>
            </a:extLst>
          </p:cNvPr>
          <p:cNvGrpSpPr/>
          <p:nvPr/>
        </p:nvGrpSpPr>
        <p:grpSpPr>
          <a:xfrm>
            <a:off x="5338073" y="0"/>
            <a:ext cx="3805927" cy="1614488"/>
            <a:chOff x="5338073" y="0"/>
            <a:chExt cx="3805927" cy="1614488"/>
          </a:xfrm>
        </p:grpSpPr>
        <p:pic>
          <p:nvPicPr>
            <p:cNvPr id="5" name="Picture 4">
              <a:extLst>
                <a:ext uri="{FF2B5EF4-FFF2-40B4-BE49-F238E27FC236}">
                  <a16:creationId xmlns:a16="http://schemas.microsoft.com/office/drawing/2014/main" id="{C2ECFB87-16BE-F242-A968-E52315D1010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338073" y="171450"/>
              <a:ext cx="3647914" cy="1342072"/>
            </a:xfrm>
            <a:prstGeom prst="rect">
              <a:avLst/>
            </a:prstGeom>
          </p:spPr>
        </p:pic>
        <p:sp>
          <p:nvSpPr>
            <p:cNvPr id="4" name="Rectangle 3">
              <a:extLst>
                <a:ext uri="{FF2B5EF4-FFF2-40B4-BE49-F238E27FC236}">
                  <a16:creationId xmlns:a16="http://schemas.microsoft.com/office/drawing/2014/main" id="{55A760CB-8172-6D4C-B2BE-5AE9FFC5B176}"/>
                </a:ext>
              </a:extLst>
            </p:cNvPr>
            <p:cNvSpPr/>
            <p:nvPr/>
          </p:nvSpPr>
          <p:spPr>
            <a:xfrm>
              <a:off x="7686675" y="0"/>
              <a:ext cx="1457325" cy="161448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 name="Rectangle 7">
            <a:extLst>
              <a:ext uri="{FF2B5EF4-FFF2-40B4-BE49-F238E27FC236}">
                <a16:creationId xmlns:a16="http://schemas.microsoft.com/office/drawing/2014/main" id="{FAB951A5-5A7A-5B4E-94E2-54A1B77CDDC9}"/>
              </a:ext>
            </a:extLst>
          </p:cNvPr>
          <p:cNvSpPr/>
          <p:nvPr/>
        </p:nvSpPr>
        <p:spPr>
          <a:xfrm>
            <a:off x="3744533" y="-397669"/>
            <a:ext cx="681578" cy="569119"/>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39CDA10-9072-654D-964D-51521BFF1477}"/>
              </a:ext>
            </a:extLst>
          </p:cNvPr>
          <p:cNvSpPr/>
          <p:nvPr/>
        </p:nvSpPr>
        <p:spPr>
          <a:xfrm>
            <a:off x="5117364" y="171450"/>
            <a:ext cx="1557337" cy="161448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373418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25488-DE28-C54A-8EBE-45F69B5FF52A}"/>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r>
              <a:rPr lang="en-US" dirty="0"/>
              <a:t> -  Simulation</a:t>
            </a:r>
            <a:br>
              <a:rPr lang="en-US" dirty="0"/>
            </a:br>
            <a:r>
              <a:rPr lang="en-US" sz="1800" b="0" dirty="0"/>
              <a:t>Simulating outcomes</a:t>
            </a:r>
            <a:endParaRPr lang="en-US" b="0" dirty="0"/>
          </a:p>
        </p:txBody>
      </p:sp>
      <p:sp>
        <p:nvSpPr>
          <p:cNvPr id="3" name="Slide Number Placeholder 2">
            <a:extLst>
              <a:ext uri="{FF2B5EF4-FFF2-40B4-BE49-F238E27FC236}">
                <a16:creationId xmlns:a16="http://schemas.microsoft.com/office/drawing/2014/main" id="{7479D43D-5191-7F4F-8E92-038123AE6031}"/>
              </a:ext>
            </a:extLst>
          </p:cNvPr>
          <p:cNvSpPr>
            <a:spLocks noGrp="1"/>
          </p:cNvSpPr>
          <p:nvPr>
            <p:ph type="sldNum" sz="quarter" idx="4"/>
          </p:nvPr>
        </p:nvSpPr>
        <p:spPr/>
        <p:txBody>
          <a:bodyPr/>
          <a:lstStyle/>
          <a:p>
            <a:fld id="{CF7A681D-9A53-0F41-890B-1BA01E4644AD}" type="slidenum">
              <a:rPr lang="en-US" smtClean="0"/>
              <a:pPr/>
              <a:t>137</a:t>
            </a:fld>
            <a:endParaRPr lang="en-US"/>
          </a:p>
        </p:txBody>
      </p:sp>
      <p:graphicFrame>
        <p:nvGraphicFramePr>
          <p:cNvPr id="6" name="Table 5">
            <a:extLst>
              <a:ext uri="{FF2B5EF4-FFF2-40B4-BE49-F238E27FC236}">
                <a16:creationId xmlns:a16="http://schemas.microsoft.com/office/drawing/2014/main" id="{9A0F71D9-2A10-BC4C-B256-B0B7AE350032}"/>
              </a:ext>
            </a:extLst>
          </p:cNvPr>
          <p:cNvGraphicFramePr>
            <a:graphicFrameLocks noGrp="1"/>
          </p:cNvGraphicFramePr>
          <p:nvPr>
            <p:extLst/>
          </p:nvPr>
        </p:nvGraphicFramePr>
        <p:xfrm>
          <a:off x="110877" y="1841722"/>
          <a:ext cx="8875110" cy="1677572"/>
        </p:xfrm>
        <a:graphic>
          <a:graphicData uri="http://schemas.openxmlformats.org/drawingml/2006/table">
            <a:tbl>
              <a:tblPr/>
              <a:tblGrid>
                <a:gridCol w="803523">
                  <a:extLst>
                    <a:ext uri="{9D8B030D-6E8A-4147-A177-3AD203B41FA5}">
                      <a16:colId xmlns:a16="http://schemas.microsoft.com/office/drawing/2014/main" val="2062209544"/>
                    </a:ext>
                  </a:extLst>
                </a:gridCol>
                <a:gridCol w="1185863">
                  <a:extLst>
                    <a:ext uri="{9D8B030D-6E8A-4147-A177-3AD203B41FA5}">
                      <a16:colId xmlns:a16="http://schemas.microsoft.com/office/drawing/2014/main" val="4269732159"/>
                    </a:ext>
                  </a:extLst>
                </a:gridCol>
                <a:gridCol w="2100262">
                  <a:extLst>
                    <a:ext uri="{9D8B030D-6E8A-4147-A177-3AD203B41FA5}">
                      <a16:colId xmlns:a16="http://schemas.microsoft.com/office/drawing/2014/main" val="1967033300"/>
                    </a:ext>
                  </a:extLst>
                </a:gridCol>
                <a:gridCol w="2400300">
                  <a:extLst>
                    <a:ext uri="{9D8B030D-6E8A-4147-A177-3AD203B41FA5}">
                      <a16:colId xmlns:a16="http://schemas.microsoft.com/office/drawing/2014/main" val="1832440097"/>
                    </a:ext>
                  </a:extLst>
                </a:gridCol>
                <a:gridCol w="2385162">
                  <a:extLst>
                    <a:ext uri="{9D8B030D-6E8A-4147-A177-3AD203B41FA5}">
                      <a16:colId xmlns:a16="http://schemas.microsoft.com/office/drawing/2014/main" val="1363304587"/>
                    </a:ext>
                  </a:extLst>
                </a:gridCol>
              </a:tblGrid>
              <a:tr h="371475">
                <a:tc gridSpan="2">
                  <a:txBody>
                    <a:bodyPr/>
                    <a:lstStyle/>
                    <a:p>
                      <a:pPr algn="l" fontAlgn="b"/>
                      <a:r>
                        <a:rPr lang="en-US" sz="1200" b="0" dirty="0">
                          <a:solidFill>
                            <a:srgbClr val="444444"/>
                          </a:solidFill>
                          <a:effectLst/>
                        </a:rPr>
                        <a:t>Economic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hMerge="1">
                  <a:txBody>
                    <a:bodyPr/>
                    <a:lstStyle/>
                    <a:p>
                      <a:pPr algn="l" fontAlgn="b"/>
                      <a:endParaRPr lang="en-US" sz="1700"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a:noFill/>
                    </a:lnR>
                    <a:lnB w="9525" cap="flat" cmpd="sng" algn="ctr">
                      <a:solidFill>
                        <a:srgbClr val="DDDDDD"/>
                      </a:solidFill>
                      <a:prstDash val="solid"/>
                      <a:round/>
                      <a:headEnd type="none" w="med" len="med"/>
                      <a:tailEnd type="none" w="med" len="med"/>
                    </a:lnB>
                    <a:solidFill>
                      <a:srgbClr val="FCFCFC"/>
                    </a:solidFill>
                  </a:tcPr>
                </a:tc>
                <a:tc>
                  <a:txBody>
                    <a:bodyPr/>
                    <a:lstStyle/>
                    <a:p>
                      <a:pPr marL="0" algn="l" defTabSz="457200" rtl="0" eaLnBrk="1" fontAlgn="b" latinLnBrk="0" hangingPunct="1"/>
                      <a:r>
                        <a:rPr lang="en-US" sz="1200" b="1" kern="1200" dirty="0">
                          <a:solidFill>
                            <a:srgbClr val="444444"/>
                          </a:solidFill>
                          <a:effectLst/>
                          <a:latin typeface="+mn-lt"/>
                          <a:ea typeface="+mn-ea"/>
                          <a:cs typeface="+mn-cs"/>
                        </a:rPr>
                        <a:t>Disease progression</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algn="l" defTabSz="457200" rtl="0" eaLnBrk="1" fontAlgn="b" latinLnBrk="0" hangingPunct="1"/>
                      <a:r>
                        <a:rPr lang="en-US" sz="1200" b="1" kern="1200" dirty="0">
                          <a:solidFill>
                            <a:srgbClr val="444444"/>
                          </a:solidFill>
                          <a:effectLst/>
                          <a:latin typeface="+mn-lt"/>
                          <a:ea typeface="+mn-ea"/>
                          <a:cs typeface="+mn-cs"/>
                        </a:rPr>
                        <a:t>QALYs</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algn="l" defTabSz="457200" rtl="0" eaLnBrk="1" fontAlgn="b" latinLnBrk="0" hangingPunct="1"/>
                      <a:r>
                        <a:rPr lang="en-US" sz="1200" b="1" kern="1200" dirty="0">
                          <a:solidFill>
                            <a:srgbClr val="444444"/>
                          </a:solidFill>
                          <a:effectLst/>
                          <a:latin typeface="+mn-lt"/>
                          <a:ea typeface="+mn-ea"/>
                          <a:cs typeface="+mn-cs"/>
                        </a:rPr>
                        <a:t>Costs</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807013095"/>
                  </a:ext>
                </a:extLst>
              </a:tr>
              <a:tr h="330737">
                <a:tc>
                  <a:txBody>
                    <a:bodyPr/>
                    <a:lstStyle/>
                    <a:p>
                      <a:pPr algn="l" fontAlgn="t"/>
                      <a:r>
                        <a:rPr lang="en-US" sz="1200" dirty="0" err="1">
                          <a:effectLst/>
                        </a:rPr>
                        <a:t>cDTSTM</a:t>
                      </a:r>
                      <a:endParaRPr lang="en-US" sz="1200" dirty="0">
                        <a:effectLst/>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CohortDtstm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sim_stateprobs</a:t>
                      </a:r>
                      <a:r>
                        <a:rPr lang="en-US" sz="1100" kern="1200" dirty="0">
                          <a:solidFill>
                            <a:schemeClr val="tx1"/>
                          </a:solidFill>
                          <a:latin typeface="Lucida Console" panose="020B0609040504020204" pitchFamily="49" charset="0"/>
                          <a:ea typeface="+mn-ea"/>
                          <a:cs typeface="+mn-cs"/>
                        </a:rPr>
                        <a:t>()</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sim_qalys</a:t>
                      </a:r>
                      <a:r>
                        <a:rPr lang="en-US" sz="1100" kern="1200" dirty="0">
                          <a:solidFill>
                            <a:schemeClr val="tx1"/>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sim_costs</a:t>
                      </a:r>
                      <a:r>
                        <a:rPr lang="en-US" sz="1100" kern="1200" dirty="0">
                          <a:solidFill>
                            <a:schemeClr val="tx1"/>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403417316"/>
                  </a:ext>
                </a:extLst>
              </a:tr>
              <a:tr h="330737">
                <a:tc>
                  <a:txBody>
                    <a:bodyPr/>
                    <a:lstStyle/>
                    <a:p>
                      <a:pPr algn="l" fontAlgn="t"/>
                      <a:r>
                        <a:rPr lang="en-US" sz="1200" dirty="0" err="1">
                          <a:effectLst/>
                        </a:rPr>
                        <a:t>iCTSTM</a:t>
                      </a:r>
                      <a:endParaRPr lang="en-US" sz="1200" dirty="0">
                        <a:effectLst/>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algn="l" defTabSz="457200" rtl="0" eaLnBrk="1" fontAlgn="t" latinLnBrk="0" hangingPunct="1"/>
                      <a:r>
                        <a:rPr lang="en-US" sz="1100" kern="1200" dirty="0" err="1">
                          <a:solidFill>
                            <a:schemeClr val="accent2"/>
                          </a:solidFill>
                          <a:latin typeface="Lucida Console" panose="020B0609040504020204" pitchFamily="49" charset="0"/>
                          <a:ea typeface="+mn-ea"/>
                          <a:cs typeface="+mn-cs"/>
                        </a:rPr>
                        <a:t>IndivCtstm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algn="l" defTabSz="457200" rtl="0" eaLnBrk="1" fontAlgn="t" latinLnBrk="0" hangingPunct="1"/>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sim_disease</a:t>
                      </a:r>
                      <a:r>
                        <a:rPr lang="en-US" sz="1100" kern="1200" dirty="0">
                          <a:solidFill>
                            <a:schemeClr val="tx1"/>
                          </a:solidFill>
                          <a:latin typeface="Lucida Console" panose="020B0609040504020204" pitchFamily="49" charset="0"/>
                          <a:ea typeface="+mn-ea"/>
                          <a:cs typeface="+mn-cs"/>
                        </a:rPr>
                        <a:t>()</a:t>
                      </a:r>
                    </a:p>
                    <a:p>
                      <a:pPr marL="0" algn="l" defTabSz="457200" rtl="0" eaLnBrk="1" fontAlgn="t" latinLnBrk="0" hangingPunct="1"/>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sim_stateprobs</a:t>
                      </a:r>
                      <a:r>
                        <a:rPr lang="en-US" sz="1100" kern="1200" dirty="0">
                          <a:solidFill>
                            <a:schemeClr val="tx1"/>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sim_qalys</a:t>
                      </a:r>
                      <a:r>
                        <a:rPr lang="en-US" sz="1100" kern="1200" dirty="0">
                          <a:solidFill>
                            <a:schemeClr val="tx1"/>
                          </a:solidFill>
                          <a:latin typeface="Lucida Console" panose="020B0609040504020204" pitchFamily="49" charset="0"/>
                          <a:ea typeface="+mn-ea"/>
                          <a:cs typeface="+mn-cs"/>
                        </a:rPr>
                        <a:t>()</a:t>
                      </a:r>
                    </a:p>
                    <a:p>
                      <a:pPr algn="l" fontAlgn="t"/>
                      <a:endParaRPr lang="en-US" sz="1100" kern="1200" dirty="0">
                        <a:solidFill>
                          <a:schemeClr val="tx1"/>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sim_costs</a:t>
                      </a:r>
                      <a:r>
                        <a:rPr lang="en-US" sz="1100" kern="1200" dirty="0">
                          <a:solidFill>
                            <a:schemeClr val="tx1"/>
                          </a:solidFill>
                          <a:latin typeface="Lucida Console" panose="020B0609040504020204" pitchFamily="49" charset="0"/>
                          <a:ea typeface="+mn-ea"/>
                          <a:cs typeface="+mn-cs"/>
                        </a:rPr>
                        <a:t>()</a:t>
                      </a:r>
                    </a:p>
                    <a:p>
                      <a:pPr algn="l" fontAlgn="t"/>
                      <a:endParaRPr lang="en-US" sz="1100" kern="1200" dirty="0">
                        <a:solidFill>
                          <a:schemeClr val="tx1"/>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538331794"/>
                  </a:ext>
                </a:extLst>
              </a:tr>
              <a:tr h="444358">
                <a:tc>
                  <a:txBody>
                    <a:bodyPr/>
                    <a:lstStyle/>
                    <a:p>
                      <a:pPr algn="l" fontAlgn="t"/>
                      <a:r>
                        <a:rPr lang="en-US" sz="1200" dirty="0">
                          <a:effectLst/>
                        </a:rPr>
                        <a:t>PSM</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Psm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algn="l" defTabSz="457200" rtl="0" eaLnBrk="1" fontAlgn="t" latinLnBrk="0" hangingPunct="1"/>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sim_survival</a:t>
                      </a:r>
                      <a:r>
                        <a:rPr lang="en-US" sz="1100" kern="1200" dirty="0">
                          <a:solidFill>
                            <a:schemeClr val="tx1"/>
                          </a:solidFill>
                          <a:latin typeface="Lucida Console" panose="020B0609040504020204" pitchFamily="49" charset="0"/>
                          <a:ea typeface="+mn-ea"/>
                          <a:cs typeface="+mn-cs"/>
                        </a:rPr>
                        <a:t>()</a:t>
                      </a:r>
                    </a:p>
                    <a:p>
                      <a:pPr marL="0" algn="l" defTabSz="457200" rtl="0" eaLnBrk="1" fontAlgn="t" latinLnBrk="0" hangingPunct="1"/>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sim_stateprobs</a:t>
                      </a:r>
                      <a:r>
                        <a:rPr lang="en-US" sz="1100" kern="1200" dirty="0">
                          <a:solidFill>
                            <a:schemeClr val="tx1"/>
                          </a:solidFill>
                          <a:latin typeface="Lucida Console" panose="020B0609040504020204" pitchFamily="49" charset="0"/>
                          <a:ea typeface="+mn-ea"/>
                          <a:cs typeface="+mn-cs"/>
                        </a:rPr>
                        <a:t>()</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sim_qalys</a:t>
                      </a:r>
                      <a:r>
                        <a:rPr lang="en-US" sz="1100" kern="1200" dirty="0">
                          <a:solidFill>
                            <a:schemeClr val="tx1"/>
                          </a:solidFill>
                          <a:latin typeface="Lucida Console" panose="020B0609040504020204" pitchFamily="49" charset="0"/>
                          <a:ea typeface="+mn-ea"/>
                          <a:cs typeface="+mn-cs"/>
                        </a:rPr>
                        <a:t>()</a:t>
                      </a:r>
                    </a:p>
                    <a:p>
                      <a:pPr algn="l" fontAlgn="t"/>
                      <a:endParaRPr lang="en-US" sz="1100" kern="1200" dirty="0">
                        <a:solidFill>
                          <a:schemeClr val="tx1"/>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sim_costs</a:t>
                      </a:r>
                      <a:r>
                        <a:rPr lang="en-US" sz="1100" kern="1200" dirty="0">
                          <a:solidFill>
                            <a:schemeClr val="tx1"/>
                          </a:solidFill>
                          <a:latin typeface="Lucida Console" panose="020B0609040504020204" pitchFamily="49" charset="0"/>
                          <a:ea typeface="+mn-ea"/>
                          <a:cs typeface="+mn-cs"/>
                        </a:rPr>
                        <a:t>()</a:t>
                      </a:r>
                    </a:p>
                    <a:p>
                      <a:pPr algn="l" fontAlgn="t"/>
                      <a:endParaRPr lang="en-US" sz="1100" kern="1200" dirty="0">
                        <a:solidFill>
                          <a:schemeClr val="tx1"/>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87221520"/>
                  </a:ext>
                </a:extLst>
              </a:tr>
            </a:tbl>
          </a:graphicData>
        </a:graphic>
      </p:graphicFrame>
      <p:grpSp>
        <p:nvGrpSpPr>
          <p:cNvPr id="7" name="Group 6">
            <a:extLst>
              <a:ext uri="{FF2B5EF4-FFF2-40B4-BE49-F238E27FC236}">
                <a16:creationId xmlns:a16="http://schemas.microsoft.com/office/drawing/2014/main" id="{FDC52C46-8CE6-6C40-B7C2-470C23B6EAFF}"/>
              </a:ext>
            </a:extLst>
          </p:cNvPr>
          <p:cNvGrpSpPr/>
          <p:nvPr/>
        </p:nvGrpSpPr>
        <p:grpSpPr>
          <a:xfrm>
            <a:off x="5338073" y="0"/>
            <a:ext cx="3805927" cy="1614488"/>
            <a:chOff x="5338073" y="0"/>
            <a:chExt cx="3805927" cy="1614488"/>
          </a:xfrm>
        </p:grpSpPr>
        <p:pic>
          <p:nvPicPr>
            <p:cNvPr id="5" name="Picture 4">
              <a:extLst>
                <a:ext uri="{FF2B5EF4-FFF2-40B4-BE49-F238E27FC236}">
                  <a16:creationId xmlns:a16="http://schemas.microsoft.com/office/drawing/2014/main" id="{C2ECFB87-16BE-F242-A968-E52315D1010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338073" y="171450"/>
              <a:ext cx="3647914" cy="1342072"/>
            </a:xfrm>
            <a:prstGeom prst="rect">
              <a:avLst/>
            </a:prstGeom>
          </p:spPr>
        </p:pic>
        <p:sp>
          <p:nvSpPr>
            <p:cNvPr id="4" name="Rectangle 3">
              <a:extLst>
                <a:ext uri="{FF2B5EF4-FFF2-40B4-BE49-F238E27FC236}">
                  <a16:creationId xmlns:a16="http://schemas.microsoft.com/office/drawing/2014/main" id="{55A760CB-8172-6D4C-B2BE-5AE9FFC5B176}"/>
                </a:ext>
              </a:extLst>
            </p:cNvPr>
            <p:cNvSpPr/>
            <p:nvPr/>
          </p:nvSpPr>
          <p:spPr>
            <a:xfrm>
              <a:off x="7686675" y="0"/>
              <a:ext cx="1457325" cy="161448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 name="Rectangle 7">
            <a:extLst>
              <a:ext uri="{FF2B5EF4-FFF2-40B4-BE49-F238E27FC236}">
                <a16:creationId xmlns:a16="http://schemas.microsoft.com/office/drawing/2014/main" id="{FAB951A5-5A7A-5B4E-94E2-54A1B77CDDC9}"/>
              </a:ext>
            </a:extLst>
          </p:cNvPr>
          <p:cNvSpPr/>
          <p:nvPr/>
        </p:nvSpPr>
        <p:spPr>
          <a:xfrm>
            <a:off x="3744533" y="-397669"/>
            <a:ext cx="681578" cy="569119"/>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39CDA10-9072-654D-964D-51521BFF1477}"/>
              </a:ext>
            </a:extLst>
          </p:cNvPr>
          <p:cNvSpPr/>
          <p:nvPr/>
        </p:nvSpPr>
        <p:spPr>
          <a:xfrm>
            <a:off x="5117364" y="171450"/>
            <a:ext cx="1557337" cy="161448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4519641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57302CA-F109-3E48-B678-79E657ACC8BC}"/>
              </a:ext>
            </a:extLst>
          </p:cNvPr>
          <p:cNvSpPr>
            <a:spLocks noGrp="1"/>
          </p:cNvSpPr>
          <p:nvPr>
            <p:ph type="sldNum" sz="quarter" idx="4"/>
          </p:nvPr>
        </p:nvSpPr>
        <p:spPr/>
        <p:txBody>
          <a:bodyPr/>
          <a:lstStyle/>
          <a:p>
            <a:fld id="{CF7A681D-9A53-0F41-890B-1BA01E4644AD}" type="slidenum">
              <a:rPr lang="en-US" smtClean="0"/>
              <a:pPr/>
              <a:t>138</a:t>
            </a:fld>
            <a:endParaRPr lang="en-US"/>
          </a:p>
        </p:txBody>
      </p:sp>
      <p:pic>
        <p:nvPicPr>
          <p:cNvPr id="8" name="Picture 7">
            <a:extLst>
              <a:ext uri="{FF2B5EF4-FFF2-40B4-BE49-F238E27FC236}">
                <a16:creationId xmlns:a16="http://schemas.microsoft.com/office/drawing/2014/main" id="{56A50149-4BCD-454F-9219-9CC9F24FD897}"/>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0" y="298"/>
            <a:ext cx="8973519" cy="5143202"/>
          </a:xfrm>
          <a:prstGeom prst="rect">
            <a:avLst/>
          </a:prstGeom>
        </p:spPr>
      </p:pic>
    </p:spTree>
    <p:extLst>
      <p:ext uri="{BB962C8B-B14F-4D97-AF65-F5344CB8AC3E}">
        <p14:creationId xmlns:p14="http://schemas.microsoft.com/office/powerpoint/2010/main" val="42840172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5477464-3EAE-EF49-BA91-30F738A7D1A9}"/>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0" y="0"/>
            <a:ext cx="9144000" cy="5143500"/>
          </a:xfrm>
          <a:prstGeom prst="rect">
            <a:avLst/>
          </a:prstGeom>
        </p:spPr>
      </p:pic>
      <p:sp>
        <p:nvSpPr>
          <p:cNvPr id="2" name="Title 1">
            <a:extLst>
              <a:ext uri="{FF2B5EF4-FFF2-40B4-BE49-F238E27FC236}">
                <a16:creationId xmlns:a16="http://schemas.microsoft.com/office/drawing/2014/main" id="{4E4A3D21-2778-5246-91BD-91489861935B}"/>
              </a:ext>
            </a:extLst>
          </p:cNvPr>
          <p:cNvSpPr>
            <a:spLocks noGrp="1"/>
          </p:cNvSpPr>
          <p:nvPr>
            <p:ph type="title"/>
          </p:nvPr>
        </p:nvSpPr>
        <p:spPr>
          <a:xfrm>
            <a:off x="457201" y="0"/>
            <a:ext cx="2328530" cy="978195"/>
          </a:xfrm>
          <a:solidFill>
            <a:srgbClr val="FFFFFF">
              <a:alpha val="50196"/>
            </a:srgbClr>
          </a:solidFill>
        </p:spPr>
        <p:txBody>
          <a:bodyPr/>
          <a:lstStyle/>
          <a:p>
            <a:r>
              <a:rPr lang="en-US" dirty="0">
                <a:solidFill>
                  <a:schemeClr val="tx1">
                    <a:lumMod val="50000"/>
                  </a:schemeClr>
                </a:solidFill>
              </a:rPr>
              <a:t>Where is Waldo</a:t>
            </a:r>
          </a:p>
        </p:txBody>
      </p:sp>
      <p:sp>
        <p:nvSpPr>
          <p:cNvPr id="4" name="Down Arrow 3">
            <a:extLst>
              <a:ext uri="{FF2B5EF4-FFF2-40B4-BE49-F238E27FC236}">
                <a16:creationId xmlns:a16="http://schemas.microsoft.com/office/drawing/2014/main" id="{E771D1EE-2A1D-4C4D-BE49-6575B0B21E5C}"/>
              </a:ext>
            </a:extLst>
          </p:cNvPr>
          <p:cNvSpPr/>
          <p:nvPr/>
        </p:nvSpPr>
        <p:spPr>
          <a:xfrm rot="2370248">
            <a:off x="148977" y="1998115"/>
            <a:ext cx="801996" cy="1046446"/>
          </a:xfrm>
          <a:prstGeom prst="down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Slide Number Placeholder 3">
            <a:extLst>
              <a:ext uri="{FF2B5EF4-FFF2-40B4-BE49-F238E27FC236}">
                <a16:creationId xmlns:a16="http://schemas.microsoft.com/office/drawing/2014/main" id="{DD87A2B3-4F63-6540-8EF2-6579190E5DC7}"/>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13</a:t>
            </a:fld>
            <a:endParaRPr lang="en-US"/>
          </a:p>
        </p:txBody>
      </p:sp>
    </p:spTree>
    <p:extLst>
      <p:ext uri="{BB962C8B-B14F-4D97-AF65-F5344CB8AC3E}">
        <p14:creationId xmlns:p14="http://schemas.microsoft.com/office/powerpoint/2010/main" val="1035523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5A889D8-84DB-8F4E-82D9-C8DC9A6D0E56}"/>
              </a:ext>
            </a:extLst>
          </p:cNvPr>
          <p:cNvSpPr>
            <a:spLocks noGrp="1"/>
          </p:cNvSpPr>
          <p:nvPr>
            <p:ph type="sldNum" sz="quarter" idx="4"/>
          </p:nvPr>
        </p:nvSpPr>
        <p:spPr/>
        <p:txBody>
          <a:bodyPr/>
          <a:lstStyle/>
          <a:p>
            <a:fld id="{CF7A681D-9A53-0F41-890B-1BA01E4644AD}" type="slidenum">
              <a:rPr lang="en-US" smtClean="0"/>
              <a:pPr/>
              <a:t>139</a:t>
            </a:fld>
            <a:endParaRPr lang="en-US"/>
          </a:p>
        </p:txBody>
      </p:sp>
      <p:pic>
        <p:nvPicPr>
          <p:cNvPr id="3" name="Picture 2">
            <a:extLst>
              <a:ext uri="{FF2B5EF4-FFF2-40B4-BE49-F238E27FC236}">
                <a16:creationId xmlns:a16="http://schemas.microsoft.com/office/drawing/2014/main" id="{98438E4A-F8C3-6448-A914-A15A579D168C}"/>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886" y="0"/>
            <a:ext cx="8993873" cy="5160314"/>
          </a:xfrm>
          <a:prstGeom prst="rect">
            <a:avLst/>
          </a:prstGeom>
        </p:spPr>
      </p:pic>
    </p:spTree>
    <p:extLst>
      <p:ext uri="{BB962C8B-B14F-4D97-AF65-F5344CB8AC3E}">
        <p14:creationId xmlns:p14="http://schemas.microsoft.com/office/powerpoint/2010/main" val="1393819992"/>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3AD32BD-C91F-F14E-A1F4-E8E4B56DC525}"/>
              </a:ext>
            </a:extLst>
          </p:cNvPr>
          <p:cNvSpPr>
            <a:spLocks noGrp="1"/>
          </p:cNvSpPr>
          <p:nvPr>
            <p:ph type="body" idx="1"/>
          </p:nvPr>
        </p:nvSpPr>
        <p:spPr>
          <a:xfrm>
            <a:off x="475860" y="2876878"/>
            <a:ext cx="6729507" cy="1605217"/>
          </a:xfrm>
        </p:spPr>
        <p:txBody>
          <a:bodyPr/>
          <a:lstStyle/>
          <a:p>
            <a:r>
              <a:rPr lang="en-US" dirty="0"/>
              <a:t>Thank you</a:t>
            </a:r>
          </a:p>
          <a:p>
            <a:endParaRPr lang="en-US" dirty="0"/>
          </a:p>
          <a:p>
            <a:r>
              <a:rPr lang="en-US" b="0" dirty="0">
                <a:hlinkClick r:id="rId2"/>
              </a:rPr>
              <a:t>devin.incerti@gmail.com</a:t>
            </a:r>
            <a:endParaRPr lang="en-US" b="0" dirty="0"/>
          </a:p>
          <a:p>
            <a:r>
              <a:rPr lang="en-US" b="0" dirty="0">
                <a:hlinkClick r:id="rId3"/>
              </a:rPr>
              <a:t>jeroen.jansen@ucsf.edu</a:t>
            </a:r>
            <a:endParaRPr lang="en-US" b="0" dirty="0"/>
          </a:p>
          <a:p>
            <a:endParaRPr lang="en-US" dirty="0"/>
          </a:p>
        </p:txBody>
      </p:sp>
    </p:spTree>
    <p:extLst>
      <p:ext uri="{BB962C8B-B14F-4D97-AF65-F5344CB8AC3E}">
        <p14:creationId xmlns:p14="http://schemas.microsoft.com/office/powerpoint/2010/main" val="39858723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648A0-5345-CE4F-B248-596AA9A243B8}"/>
              </a:ext>
            </a:extLst>
          </p:cNvPr>
          <p:cNvSpPr>
            <a:spLocks noGrp="1"/>
          </p:cNvSpPr>
          <p:nvPr>
            <p:ph type="title"/>
          </p:nvPr>
        </p:nvSpPr>
        <p:spPr/>
        <p:txBody>
          <a:bodyPr/>
          <a:lstStyle/>
          <a:p>
            <a:r>
              <a:rPr lang="en-US" dirty="0"/>
              <a:t>Time to change?</a:t>
            </a:r>
          </a:p>
        </p:txBody>
      </p:sp>
      <p:pic>
        <p:nvPicPr>
          <p:cNvPr id="3" name="Picture 2">
            <a:extLst>
              <a:ext uri="{FF2B5EF4-FFF2-40B4-BE49-F238E27FC236}">
                <a16:creationId xmlns:a16="http://schemas.microsoft.com/office/drawing/2014/main" id="{5C79F145-727A-A743-84BE-293637C3E227}"/>
              </a:ext>
            </a:extLst>
          </p:cNvPr>
          <p:cNvPicPr>
            <a:picLocks noChangeAspect="1"/>
          </p:cNvPicPr>
          <p:nvPr/>
        </p:nvPicPr>
        <p:blipFill>
          <a:blip r:embed="rId3">
            <a:extLst>
              <a:ext uri="{BEBA8EAE-BF5A-486C-A8C5-ECC9F3942E4B}">
                <a14:imgProps xmlns:a14="http://schemas.microsoft.com/office/drawing/2010/main">
                  <a14:imgLayer>
                    <a14:imgEffect>
                      <a14:saturation sat="0"/>
                    </a14:imgEffect>
                  </a14:imgLayer>
                </a14:imgProps>
              </a:ext>
            </a:extLst>
          </a:blip>
          <a:stretch>
            <a:fillRect/>
          </a:stretch>
        </p:blipFill>
        <p:spPr>
          <a:xfrm>
            <a:off x="457200" y="1786268"/>
            <a:ext cx="7593390" cy="2349205"/>
          </a:xfrm>
          <a:prstGeom prst="rect">
            <a:avLst/>
          </a:prstGeom>
        </p:spPr>
      </p:pic>
      <p:sp>
        <p:nvSpPr>
          <p:cNvPr id="4" name="Slide Number Placeholder 3">
            <a:extLst>
              <a:ext uri="{FF2B5EF4-FFF2-40B4-BE49-F238E27FC236}">
                <a16:creationId xmlns:a16="http://schemas.microsoft.com/office/drawing/2014/main" id="{002CBB4B-E3DE-854D-929C-BE8C9787733C}"/>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14</a:t>
            </a:fld>
            <a:endParaRPr lang="en-US"/>
          </a:p>
        </p:txBody>
      </p:sp>
    </p:spTree>
    <p:extLst>
      <p:ext uri="{BB962C8B-B14F-4D97-AF65-F5344CB8AC3E}">
        <p14:creationId xmlns:p14="http://schemas.microsoft.com/office/powerpoint/2010/main" val="30580208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06D48-5C97-4943-B3A3-769B34941B55}"/>
              </a:ext>
            </a:extLst>
          </p:cNvPr>
          <p:cNvSpPr>
            <a:spLocks noGrp="1"/>
          </p:cNvSpPr>
          <p:nvPr>
            <p:ph type="title"/>
          </p:nvPr>
        </p:nvSpPr>
        <p:spPr/>
        <p:txBody>
          <a:bodyPr/>
          <a:lstStyle/>
          <a:p>
            <a:r>
              <a:rPr lang="en-US" dirty="0"/>
              <a:t>Alternative</a:t>
            </a:r>
          </a:p>
        </p:txBody>
      </p:sp>
      <p:sp>
        <p:nvSpPr>
          <p:cNvPr id="3" name="Content Placeholder 2">
            <a:extLst>
              <a:ext uri="{FF2B5EF4-FFF2-40B4-BE49-F238E27FC236}">
                <a16:creationId xmlns:a16="http://schemas.microsoft.com/office/drawing/2014/main" id="{E9AAF324-8237-BA46-AC09-DD2387B981A8}"/>
              </a:ext>
            </a:extLst>
          </p:cNvPr>
          <p:cNvSpPr txBox="1">
            <a:spLocks/>
          </p:cNvSpPr>
          <p:nvPr/>
        </p:nvSpPr>
        <p:spPr>
          <a:xfrm>
            <a:off x="0" y="4444409"/>
            <a:ext cx="9144001" cy="69909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Wingdings" charset="2"/>
              <a:buNone/>
            </a:pPr>
            <a:r>
              <a:rPr lang="en-US" sz="3200" dirty="0">
                <a:latin typeface="Menlo" panose="020B0609030804020204" pitchFamily="49" charset="0"/>
                <a:ea typeface="Menlo" panose="020B0609030804020204" pitchFamily="49" charset="0"/>
                <a:cs typeface="Menlo" panose="020B0609030804020204" pitchFamily="49" charset="0"/>
              </a:rPr>
              <a:t>BCEA      HEEMOD     HESIM      …</a:t>
            </a:r>
          </a:p>
          <a:p>
            <a:pPr marL="0" indent="0">
              <a:buFont typeface="Wingdings" charset="2"/>
              <a:buNone/>
            </a:pPr>
            <a:endParaRPr lang="en-US" sz="3200" dirty="0"/>
          </a:p>
          <a:p>
            <a:endParaRPr lang="en-US" sz="3200" dirty="0"/>
          </a:p>
          <a:p>
            <a:pPr lvl="1"/>
            <a:endParaRPr lang="en-US" sz="2800" dirty="0"/>
          </a:p>
        </p:txBody>
      </p:sp>
      <p:pic>
        <p:nvPicPr>
          <p:cNvPr id="4" name="Picture 3">
            <a:extLst>
              <a:ext uri="{FF2B5EF4-FFF2-40B4-BE49-F238E27FC236}">
                <a16:creationId xmlns:a16="http://schemas.microsoft.com/office/drawing/2014/main" id="{E2B1EB32-C2EE-C54E-B041-A9FF5ED66AF4}"/>
              </a:ext>
            </a:extLst>
          </p:cNvPr>
          <p:cNvPicPr>
            <a:picLocks noChangeAspect="1"/>
          </p:cNvPicPr>
          <p:nvPr/>
        </p:nvPicPr>
        <p:blipFill>
          <a:blip r:embed="rId3"/>
          <a:stretch>
            <a:fillRect/>
          </a:stretch>
        </p:blipFill>
        <p:spPr>
          <a:xfrm>
            <a:off x="2771534" y="1143000"/>
            <a:ext cx="3303182" cy="2543450"/>
          </a:xfrm>
          <a:prstGeom prst="rect">
            <a:avLst/>
          </a:prstGeom>
        </p:spPr>
      </p:pic>
      <p:sp>
        <p:nvSpPr>
          <p:cNvPr id="5" name="Slide Number Placeholder 3">
            <a:extLst>
              <a:ext uri="{FF2B5EF4-FFF2-40B4-BE49-F238E27FC236}">
                <a16:creationId xmlns:a16="http://schemas.microsoft.com/office/drawing/2014/main" id="{28A84F6F-C1BB-5C45-AEDC-10106EC76359}"/>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15</a:t>
            </a:fld>
            <a:endParaRPr lang="en-US"/>
          </a:p>
        </p:txBody>
      </p:sp>
    </p:spTree>
    <p:extLst>
      <p:ext uri="{BB962C8B-B14F-4D97-AF65-F5344CB8AC3E}">
        <p14:creationId xmlns:p14="http://schemas.microsoft.com/office/powerpoint/2010/main" val="15488079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ABE97-9FF6-E04D-9A65-5DF3A1144D32}"/>
              </a:ext>
            </a:extLst>
          </p:cNvPr>
          <p:cNvSpPr>
            <a:spLocks noGrp="1"/>
          </p:cNvSpPr>
          <p:nvPr>
            <p:ph type="title"/>
          </p:nvPr>
        </p:nvSpPr>
        <p:spPr/>
        <p:txBody>
          <a:bodyPr/>
          <a:lstStyle/>
          <a:p>
            <a:r>
              <a:rPr lang="en-US" dirty="0"/>
              <a:t>What is R</a:t>
            </a:r>
          </a:p>
        </p:txBody>
      </p:sp>
      <p:sp>
        <p:nvSpPr>
          <p:cNvPr id="3" name="Content Placeholder 2">
            <a:extLst>
              <a:ext uri="{FF2B5EF4-FFF2-40B4-BE49-F238E27FC236}">
                <a16:creationId xmlns:a16="http://schemas.microsoft.com/office/drawing/2014/main" id="{1D8BB662-89E0-D24D-9706-881CF86DA2E3}"/>
              </a:ext>
            </a:extLst>
          </p:cNvPr>
          <p:cNvSpPr>
            <a:spLocks noGrp="1"/>
          </p:cNvSpPr>
          <p:nvPr>
            <p:ph idx="1"/>
          </p:nvPr>
        </p:nvSpPr>
        <p:spPr/>
        <p:txBody>
          <a:bodyPr/>
          <a:lstStyle/>
          <a:p>
            <a:r>
              <a:rPr lang="en-US" dirty="0"/>
              <a:t>Statistical programing language and environment for statistical computing</a:t>
            </a:r>
          </a:p>
          <a:p>
            <a:r>
              <a:rPr lang="en-US" dirty="0"/>
              <a:t>Totally free to use (open source, user developed packages that are completely transparent) </a:t>
            </a:r>
          </a:p>
          <a:p>
            <a:r>
              <a:rPr lang="en-US" dirty="0"/>
              <a:t>Very good for data management, statistical analysis, and visualization</a:t>
            </a:r>
          </a:p>
          <a:p>
            <a:r>
              <a:rPr lang="en-US" dirty="0"/>
              <a:t>All parts of an analysis can exist in one file (code)</a:t>
            </a:r>
          </a:p>
          <a:p>
            <a:r>
              <a:rPr lang="en-US" dirty="0"/>
              <a:t>CEA models can be coded from ‘scratch’ using r core or via convenient and improving packages </a:t>
            </a:r>
          </a:p>
          <a:p>
            <a:endParaRPr lang="en-US" dirty="0"/>
          </a:p>
        </p:txBody>
      </p:sp>
      <p:sp>
        <p:nvSpPr>
          <p:cNvPr id="7" name="Slide Number Placeholder 3">
            <a:extLst>
              <a:ext uri="{FF2B5EF4-FFF2-40B4-BE49-F238E27FC236}">
                <a16:creationId xmlns:a16="http://schemas.microsoft.com/office/drawing/2014/main" id="{CA1E173D-CE70-D149-B3B0-DF6942EA559A}"/>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16</a:t>
            </a:fld>
            <a:endParaRPr lang="en-US"/>
          </a:p>
        </p:txBody>
      </p:sp>
    </p:spTree>
    <p:extLst>
      <p:ext uri="{BB962C8B-B14F-4D97-AF65-F5344CB8AC3E}">
        <p14:creationId xmlns:p14="http://schemas.microsoft.com/office/powerpoint/2010/main" val="35378206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Basic model taxonomy</a:t>
            </a:r>
          </a:p>
        </p:txBody>
      </p:sp>
    </p:spTree>
    <p:extLst>
      <p:ext uri="{BB962C8B-B14F-4D97-AF65-F5344CB8AC3E}">
        <p14:creationId xmlns:p14="http://schemas.microsoft.com/office/powerpoint/2010/main" val="28408051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AF575-69FD-5448-8FF5-307D71EFEA76}"/>
              </a:ext>
            </a:extLst>
          </p:cNvPr>
          <p:cNvSpPr>
            <a:spLocks noGrp="1"/>
          </p:cNvSpPr>
          <p:nvPr>
            <p:ph type="title"/>
          </p:nvPr>
        </p:nvSpPr>
        <p:spPr/>
        <p:txBody>
          <a:bodyPr/>
          <a:lstStyle/>
          <a:p>
            <a:r>
              <a:rPr lang="en-US" dirty="0"/>
              <a:t>Health states describing course of disease over time</a:t>
            </a:r>
          </a:p>
        </p:txBody>
      </p:sp>
      <p:sp>
        <p:nvSpPr>
          <p:cNvPr id="3" name="Slide Number Placeholder 2">
            <a:extLst>
              <a:ext uri="{FF2B5EF4-FFF2-40B4-BE49-F238E27FC236}">
                <a16:creationId xmlns:a16="http://schemas.microsoft.com/office/drawing/2014/main" id="{E7E21D7A-23C6-4249-9AF9-A84EA2C6A058}"/>
              </a:ext>
            </a:extLst>
          </p:cNvPr>
          <p:cNvSpPr>
            <a:spLocks noGrp="1"/>
          </p:cNvSpPr>
          <p:nvPr>
            <p:ph type="sldNum" sz="quarter" idx="4"/>
          </p:nvPr>
        </p:nvSpPr>
        <p:spPr/>
        <p:txBody>
          <a:bodyPr/>
          <a:lstStyle/>
          <a:p>
            <a:fld id="{CF7A681D-9A53-0F41-890B-1BA01E4644AD}" type="slidenum">
              <a:rPr lang="en-US" smtClean="0"/>
              <a:pPr/>
              <a:t>18</a:t>
            </a:fld>
            <a:endParaRPr lang="en-US"/>
          </a:p>
        </p:txBody>
      </p:sp>
      <p:pic>
        <p:nvPicPr>
          <p:cNvPr id="4" name="Picture 3">
            <a:extLst>
              <a:ext uri="{FF2B5EF4-FFF2-40B4-BE49-F238E27FC236}">
                <a16:creationId xmlns:a16="http://schemas.microsoft.com/office/drawing/2014/main" id="{9C32391E-54C1-7F48-92C2-9DBAD28BF773}"/>
              </a:ext>
            </a:extLst>
          </p:cNvPr>
          <p:cNvPicPr>
            <a:picLocks noChangeAspect="1"/>
          </p:cNvPicPr>
          <p:nvPr/>
        </p:nvPicPr>
        <p:blipFill>
          <a:blip r:embed="rId2"/>
          <a:stretch>
            <a:fillRect/>
          </a:stretch>
        </p:blipFill>
        <p:spPr>
          <a:xfrm>
            <a:off x="697803" y="1835148"/>
            <a:ext cx="7797267" cy="1260528"/>
          </a:xfrm>
          <a:prstGeom prst="rect">
            <a:avLst/>
          </a:prstGeom>
        </p:spPr>
      </p:pic>
    </p:spTree>
    <p:extLst>
      <p:ext uri="{BB962C8B-B14F-4D97-AF65-F5344CB8AC3E}">
        <p14:creationId xmlns:p14="http://schemas.microsoft.com/office/powerpoint/2010/main" val="36079567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17EB82-2DF2-3A45-B813-3C299990D4E9}"/>
              </a:ext>
            </a:extLst>
          </p:cNvPr>
          <p:cNvSpPr>
            <a:spLocks noGrp="1"/>
          </p:cNvSpPr>
          <p:nvPr>
            <p:ph type="title"/>
          </p:nvPr>
        </p:nvSpPr>
        <p:spPr/>
        <p:txBody>
          <a:bodyPr/>
          <a:lstStyle/>
          <a:p>
            <a:r>
              <a:rPr lang="en-US" dirty="0"/>
              <a:t>Learning objectives</a:t>
            </a:r>
          </a:p>
        </p:txBody>
      </p:sp>
      <p:sp>
        <p:nvSpPr>
          <p:cNvPr id="3" name="Content Placeholder 2">
            <a:extLst>
              <a:ext uri="{FF2B5EF4-FFF2-40B4-BE49-F238E27FC236}">
                <a16:creationId xmlns:a16="http://schemas.microsoft.com/office/drawing/2014/main" id="{78EA52C4-627A-3749-8BC4-0E6115476A86}"/>
              </a:ext>
            </a:extLst>
          </p:cNvPr>
          <p:cNvSpPr>
            <a:spLocks noGrp="1"/>
          </p:cNvSpPr>
          <p:nvPr>
            <p:ph idx="1"/>
          </p:nvPr>
        </p:nvSpPr>
        <p:spPr/>
        <p:txBody>
          <a:bodyPr/>
          <a:lstStyle/>
          <a:p>
            <a:r>
              <a:rPr lang="en-US" dirty="0"/>
              <a:t>Understand how R can be used to perform model-based cost-effectiveness analysis with existing packages;</a:t>
            </a:r>
          </a:p>
          <a:p>
            <a:r>
              <a:rPr lang="en-US" dirty="0"/>
              <a:t>Develop own models in R by modifying existing code for commonly used model types;</a:t>
            </a:r>
          </a:p>
          <a:p>
            <a:r>
              <a:rPr lang="en-US" dirty="0"/>
              <a:t>Understand how using R can improve reproducibility and transparency of model-based cost-effectiveness analysis </a:t>
            </a:r>
          </a:p>
          <a:p>
            <a:endParaRPr lang="en-US" dirty="0"/>
          </a:p>
          <a:p>
            <a:endParaRPr lang="en-US" dirty="0"/>
          </a:p>
        </p:txBody>
      </p:sp>
      <p:sp>
        <p:nvSpPr>
          <p:cNvPr id="5" name="Slide Number Placeholder 3">
            <a:extLst>
              <a:ext uri="{FF2B5EF4-FFF2-40B4-BE49-F238E27FC236}">
                <a16:creationId xmlns:a16="http://schemas.microsoft.com/office/drawing/2014/main" id="{7B67F438-98FF-204E-83BF-C9293FC7210B}"/>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a:t>
            </a:fld>
            <a:endParaRPr lang="en-US"/>
          </a:p>
        </p:txBody>
      </p:sp>
    </p:spTree>
    <p:extLst>
      <p:ext uri="{BB962C8B-B14F-4D97-AF65-F5344CB8AC3E}">
        <p14:creationId xmlns:p14="http://schemas.microsoft.com/office/powerpoint/2010/main" val="22439019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AF575-69FD-5448-8FF5-307D71EFEA76}"/>
              </a:ext>
            </a:extLst>
          </p:cNvPr>
          <p:cNvSpPr>
            <a:spLocks noGrp="1"/>
          </p:cNvSpPr>
          <p:nvPr>
            <p:ph type="title"/>
          </p:nvPr>
        </p:nvSpPr>
        <p:spPr/>
        <p:txBody>
          <a:bodyPr/>
          <a:lstStyle/>
          <a:p>
            <a:r>
              <a:rPr lang="en-US" dirty="0"/>
              <a:t>Markov model</a:t>
            </a:r>
          </a:p>
        </p:txBody>
      </p:sp>
      <p:sp>
        <p:nvSpPr>
          <p:cNvPr id="3" name="Slide Number Placeholder 2">
            <a:extLst>
              <a:ext uri="{FF2B5EF4-FFF2-40B4-BE49-F238E27FC236}">
                <a16:creationId xmlns:a16="http://schemas.microsoft.com/office/drawing/2014/main" id="{E7E21D7A-23C6-4249-9AF9-A84EA2C6A058}"/>
              </a:ext>
            </a:extLst>
          </p:cNvPr>
          <p:cNvSpPr>
            <a:spLocks noGrp="1"/>
          </p:cNvSpPr>
          <p:nvPr>
            <p:ph type="sldNum" sz="quarter" idx="4"/>
          </p:nvPr>
        </p:nvSpPr>
        <p:spPr/>
        <p:txBody>
          <a:bodyPr/>
          <a:lstStyle/>
          <a:p>
            <a:fld id="{CF7A681D-9A53-0F41-890B-1BA01E4644AD}" type="slidenum">
              <a:rPr lang="en-US" smtClean="0"/>
              <a:pPr/>
              <a:t>19</a:t>
            </a:fld>
            <a:endParaRPr lang="en-US"/>
          </a:p>
        </p:txBody>
      </p:sp>
      <p:sp>
        <p:nvSpPr>
          <p:cNvPr id="4" name="Text Placeholder 3">
            <a:extLst>
              <a:ext uri="{FF2B5EF4-FFF2-40B4-BE49-F238E27FC236}">
                <a16:creationId xmlns:a16="http://schemas.microsoft.com/office/drawing/2014/main" id="{06509468-8480-5746-8EA4-A3877FA0FFE6}"/>
              </a:ext>
            </a:extLst>
          </p:cNvPr>
          <p:cNvSpPr txBox="1">
            <a:spLocks/>
          </p:cNvSpPr>
          <p:nvPr/>
        </p:nvSpPr>
        <p:spPr>
          <a:xfrm>
            <a:off x="374073" y="886392"/>
            <a:ext cx="1886989" cy="41346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a:t>Clock forward</a:t>
            </a:r>
          </a:p>
        </p:txBody>
      </p:sp>
      <p:pic>
        <p:nvPicPr>
          <p:cNvPr id="5" name="Picture 4">
            <a:extLst>
              <a:ext uri="{FF2B5EF4-FFF2-40B4-BE49-F238E27FC236}">
                <a16:creationId xmlns:a16="http://schemas.microsoft.com/office/drawing/2014/main" id="{AEF23849-664F-F743-B43D-CA273DC96FE1}"/>
              </a:ext>
            </a:extLst>
          </p:cNvPr>
          <p:cNvPicPr>
            <a:picLocks noChangeAspect="1"/>
          </p:cNvPicPr>
          <p:nvPr/>
        </p:nvPicPr>
        <p:blipFill>
          <a:blip r:embed="rId2"/>
          <a:stretch>
            <a:fillRect/>
          </a:stretch>
        </p:blipFill>
        <p:spPr>
          <a:xfrm>
            <a:off x="630485" y="1794359"/>
            <a:ext cx="7864585" cy="1289574"/>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554FDF2-9900-7845-89E3-7525C155E709}"/>
                  </a:ext>
                </a:extLst>
              </p:cNvPr>
              <p:cNvSpPr txBox="1"/>
              <p:nvPr/>
            </p:nvSpPr>
            <p:spPr>
              <a:xfrm>
                <a:off x="2617040" y="2361117"/>
                <a:ext cx="747576" cy="3087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𝑆𝑃</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e>
                      </m:d>
                    </m:oMath>
                  </m:oMathPara>
                </a14:m>
                <a:endParaRPr lang="en-US" dirty="0"/>
              </a:p>
            </p:txBody>
          </p:sp>
        </mc:Choice>
        <mc:Fallback xmlns="">
          <p:sp>
            <p:nvSpPr>
              <p:cNvPr id="6" name="TextBox 5">
                <a:extLst>
                  <a:ext uri="{FF2B5EF4-FFF2-40B4-BE49-F238E27FC236}">
                    <a16:creationId xmlns:a16="http://schemas.microsoft.com/office/drawing/2014/main" id="{F554FDF2-9900-7845-89E3-7525C155E709}"/>
                  </a:ext>
                </a:extLst>
              </p:cNvPr>
              <p:cNvSpPr txBox="1">
                <a:spLocks noRot="1" noChangeAspect="1" noMove="1" noResize="1" noEditPoints="1" noAdjustHandles="1" noChangeArrowheads="1" noChangeShapeType="1" noTextEdit="1"/>
              </p:cNvSpPr>
              <p:nvPr/>
            </p:nvSpPr>
            <p:spPr>
              <a:xfrm>
                <a:off x="2617040" y="2361117"/>
                <a:ext cx="747576" cy="308739"/>
              </a:xfrm>
              <a:prstGeom prst="rect">
                <a:avLst/>
              </a:prstGeom>
              <a:blipFill>
                <a:blip r:embed="rId3"/>
                <a:stretch>
                  <a:fillRect l="-5000" b="-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CA0A1670-ED00-A448-BE10-F0DDD6B3EFDF}"/>
                  </a:ext>
                </a:extLst>
              </p:cNvPr>
              <p:cNvSpPr txBox="1"/>
              <p:nvPr/>
            </p:nvSpPr>
            <p:spPr>
              <a:xfrm>
                <a:off x="5760833" y="2361117"/>
                <a:ext cx="430823" cy="30534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𝑃𝐷</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e>
                      </m:d>
                    </m:oMath>
                  </m:oMathPara>
                </a14:m>
                <a:endParaRPr lang="en-US" dirty="0"/>
              </a:p>
            </p:txBody>
          </p:sp>
        </mc:Choice>
        <mc:Fallback xmlns="">
          <p:sp>
            <p:nvSpPr>
              <p:cNvPr id="7" name="TextBox 6">
                <a:extLst>
                  <a:ext uri="{FF2B5EF4-FFF2-40B4-BE49-F238E27FC236}">
                    <a16:creationId xmlns:a16="http://schemas.microsoft.com/office/drawing/2014/main" id="{CA0A1670-ED00-A448-BE10-F0DDD6B3EFDF}"/>
                  </a:ext>
                </a:extLst>
              </p:cNvPr>
              <p:cNvSpPr txBox="1">
                <a:spLocks noRot="1" noChangeAspect="1" noMove="1" noResize="1" noEditPoints="1" noAdjustHandles="1" noChangeArrowheads="1" noChangeShapeType="1" noTextEdit="1"/>
              </p:cNvSpPr>
              <p:nvPr/>
            </p:nvSpPr>
            <p:spPr>
              <a:xfrm>
                <a:off x="5760833" y="2361117"/>
                <a:ext cx="430823" cy="305340"/>
              </a:xfrm>
              <a:prstGeom prst="rect">
                <a:avLst/>
              </a:prstGeom>
              <a:blipFill>
                <a:blip r:embed="rId4"/>
                <a:stretch>
                  <a:fillRect l="-20000" r="-54286" b="-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9F8DA36-F51B-E34E-AFBB-159CB8207447}"/>
                  </a:ext>
                </a:extLst>
              </p:cNvPr>
              <p:cNvSpPr txBox="1"/>
              <p:nvPr/>
            </p:nvSpPr>
            <p:spPr>
              <a:xfrm>
                <a:off x="4183282" y="1404947"/>
                <a:ext cx="758990" cy="3087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𝑆𝐷</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e>
                      </m:d>
                    </m:oMath>
                  </m:oMathPara>
                </a14:m>
                <a:endParaRPr lang="en-US" dirty="0"/>
              </a:p>
            </p:txBody>
          </p:sp>
        </mc:Choice>
        <mc:Fallback xmlns="">
          <p:sp>
            <p:nvSpPr>
              <p:cNvPr id="8" name="TextBox 7">
                <a:extLst>
                  <a:ext uri="{FF2B5EF4-FFF2-40B4-BE49-F238E27FC236}">
                    <a16:creationId xmlns:a16="http://schemas.microsoft.com/office/drawing/2014/main" id="{39F8DA36-F51B-E34E-AFBB-159CB8207447}"/>
                  </a:ext>
                </a:extLst>
              </p:cNvPr>
              <p:cNvSpPr txBox="1">
                <a:spLocks noRot="1" noChangeAspect="1" noMove="1" noResize="1" noEditPoints="1" noAdjustHandles="1" noChangeArrowheads="1" noChangeShapeType="1" noTextEdit="1"/>
              </p:cNvSpPr>
              <p:nvPr/>
            </p:nvSpPr>
            <p:spPr>
              <a:xfrm>
                <a:off x="4183282" y="1404947"/>
                <a:ext cx="758990" cy="308739"/>
              </a:xfrm>
              <a:prstGeom prst="rect">
                <a:avLst/>
              </a:prstGeom>
              <a:blipFill>
                <a:blip r:embed="rId5"/>
                <a:stretch>
                  <a:fillRect l="-4918" b="-4000"/>
                </a:stretch>
              </a:blipFill>
            </p:spPr>
            <p:txBody>
              <a:bodyPr/>
              <a:lstStyle/>
              <a:p>
                <a:r>
                  <a:rPr lang="en-US">
                    <a:noFill/>
                  </a:rPr>
                  <a:t> </a:t>
                </a:r>
              </a:p>
            </p:txBody>
          </p:sp>
        </mc:Fallback>
      </mc:AlternateContent>
      <p:sp>
        <p:nvSpPr>
          <p:cNvPr id="9" name="Rectangle 8">
            <a:extLst>
              <a:ext uri="{FF2B5EF4-FFF2-40B4-BE49-F238E27FC236}">
                <a16:creationId xmlns:a16="http://schemas.microsoft.com/office/drawing/2014/main" id="{C7E25D81-FB21-1949-B20B-CC51582C37D0}"/>
              </a:ext>
            </a:extLst>
          </p:cNvPr>
          <p:cNvSpPr/>
          <p:nvPr/>
        </p:nvSpPr>
        <p:spPr>
          <a:xfrm>
            <a:off x="496186" y="4286114"/>
            <a:ext cx="7998884" cy="342979"/>
          </a:xfrm>
          <a:prstGeom prst="rect">
            <a:avLst/>
          </a:prstGeom>
        </p:spPr>
        <p:txBody>
          <a:bodyPr wrap="square">
            <a:spAutoFit/>
          </a:bodyPr>
          <a:lstStyle/>
          <a:p>
            <a:pPr>
              <a:lnSpc>
                <a:spcPct val="90000"/>
              </a:lnSpc>
              <a:spcBef>
                <a:spcPts val="300"/>
              </a:spcBef>
              <a:spcAft>
                <a:spcPts val="600"/>
              </a:spcAft>
              <a:buClr>
                <a:schemeClr val="accent5"/>
              </a:buClr>
            </a:pPr>
            <a:r>
              <a:rPr lang="en-US" dirty="0">
                <a:solidFill>
                  <a:schemeClr val="tx1">
                    <a:lumMod val="65000"/>
                    <a:lumOff val="35000"/>
                  </a:schemeClr>
                </a:solidFill>
                <a:latin typeface="Helvetica" panose="020B0604020202020204" pitchFamily="34" charset="0"/>
              </a:rPr>
              <a:t>transition rates depend only on time in model</a:t>
            </a:r>
          </a:p>
        </p:txBody>
      </p:sp>
    </p:spTree>
    <p:extLst>
      <p:ext uri="{BB962C8B-B14F-4D97-AF65-F5344CB8AC3E}">
        <p14:creationId xmlns:p14="http://schemas.microsoft.com/office/powerpoint/2010/main" val="4594869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AF575-69FD-5448-8FF5-307D71EFEA76}"/>
              </a:ext>
            </a:extLst>
          </p:cNvPr>
          <p:cNvSpPr>
            <a:spLocks noGrp="1"/>
          </p:cNvSpPr>
          <p:nvPr>
            <p:ph type="title"/>
          </p:nvPr>
        </p:nvSpPr>
        <p:spPr/>
        <p:txBody>
          <a:bodyPr/>
          <a:lstStyle/>
          <a:p>
            <a:r>
              <a:rPr lang="en-US" dirty="0"/>
              <a:t>Semi-Markov model</a:t>
            </a:r>
          </a:p>
        </p:txBody>
      </p:sp>
      <p:sp>
        <p:nvSpPr>
          <p:cNvPr id="3" name="Slide Number Placeholder 2">
            <a:extLst>
              <a:ext uri="{FF2B5EF4-FFF2-40B4-BE49-F238E27FC236}">
                <a16:creationId xmlns:a16="http://schemas.microsoft.com/office/drawing/2014/main" id="{E7E21D7A-23C6-4249-9AF9-A84EA2C6A058}"/>
              </a:ext>
            </a:extLst>
          </p:cNvPr>
          <p:cNvSpPr>
            <a:spLocks noGrp="1"/>
          </p:cNvSpPr>
          <p:nvPr>
            <p:ph type="sldNum" sz="quarter" idx="4"/>
          </p:nvPr>
        </p:nvSpPr>
        <p:spPr/>
        <p:txBody>
          <a:bodyPr/>
          <a:lstStyle/>
          <a:p>
            <a:fld id="{CF7A681D-9A53-0F41-890B-1BA01E4644AD}" type="slidenum">
              <a:rPr lang="en-US" smtClean="0"/>
              <a:pPr/>
              <a:t>20</a:t>
            </a:fld>
            <a:endParaRPr lang="en-US"/>
          </a:p>
        </p:txBody>
      </p:sp>
      <p:sp>
        <p:nvSpPr>
          <p:cNvPr id="4" name="Text Placeholder 3">
            <a:extLst>
              <a:ext uri="{FF2B5EF4-FFF2-40B4-BE49-F238E27FC236}">
                <a16:creationId xmlns:a16="http://schemas.microsoft.com/office/drawing/2014/main" id="{1E613577-397C-1D4E-B7BF-2547FFEDB371}"/>
              </a:ext>
            </a:extLst>
          </p:cNvPr>
          <p:cNvSpPr txBox="1">
            <a:spLocks/>
          </p:cNvSpPr>
          <p:nvPr/>
        </p:nvSpPr>
        <p:spPr>
          <a:xfrm>
            <a:off x="374073" y="886392"/>
            <a:ext cx="1886989" cy="41346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a:t>Clock reset</a:t>
            </a:r>
          </a:p>
        </p:txBody>
      </p:sp>
      <p:pic>
        <p:nvPicPr>
          <p:cNvPr id="5" name="Picture 4">
            <a:extLst>
              <a:ext uri="{FF2B5EF4-FFF2-40B4-BE49-F238E27FC236}">
                <a16:creationId xmlns:a16="http://schemas.microsoft.com/office/drawing/2014/main" id="{8E6A40A4-3AB8-4F4D-A6AF-31B518C56205}"/>
              </a:ext>
            </a:extLst>
          </p:cNvPr>
          <p:cNvPicPr>
            <a:picLocks noChangeAspect="1"/>
          </p:cNvPicPr>
          <p:nvPr/>
        </p:nvPicPr>
        <p:blipFill>
          <a:blip r:embed="rId2"/>
          <a:stretch>
            <a:fillRect/>
          </a:stretch>
        </p:blipFill>
        <p:spPr>
          <a:xfrm>
            <a:off x="591499" y="1822517"/>
            <a:ext cx="7864585" cy="1289574"/>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2FAE0C6-32AC-A040-8E3B-CCD8113BE01E}"/>
                  </a:ext>
                </a:extLst>
              </p:cNvPr>
              <p:cNvSpPr txBox="1"/>
              <p:nvPr/>
            </p:nvSpPr>
            <p:spPr>
              <a:xfrm>
                <a:off x="2578054" y="2389275"/>
                <a:ext cx="747576" cy="3087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𝑆𝑃</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e>
                      </m:d>
                    </m:oMath>
                  </m:oMathPara>
                </a14:m>
                <a:endParaRPr lang="en-US" dirty="0"/>
              </a:p>
            </p:txBody>
          </p:sp>
        </mc:Choice>
        <mc:Fallback xmlns="">
          <p:sp>
            <p:nvSpPr>
              <p:cNvPr id="6" name="TextBox 5">
                <a:extLst>
                  <a:ext uri="{FF2B5EF4-FFF2-40B4-BE49-F238E27FC236}">
                    <a16:creationId xmlns:a16="http://schemas.microsoft.com/office/drawing/2014/main" id="{22FAE0C6-32AC-A040-8E3B-CCD8113BE01E}"/>
                  </a:ext>
                </a:extLst>
              </p:cNvPr>
              <p:cNvSpPr txBox="1">
                <a:spLocks noRot="1" noChangeAspect="1" noMove="1" noResize="1" noEditPoints="1" noAdjustHandles="1" noChangeArrowheads="1" noChangeShapeType="1" noTextEdit="1"/>
              </p:cNvSpPr>
              <p:nvPr/>
            </p:nvSpPr>
            <p:spPr>
              <a:xfrm>
                <a:off x="2578054" y="2389275"/>
                <a:ext cx="747576" cy="308739"/>
              </a:xfrm>
              <a:prstGeom prst="rect">
                <a:avLst/>
              </a:prstGeom>
              <a:blipFill>
                <a:blip r:embed="rId3"/>
                <a:stretch>
                  <a:fillRect l="-5000" b="-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965AB917-6BEA-6F43-B51B-52D10D2C32E6}"/>
                  </a:ext>
                </a:extLst>
              </p:cNvPr>
              <p:cNvSpPr txBox="1"/>
              <p:nvPr/>
            </p:nvSpPr>
            <p:spPr>
              <a:xfrm>
                <a:off x="5460033" y="2392674"/>
                <a:ext cx="430823" cy="30534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𝑃𝐷</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r>
                            <a:rPr lang="fr-CA" b="0" i="1" smtClean="0">
                              <a:latin typeface="Cambria Math" panose="02040503050406030204" pitchFamily="18" charset="0"/>
                            </a:rPr>
                            <m:t>,</m:t>
                          </m:r>
                          <m:sSub>
                            <m:sSubPr>
                              <m:ctrlPr>
                                <a:rPr lang="fr-CA" b="0" i="1" smtClean="0">
                                  <a:latin typeface="Cambria Math" panose="02040503050406030204" pitchFamily="18" charset="0"/>
                                </a:rPr>
                              </m:ctrlPr>
                            </m:sSubPr>
                            <m:e>
                              <m:r>
                                <a:rPr lang="fr-CA" b="0" i="1" smtClean="0">
                                  <a:latin typeface="Cambria Math" panose="02040503050406030204" pitchFamily="18" charset="0"/>
                                </a:rPr>
                                <m:t>𝑢</m:t>
                              </m:r>
                            </m:e>
                            <m:sub>
                              <m:r>
                                <a:rPr lang="fr-CA" b="0" i="1" smtClean="0">
                                  <a:latin typeface="Cambria Math" panose="02040503050406030204" pitchFamily="18" charset="0"/>
                                </a:rPr>
                                <m:t>𝑃</m:t>
                              </m:r>
                            </m:sub>
                          </m:sSub>
                        </m:e>
                      </m:d>
                    </m:oMath>
                  </m:oMathPara>
                </a14:m>
                <a:endParaRPr lang="en-US" dirty="0"/>
              </a:p>
            </p:txBody>
          </p:sp>
        </mc:Choice>
        <mc:Fallback xmlns="">
          <p:sp>
            <p:nvSpPr>
              <p:cNvPr id="7" name="TextBox 6">
                <a:extLst>
                  <a:ext uri="{FF2B5EF4-FFF2-40B4-BE49-F238E27FC236}">
                    <a16:creationId xmlns:a16="http://schemas.microsoft.com/office/drawing/2014/main" id="{965AB917-6BEA-6F43-B51B-52D10D2C32E6}"/>
                  </a:ext>
                </a:extLst>
              </p:cNvPr>
              <p:cNvSpPr txBox="1">
                <a:spLocks noRot="1" noChangeAspect="1" noMove="1" noResize="1" noEditPoints="1" noAdjustHandles="1" noChangeArrowheads="1" noChangeShapeType="1" noTextEdit="1"/>
              </p:cNvSpPr>
              <p:nvPr/>
            </p:nvSpPr>
            <p:spPr>
              <a:xfrm>
                <a:off x="5460033" y="2392674"/>
                <a:ext cx="430823" cy="305340"/>
              </a:xfrm>
              <a:prstGeom prst="rect">
                <a:avLst/>
              </a:prstGeom>
              <a:blipFill>
                <a:blip r:embed="rId4"/>
                <a:stretch>
                  <a:fillRect l="-17143" r="-131429" b="-1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5A516D5-978A-8740-A501-9AB351DAF372}"/>
                  </a:ext>
                </a:extLst>
              </p:cNvPr>
              <p:cNvSpPr txBox="1"/>
              <p:nvPr/>
            </p:nvSpPr>
            <p:spPr>
              <a:xfrm>
                <a:off x="4144296" y="1433105"/>
                <a:ext cx="758990" cy="3087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𝑆𝐷</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e>
                      </m:d>
                    </m:oMath>
                  </m:oMathPara>
                </a14:m>
                <a:endParaRPr lang="en-US" dirty="0"/>
              </a:p>
            </p:txBody>
          </p:sp>
        </mc:Choice>
        <mc:Fallback xmlns="">
          <p:sp>
            <p:nvSpPr>
              <p:cNvPr id="8" name="TextBox 7">
                <a:extLst>
                  <a:ext uri="{FF2B5EF4-FFF2-40B4-BE49-F238E27FC236}">
                    <a16:creationId xmlns:a16="http://schemas.microsoft.com/office/drawing/2014/main" id="{B5A516D5-978A-8740-A501-9AB351DAF372}"/>
                  </a:ext>
                </a:extLst>
              </p:cNvPr>
              <p:cNvSpPr txBox="1">
                <a:spLocks noRot="1" noChangeAspect="1" noMove="1" noResize="1" noEditPoints="1" noAdjustHandles="1" noChangeArrowheads="1" noChangeShapeType="1" noTextEdit="1"/>
              </p:cNvSpPr>
              <p:nvPr/>
            </p:nvSpPr>
            <p:spPr>
              <a:xfrm>
                <a:off x="4144296" y="1433105"/>
                <a:ext cx="758990" cy="308739"/>
              </a:xfrm>
              <a:prstGeom prst="rect">
                <a:avLst/>
              </a:prstGeom>
              <a:blipFill>
                <a:blip r:embed="rId5"/>
                <a:stretch>
                  <a:fillRect l="-4918" b="-4000"/>
                </a:stretch>
              </a:blipFill>
            </p:spPr>
            <p:txBody>
              <a:bodyPr/>
              <a:lstStyle/>
              <a:p>
                <a:r>
                  <a:rPr lang="en-US">
                    <a:noFill/>
                  </a:rPr>
                  <a:t> </a:t>
                </a:r>
              </a:p>
            </p:txBody>
          </p:sp>
        </mc:Fallback>
      </mc:AlternateContent>
      <p:sp>
        <p:nvSpPr>
          <p:cNvPr id="9" name="Rectangle 8">
            <a:extLst>
              <a:ext uri="{FF2B5EF4-FFF2-40B4-BE49-F238E27FC236}">
                <a16:creationId xmlns:a16="http://schemas.microsoft.com/office/drawing/2014/main" id="{355D14F8-0AA8-044A-9D4C-E83C7D3C9923}"/>
              </a:ext>
            </a:extLst>
          </p:cNvPr>
          <p:cNvSpPr/>
          <p:nvPr/>
        </p:nvSpPr>
        <p:spPr>
          <a:xfrm>
            <a:off x="457200" y="4181020"/>
            <a:ext cx="7998884" cy="707694"/>
          </a:xfrm>
          <a:prstGeom prst="rect">
            <a:avLst/>
          </a:prstGeom>
        </p:spPr>
        <p:txBody>
          <a:bodyPr wrap="square">
            <a:spAutoFit/>
          </a:bodyPr>
          <a:lstStyle/>
          <a:p>
            <a:pPr>
              <a:lnSpc>
                <a:spcPct val="90000"/>
              </a:lnSpc>
              <a:spcBef>
                <a:spcPts val="300"/>
              </a:spcBef>
              <a:spcAft>
                <a:spcPts val="600"/>
              </a:spcAft>
              <a:buClr>
                <a:schemeClr val="accent5"/>
              </a:buClr>
            </a:pPr>
            <a:r>
              <a:rPr lang="en-US" dirty="0">
                <a:solidFill>
                  <a:schemeClr val="tx1">
                    <a:lumMod val="65000"/>
                    <a:lumOff val="35000"/>
                  </a:schemeClr>
                </a:solidFill>
                <a:latin typeface="Helvetica" panose="020B0604020202020204" pitchFamily="34" charset="0"/>
              </a:rPr>
              <a:t>transition rates depend on time in model</a:t>
            </a:r>
          </a:p>
          <a:p>
            <a:pPr>
              <a:lnSpc>
                <a:spcPct val="90000"/>
              </a:lnSpc>
              <a:spcBef>
                <a:spcPts val="300"/>
              </a:spcBef>
              <a:spcAft>
                <a:spcPts val="600"/>
              </a:spcAft>
              <a:buClr>
                <a:schemeClr val="accent5"/>
              </a:buClr>
            </a:pPr>
            <a:r>
              <a:rPr lang="en-US" dirty="0">
                <a:solidFill>
                  <a:schemeClr val="tx1">
                    <a:lumMod val="65000"/>
                    <a:lumOff val="35000"/>
                  </a:schemeClr>
                </a:solidFill>
                <a:latin typeface="Helvetica" panose="020B0604020202020204" pitchFamily="34" charset="0"/>
              </a:rPr>
              <a:t>some transitions depend on time in an intermediate health state</a:t>
            </a:r>
          </a:p>
        </p:txBody>
      </p:sp>
      <p:sp>
        <p:nvSpPr>
          <p:cNvPr id="10" name="Rectangle 9">
            <a:extLst>
              <a:ext uri="{FF2B5EF4-FFF2-40B4-BE49-F238E27FC236}">
                <a16:creationId xmlns:a16="http://schemas.microsoft.com/office/drawing/2014/main" id="{0608B9B3-7574-2545-83D1-D625B01E4357}"/>
              </a:ext>
            </a:extLst>
          </p:cNvPr>
          <p:cNvSpPr/>
          <p:nvPr/>
        </p:nvSpPr>
        <p:spPr>
          <a:xfrm>
            <a:off x="6112957" y="2437043"/>
            <a:ext cx="303597" cy="260971"/>
          </a:xfrm>
          <a:prstGeom prst="rect">
            <a:avLst/>
          </a:prstGeom>
          <a:solidFill>
            <a:srgbClr val="FF6900">
              <a:alpha val="4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36427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AF575-69FD-5448-8FF5-307D71EFEA76}"/>
              </a:ext>
            </a:extLst>
          </p:cNvPr>
          <p:cNvSpPr>
            <a:spLocks noGrp="1"/>
          </p:cNvSpPr>
          <p:nvPr>
            <p:ph type="title"/>
          </p:nvPr>
        </p:nvSpPr>
        <p:spPr/>
        <p:txBody>
          <a:bodyPr/>
          <a:lstStyle/>
          <a:p>
            <a:r>
              <a:rPr lang="en-US" dirty="0"/>
              <a:t>Partitioned survival model</a:t>
            </a:r>
          </a:p>
        </p:txBody>
      </p:sp>
      <p:sp>
        <p:nvSpPr>
          <p:cNvPr id="3" name="Slide Number Placeholder 2">
            <a:extLst>
              <a:ext uri="{FF2B5EF4-FFF2-40B4-BE49-F238E27FC236}">
                <a16:creationId xmlns:a16="http://schemas.microsoft.com/office/drawing/2014/main" id="{E7E21D7A-23C6-4249-9AF9-A84EA2C6A058}"/>
              </a:ext>
            </a:extLst>
          </p:cNvPr>
          <p:cNvSpPr>
            <a:spLocks noGrp="1"/>
          </p:cNvSpPr>
          <p:nvPr>
            <p:ph type="sldNum" sz="quarter" idx="4"/>
          </p:nvPr>
        </p:nvSpPr>
        <p:spPr/>
        <p:txBody>
          <a:bodyPr/>
          <a:lstStyle/>
          <a:p>
            <a:fld id="{CF7A681D-9A53-0F41-890B-1BA01E4644AD}" type="slidenum">
              <a:rPr lang="en-US" smtClean="0"/>
              <a:pPr/>
              <a:t>21</a:t>
            </a:fld>
            <a:endParaRPr lang="en-US"/>
          </a:p>
        </p:txBody>
      </p:sp>
      <p:pic>
        <p:nvPicPr>
          <p:cNvPr id="4" name="Picture 3">
            <a:extLst>
              <a:ext uri="{FF2B5EF4-FFF2-40B4-BE49-F238E27FC236}">
                <a16:creationId xmlns:a16="http://schemas.microsoft.com/office/drawing/2014/main" id="{B2BFAFCE-22FC-A64B-87F3-4BEB3C451FA9}"/>
              </a:ext>
            </a:extLst>
          </p:cNvPr>
          <p:cNvPicPr>
            <a:picLocks noChangeAspect="1"/>
          </p:cNvPicPr>
          <p:nvPr/>
        </p:nvPicPr>
        <p:blipFill>
          <a:blip r:embed="rId2"/>
          <a:stretch>
            <a:fillRect/>
          </a:stretch>
        </p:blipFill>
        <p:spPr>
          <a:xfrm>
            <a:off x="457200" y="4075279"/>
            <a:ext cx="3808412" cy="623035"/>
          </a:xfrm>
          <a:prstGeom prst="rect">
            <a:avLst/>
          </a:prstGeom>
        </p:spPr>
      </p:pic>
      <p:pic>
        <p:nvPicPr>
          <p:cNvPr id="5" name="Picture 4">
            <a:extLst>
              <a:ext uri="{FF2B5EF4-FFF2-40B4-BE49-F238E27FC236}">
                <a16:creationId xmlns:a16="http://schemas.microsoft.com/office/drawing/2014/main" id="{1A87753C-C056-A642-BDED-3C9644F366B0}"/>
              </a:ext>
            </a:extLst>
          </p:cNvPr>
          <p:cNvPicPr>
            <a:picLocks noChangeAspect="1"/>
          </p:cNvPicPr>
          <p:nvPr/>
        </p:nvPicPr>
        <p:blipFill>
          <a:blip r:embed="rId3"/>
          <a:stretch>
            <a:fillRect/>
          </a:stretch>
        </p:blipFill>
        <p:spPr>
          <a:xfrm>
            <a:off x="4899009" y="4082424"/>
            <a:ext cx="3808419" cy="623036"/>
          </a:xfrm>
          <a:prstGeom prst="rect">
            <a:avLst/>
          </a:prstGeom>
        </p:spPr>
      </p:pic>
      <p:pic>
        <p:nvPicPr>
          <p:cNvPr id="6" name="Picture 5">
            <a:extLst>
              <a:ext uri="{FF2B5EF4-FFF2-40B4-BE49-F238E27FC236}">
                <a16:creationId xmlns:a16="http://schemas.microsoft.com/office/drawing/2014/main" id="{D7B47BC7-FC3E-0646-9023-7C5FD7635FB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015158" y="864756"/>
            <a:ext cx="4935652" cy="3080260"/>
          </a:xfrm>
          <a:prstGeom prst="rect">
            <a:avLst/>
          </a:prstGeom>
        </p:spPr>
      </p:pic>
      <p:sp>
        <p:nvSpPr>
          <p:cNvPr id="7" name="Rectangle 6">
            <a:extLst>
              <a:ext uri="{FF2B5EF4-FFF2-40B4-BE49-F238E27FC236}">
                <a16:creationId xmlns:a16="http://schemas.microsoft.com/office/drawing/2014/main" id="{64C76B2E-4288-614E-9772-77DB15C2AD14}"/>
              </a:ext>
            </a:extLst>
          </p:cNvPr>
          <p:cNvSpPr/>
          <p:nvPr/>
        </p:nvSpPr>
        <p:spPr>
          <a:xfrm>
            <a:off x="0" y="4835723"/>
            <a:ext cx="8332312" cy="307777"/>
          </a:xfrm>
          <a:prstGeom prst="rect">
            <a:avLst/>
          </a:prstGeom>
        </p:spPr>
        <p:txBody>
          <a:bodyPr wrap="square">
            <a:spAutoFit/>
          </a:bodyPr>
          <a:lstStyle/>
          <a:p>
            <a:r>
              <a:rPr lang="en-US" sz="700" dirty="0"/>
              <a:t>Source: Woods B, Sideris E, Palmer S, Latimer N, Soares M. NICE DSU Technical Support Document 19. Partitioned Survival Analysis for Decision Modelling in Health Care: A Critical Review. 2017 [Available from http://</a:t>
            </a:r>
            <a:r>
              <a:rPr lang="en-US" sz="700" dirty="0" err="1"/>
              <a:t>www.nicedsu.org.uk</a:t>
            </a:r>
            <a:r>
              <a:rPr lang="en-US" sz="700" dirty="0"/>
              <a:t>]</a:t>
            </a:r>
            <a:endParaRPr lang="en-US" sz="700" dirty="0">
              <a:effectLst/>
            </a:endParaRPr>
          </a:p>
        </p:txBody>
      </p:sp>
    </p:spTree>
    <p:extLst>
      <p:ext uri="{BB962C8B-B14F-4D97-AF65-F5344CB8AC3E}">
        <p14:creationId xmlns:p14="http://schemas.microsoft.com/office/powerpoint/2010/main" val="12218297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FD8C33-C0BE-5A41-AE0B-DE2695EEB7A6}"/>
              </a:ext>
            </a:extLst>
          </p:cNvPr>
          <p:cNvSpPr>
            <a:spLocks noGrp="1"/>
          </p:cNvSpPr>
          <p:nvPr>
            <p:ph type="title"/>
          </p:nvPr>
        </p:nvSpPr>
        <p:spPr/>
        <p:txBody>
          <a:bodyPr/>
          <a:lstStyle/>
          <a:p>
            <a:r>
              <a:rPr lang="en-US" dirty="0"/>
              <a:t>Overview</a:t>
            </a:r>
          </a:p>
        </p:txBody>
      </p:sp>
      <p:sp>
        <p:nvSpPr>
          <p:cNvPr id="3" name="Slide Number Placeholder 2">
            <a:extLst>
              <a:ext uri="{FF2B5EF4-FFF2-40B4-BE49-F238E27FC236}">
                <a16:creationId xmlns:a16="http://schemas.microsoft.com/office/drawing/2014/main" id="{2FD337BA-11B5-D84C-8AAD-82ED9100F29A}"/>
              </a:ext>
            </a:extLst>
          </p:cNvPr>
          <p:cNvSpPr>
            <a:spLocks noGrp="1"/>
          </p:cNvSpPr>
          <p:nvPr>
            <p:ph type="sldNum" sz="quarter" idx="4"/>
          </p:nvPr>
        </p:nvSpPr>
        <p:spPr/>
        <p:txBody>
          <a:bodyPr/>
          <a:lstStyle/>
          <a:p>
            <a:fld id="{CF7A681D-9A53-0F41-890B-1BA01E4644AD}" type="slidenum">
              <a:rPr lang="en-US" smtClean="0"/>
              <a:pPr/>
              <a:t>22</a:t>
            </a:fld>
            <a:endParaRPr lang="en-US"/>
          </a:p>
        </p:txBody>
      </p:sp>
      <p:graphicFrame>
        <p:nvGraphicFramePr>
          <p:cNvPr id="4" name="Table 3">
            <a:extLst>
              <a:ext uri="{FF2B5EF4-FFF2-40B4-BE49-F238E27FC236}">
                <a16:creationId xmlns:a16="http://schemas.microsoft.com/office/drawing/2014/main" id="{E89E9771-F89E-DB4F-B486-65A298CAEF32}"/>
              </a:ext>
            </a:extLst>
          </p:cNvPr>
          <p:cNvGraphicFramePr>
            <a:graphicFrameLocks noGrp="1"/>
          </p:cNvGraphicFramePr>
          <p:nvPr>
            <p:extLst>
              <p:ext uri="{D42A27DB-BD31-4B8C-83A1-F6EECF244321}">
                <p14:modId xmlns:p14="http://schemas.microsoft.com/office/powerpoint/2010/main" val="1371674090"/>
              </p:ext>
            </p:extLst>
          </p:nvPr>
        </p:nvGraphicFramePr>
        <p:xfrm>
          <a:off x="457200" y="1006430"/>
          <a:ext cx="8358555" cy="3061063"/>
        </p:xfrm>
        <a:graphic>
          <a:graphicData uri="http://schemas.openxmlformats.org/drawingml/2006/table">
            <a:tbl>
              <a:tblPr>
                <a:tableStyleId>{793D81CF-94F2-401A-BA57-92F5A7B2D0C5}</a:tableStyleId>
              </a:tblPr>
              <a:tblGrid>
                <a:gridCol w="1393091">
                  <a:extLst>
                    <a:ext uri="{9D8B030D-6E8A-4147-A177-3AD203B41FA5}">
                      <a16:colId xmlns:a16="http://schemas.microsoft.com/office/drawing/2014/main" val="4036054074"/>
                    </a:ext>
                  </a:extLst>
                </a:gridCol>
                <a:gridCol w="1150084">
                  <a:extLst>
                    <a:ext uri="{9D8B030D-6E8A-4147-A177-3AD203B41FA5}">
                      <a16:colId xmlns:a16="http://schemas.microsoft.com/office/drawing/2014/main" val="698989190"/>
                    </a:ext>
                  </a:extLst>
                </a:gridCol>
                <a:gridCol w="1300163">
                  <a:extLst>
                    <a:ext uri="{9D8B030D-6E8A-4147-A177-3AD203B41FA5}">
                      <a16:colId xmlns:a16="http://schemas.microsoft.com/office/drawing/2014/main" val="4195454140"/>
                    </a:ext>
                  </a:extLst>
                </a:gridCol>
                <a:gridCol w="2773851">
                  <a:extLst>
                    <a:ext uri="{9D8B030D-6E8A-4147-A177-3AD203B41FA5}">
                      <a16:colId xmlns:a16="http://schemas.microsoft.com/office/drawing/2014/main" val="645113763"/>
                    </a:ext>
                  </a:extLst>
                </a:gridCol>
                <a:gridCol w="1741366">
                  <a:extLst>
                    <a:ext uri="{9D8B030D-6E8A-4147-A177-3AD203B41FA5}">
                      <a16:colId xmlns:a16="http://schemas.microsoft.com/office/drawing/2014/main" val="3195161277"/>
                    </a:ext>
                  </a:extLst>
                </a:gridCol>
              </a:tblGrid>
              <a:tr h="236583">
                <a:tc>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12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1200"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t>discrete 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t>continuous 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982572641"/>
                  </a:ext>
                </a:extLst>
              </a:tr>
              <a:tr h="500743">
                <a:tc>
                  <a:txBody>
                    <a:bodyPr/>
                    <a:lstStyle/>
                    <a:p>
                      <a:r>
                        <a:rPr lang="en-US" sz="1200" dirty="0"/>
                        <a:t>state transition models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marL="0" indent="0">
                        <a:buFont typeface="Arial" panose="020B0604020202020204" pitchFamily="34" charset="0"/>
                        <a:buNone/>
                      </a:pPr>
                      <a:r>
                        <a:rPr lang="en-US" sz="1200" dirty="0"/>
                        <a:t>Markov</a:t>
                      </a:r>
                    </a:p>
                    <a:p>
                      <a:pPr marL="0" indent="0">
                        <a:buFont typeface="Arial" panose="020B0604020202020204" pitchFamily="34" charset="0"/>
                        <a:buNone/>
                      </a:pPr>
                      <a:r>
                        <a:rPr lang="en-US" sz="1000" dirty="0"/>
                        <a:t>(“Clock forward”)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marL="0" indent="0">
                        <a:buFont typeface="Arial" panose="020B0604020202020204" pitchFamily="34" charset="0"/>
                        <a:buNone/>
                      </a:pPr>
                      <a:r>
                        <a:rPr lang="en-US" sz="1200" dirty="0"/>
                        <a:t>Cohort</a:t>
                      </a:r>
                    </a:p>
                  </a:txBody>
                  <a:tcP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r>
                        <a:rPr lang="en-US" sz="1200" b="0" dirty="0">
                          <a:solidFill>
                            <a:schemeClr val="accent3"/>
                          </a:solidFill>
                        </a:rPr>
                        <a:t>cohort discrete time state transition models (</a:t>
                      </a:r>
                      <a:r>
                        <a:rPr lang="en-US" sz="1200" b="0" dirty="0" err="1">
                          <a:solidFill>
                            <a:schemeClr val="accent3"/>
                          </a:solidFill>
                        </a:rPr>
                        <a:t>cDTSTM</a:t>
                      </a:r>
                      <a:r>
                        <a:rPr lang="en-US" sz="1200" b="0" dirty="0">
                          <a:solidFill>
                            <a:schemeClr val="accent3"/>
                          </a:solidFill>
                        </a:rPr>
                        <a:t>)</a:t>
                      </a:r>
                    </a:p>
                    <a:p>
                      <a:pPr marL="171450" indent="-171450">
                        <a:buFont typeface="Arial" panose="020B0604020202020204" pitchFamily="34" charset="0"/>
                        <a:buChar char="•"/>
                      </a:pPr>
                      <a:r>
                        <a:rPr lang="en-US" sz="1200" dirty="0">
                          <a:solidFill>
                            <a:schemeClr val="accent3"/>
                          </a:solidFill>
                        </a:rPr>
                        <a:t>time-homogeneous Markov models</a:t>
                      </a:r>
                    </a:p>
                    <a:p>
                      <a:pPr marL="171450" indent="-171450">
                        <a:buFont typeface="Arial" panose="020B0604020202020204" pitchFamily="34" charset="0"/>
                        <a:buChar char="•"/>
                      </a:pPr>
                      <a:r>
                        <a:rPr lang="en-US" sz="1200" dirty="0"/>
                        <a:t>time-inhomogeneous Markov models</a:t>
                      </a:r>
                    </a:p>
                  </a:txBody>
                  <a:tcP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a:solidFill>
                            <a:schemeClr val="bg1">
                              <a:lumMod val="65000"/>
                            </a:schemeClr>
                          </a:solidFill>
                        </a:rPr>
                        <a:t>“cohort </a:t>
                      </a:r>
                      <a:r>
                        <a:rPr lang="en-US" sz="1200" kern="1200" dirty="0">
                          <a:solidFill>
                            <a:schemeClr val="bg1">
                              <a:lumMod val="65000"/>
                            </a:schemeClr>
                          </a:solidFill>
                          <a:latin typeface="+mn-lt"/>
                          <a:ea typeface="+mn-ea"/>
                          <a:cs typeface="+mn-cs"/>
                        </a:rPr>
                        <a:t>continuous time state transition models” </a:t>
                      </a:r>
                      <a:r>
                        <a:rPr lang="en-US" sz="1200" i="1" kern="1200" dirty="0">
                          <a:solidFill>
                            <a:schemeClr val="bg1">
                              <a:lumMod val="65000"/>
                            </a:schemeClr>
                          </a:solidFill>
                          <a:latin typeface="+mn-lt"/>
                          <a:ea typeface="+mn-ea"/>
                          <a:cs typeface="+mn-cs"/>
                        </a:rPr>
                        <a:t>(ever used?) </a:t>
                      </a:r>
                      <a:endParaRPr lang="en-US" sz="1200" i="1" dirty="0">
                        <a:solidFill>
                          <a:schemeClr val="bg1">
                            <a:lumMod val="65000"/>
                          </a:schemeClr>
                        </a:solidFill>
                      </a:endParaRPr>
                    </a:p>
                    <a:p>
                      <a:endParaRPr lang="en-US" sz="1200" dirty="0"/>
                    </a:p>
                  </a:txBody>
                  <a:tcP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823063"/>
                  </a:ext>
                </a:extLst>
              </a:tr>
              <a:tr h="500743">
                <a:tc>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indent="0" algn="l" defTabSz="457200" rtl="0" eaLnBrk="1" latinLnBrk="0" hangingPunct="1">
                        <a:buFont typeface="Arial" panose="020B0604020202020204" pitchFamily="34" charset="0"/>
                        <a:buNone/>
                      </a:pPr>
                      <a:r>
                        <a:rPr lang="en-US" sz="1200" kern="1200" dirty="0">
                          <a:solidFill>
                            <a:schemeClr val="dk1"/>
                          </a:solidFill>
                          <a:latin typeface="+mn-lt"/>
                          <a:ea typeface="+mn-ea"/>
                          <a:cs typeface="+mn-cs"/>
                        </a:rPr>
                        <a:t>Individual-level</a:t>
                      </a:r>
                    </a:p>
                  </a:txBody>
                  <a:tcP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individual-level discrete time state transition models (</a:t>
                      </a:r>
                      <a:r>
                        <a:rPr lang="en-US" sz="1200" kern="1200" dirty="0" err="1">
                          <a:solidFill>
                            <a:schemeClr val="dk1"/>
                          </a:solidFill>
                          <a:latin typeface="+mn-lt"/>
                          <a:ea typeface="+mn-ea"/>
                          <a:cs typeface="+mn-cs"/>
                        </a:rPr>
                        <a:t>iDTSTM</a:t>
                      </a:r>
                      <a:r>
                        <a:rPr lang="en-US" sz="1200" kern="1200" dirty="0">
                          <a:solidFill>
                            <a:schemeClr val="dk1"/>
                          </a:solidFill>
                          <a:latin typeface="+mn-lt"/>
                          <a:ea typeface="+mn-ea"/>
                          <a:cs typeface="+mn-cs"/>
                        </a:rPr>
                        <a:t>)</a:t>
                      </a:r>
                    </a:p>
                    <a:p>
                      <a:endParaRPr lang="en-US" sz="1200" kern="1200" dirty="0">
                        <a:solidFill>
                          <a:schemeClr val="dk1"/>
                        </a:solidFill>
                        <a:latin typeface="+mn-lt"/>
                        <a:ea typeface="+mn-ea"/>
                        <a:cs typeface="+mn-cs"/>
                      </a:endParaRPr>
                    </a:p>
                  </a:txBody>
                  <a:tcP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200" kern="1200" dirty="0">
                          <a:solidFill>
                            <a:schemeClr val="dk1"/>
                          </a:solidFill>
                          <a:latin typeface="+mn-lt"/>
                          <a:ea typeface="+mn-ea"/>
                          <a:cs typeface="+mn-cs"/>
                        </a:rPr>
                        <a:t>individual-level continuous time state transition models (</a:t>
                      </a:r>
                      <a:r>
                        <a:rPr lang="en-US" sz="1200" kern="1200" dirty="0" err="1">
                          <a:solidFill>
                            <a:schemeClr val="dk1"/>
                          </a:solidFill>
                          <a:latin typeface="+mn-lt"/>
                          <a:ea typeface="+mn-ea"/>
                          <a:cs typeface="+mn-cs"/>
                        </a:rPr>
                        <a:t>iCTSTM</a:t>
                      </a:r>
                      <a:r>
                        <a:rPr lang="en-US" sz="1200" kern="1200" dirty="0">
                          <a:solidFill>
                            <a:schemeClr val="dk1"/>
                          </a:solidFill>
                          <a:latin typeface="+mn-lt"/>
                          <a:ea typeface="+mn-ea"/>
                          <a:cs typeface="+mn-cs"/>
                        </a:rPr>
                        <a:t>)</a:t>
                      </a:r>
                    </a:p>
                  </a:txBody>
                  <a:tcP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13502417"/>
                  </a:ext>
                </a:extLst>
              </a:tr>
              <a:tr h="500743">
                <a:tc>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tc>
                  <a:txBody>
                    <a:bodyPr/>
                    <a:lstStyle/>
                    <a:p>
                      <a:r>
                        <a:rPr lang="en-US" sz="1200" dirty="0"/>
                        <a:t>Semi-Markov</a:t>
                      </a:r>
                    </a:p>
                    <a:p>
                      <a:r>
                        <a:rPr lang="en-US" sz="1100" dirty="0"/>
                        <a:t>(“Clock reset”)*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Individual-level</a:t>
                      </a:r>
                    </a:p>
                    <a:p>
                      <a:endParaRPr lang="en-US" sz="1200" dirty="0">
                        <a:solidFill>
                          <a:schemeClr val="bg1">
                            <a:lumMod val="85000"/>
                          </a:schemeClr>
                        </a:solidFill>
                      </a:endParaRPr>
                    </a:p>
                  </a:txBody>
                  <a:tcP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err="1">
                          <a:solidFill>
                            <a:schemeClr val="dk1"/>
                          </a:solidFill>
                          <a:latin typeface="+mn-lt"/>
                          <a:ea typeface="+mn-ea"/>
                          <a:cs typeface="+mn-cs"/>
                        </a:rPr>
                        <a:t>iDTSTM</a:t>
                      </a:r>
                      <a:endParaRPr lang="en-US" sz="1200" kern="1200" dirty="0">
                        <a:solidFill>
                          <a:schemeClr val="dk1"/>
                        </a:solidFill>
                        <a:latin typeface="+mn-lt"/>
                        <a:ea typeface="+mn-ea"/>
                        <a:cs typeface="+mn-cs"/>
                      </a:endParaRPr>
                    </a:p>
                  </a:txBody>
                  <a:tcP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dirty="0" err="1">
                          <a:solidFill>
                            <a:schemeClr val="accent3"/>
                          </a:solidFill>
                        </a:rPr>
                        <a:t>iCTSTM</a:t>
                      </a:r>
                      <a:endParaRPr lang="en-US" sz="1200" b="0" dirty="0">
                        <a:solidFill>
                          <a:schemeClr val="accent3"/>
                        </a:solidFill>
                      </a:endParaRPr>
                    </a:p>
                  </a:txBody>
                  <a:tcP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25885727"/>
                  </a:ext>
                </a:extLst>
              </a:tr>
              <a:tr h="294249">
                <a:tc gridSpan="5">
                  <a:txBody>
                    <a:bodyPr/>
                    <a:lstStyle/>
                    <a:p>
                      <a:pPr algn="ctr"/>
                      <a:r>
                        <a:rPr lang="en-US" sz="1200" kern="1200" dirty="0">
                          <a:solidFill>
                            <a:schemeClr val="dk1"/>
                          </a:solidFill>
                          <a:latin typeface="+mn-lt"/>
                          <a:ea typeface="+mn-ea"/>
                          <a:cs typeface="+mn-cs"/>
                        </a:rPr>
                        <a:t>n-state partitioned survival models</a:t>
                      </a:r>
                      <a:r>
                        <a:rPr lang="en-US" sz="1200" kern="1200" dirty="0">
                          <a:solidFill>
                            <a:schemeClr val="accent3"/>
                          </a:solidFill>
                          <a:latin typeface="+mn-lt"/>
                          <a:ea typeface="+mn-ea"/>
                          <a:cs typeface="+mn-cs"/>
                        </a:rPr>
                        <a:t>**</a:t>
                      </a:r>
                      <a:r>
                        <a:rPr lang="en-US" sz="1200" kern="1200" dirty="0">
                          <a:solidFill>
                            <a:schemeClr val="dk1"/>
                          </a:solidFill>
                          <a:latin typeface="+mn-lt"/>
                          <a:ea typeface="+mn-ea"/>
                          <a:cs typeface="+mn-cs"/>
                        </a:rPr>
                        <a:t> </a:t>
                      </a:r>
                    </a:p>
                    <a:p>
                      <a:pPr algn="ctr"/>
                      <a:endParaRPr lang="en-US" sz="1200" b="0" dirty="0">
                        <a:solidFill>
                          <a:schemeClr val="accent3"/>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hMerge="1">
                  <a:txBody>
                    <a:bodyPr/>
                    <a:lstStyle/>
                    <a:p>
                      <a:pPr algn="ctr"/>
                      <a:endParaRPr lang="en-US" sz="12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hMerge="1">
                  <a:txBody>
                    <a:bodyPr/>
                    <a:lstStyle/>
                    <a:p>
                      <a:pPr algn="ctr"/>
                      <a:endParaRPr lang="en-US" sz="12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hMerge="1">
                  <a:txBody>
                    <a:bodyPr/>
                    <a:lstStyle/>
                    <a:p>
                      <a:pPr algn="ctr"/>
                      <a:endParaRPr lang="en-US" sz="12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hMerge="1">
                  <a:txBody>
                    <a:bodyPr/>
                    <a:lstStyle/>
                    <a:p>
                      <a:pPr algn="ctr"/>
                      <a:endParaRPr lang="en-US" sz="1200" dirty="0"/>
                    </a:p>
                  </a:txBody>
                  <a:tcPr>
                    <a:lnL w="12700" cap="flat" cmpd="sng" algn="ctr">
                      <a:no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32268253"/>
                  </a:ext>
                </a:extLst>
              </a:tr>
            </a:tbl>
          </a:graphicData>
        </a:graphic>
      </p:graphicFrame>
      <p:sp>
        <p:nvSpPr>
          <p:cNvPr id="5" name="TextBox 4">
            <a:extLst>
              <a:ext uri="{FF2B5EF4-FFF2-40B4-BE49-F238E27FC236}">
                <a16:creationId xmlns:a16="http://schemas.microsoft.com/office/drawing/2014/main" id="{3522C1CE-1130-B74B-A2C8-ED73876F9E5D}"/>
              </a:ext>
            </a:extLst>
          </p:cNvPr>
          <p:cNvSpPr txBox="1"/>
          <p:nvPr/>
        </p:nvSpPr>
        <p:spPr>
          <a:xfrm>
            <a:off x="457200" y="4123056"/>
            <a:ext cx="7315200" cy="162514"/>
          </a:xfrm>
          <a:prstGeom prst="rect">
            <a:avLst/>
          </a:prstGeom>
          <a:noFill/>
        </p:spPr>
        <p:txBody>
          <a:bodyPr wrap="square" lIns="0" tIns="0" rIns="0" bIns="0" rtlCol="0">
            <a:noAutofit/>
          </a:bodyPr>
          <a:lstStyle/>
          <a:p>
            <a:r>
              <a:rPr lang="en-US" sz="1050" i="1" dirty="0"/>
              <a:t>*tunnel states can be used in a cohort model to approximate a semi-Markov process</a:t>
            </a:r>
          </a:p>
          <a:p>
            <a:r>
              <a:rPr lang="en-US" sz="1050" i="1" dirty="0">
                <a:solidFill>
                  <a:schemeClr val="accent3"/>
                </a:solidFill>
              </a:rPr>
              <a:t>**Online tutorial provides instructions for partitioned survival models</a:t>
            </a:r>
            <a:endParaRPr lang="en-US" sz="1000" i="1" dirty="0">
              <a:solidFill>
                <a:schemeClr val="accent3"/>
              </a:solidFill>
            </a:endParaRPr>
          </a:p>
        </p:txBody>
      </p:sp>
    </p:spTree>
    <p:extLst>
      <p:ext uri="{BB962C8B-B14F-4D97-AF65-F5344CB8AC3E}">
        <p14:creationId xmlns:p14="http://schemas.microsoft.com/office/powerpoint/2010/main" val="34144117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Simple Markov cohort model</a:t>
            </a:r>
          </a:p>
        </p:txBody>
      </p:sp>
    </p:spTree>
    <p:extLst>
      <p:ext uri="{BB962C8B-B14F-4D97-AF65-F5344CB8AC3E}">
        <p14:creationId xmlns:p14="http://schemas.microsoft.com/office/powerpoint/2010/main" val="42052719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C302E-AC93-4D44-AD30-1E990225AC62}"/>
              </a:ext>
            </a:extLst>
          </p:cNvPr>
          <p:cNvSpPr>
            <a:spLocks noGrp="1"/>
          </p:cNvSpPr>
          <p:nvPr>
            <p:ph type="title"/>
          </p:nvPr>
        </p:nvSpPr>
        <p:spPr/>
        <p:txBody>
          <a:bodyPr/>
          <a:lstStyle/>
          <a:p>
            <a:r>
              <a:rPr lang="en-US" dirty="0"/>
              <a:t>Model</a:t>
            </a:r>
          </a:p>
        </p:txBody>
      </p:sp>
      <p:sp>
        <p:nvSpPr>
          <p:cNvPr id="4" name="Slide Number Placeholder 3">
            <a:extLst>
              <a:ext uri="{FF2B5EF4-FFF2-40B4-BE49-F238E27FC236}">
                <a16:creationId xmlns:a16="http://schemas.microsoft.com/office/drawing/2014/main" id="{B781FE48-17EF-8E4D-89B0-6CC4F7BC2A6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24</a:t>
            </a:fld>
            <a:endParaRPr lang="en-US"/>
          </a:p>
        </p:txBody>
      </p:sp>
      <p:pic>
        <p:nvPicPr>
          <p:cNvPr id="5" name="Picture 4">
            <a:extLst>
              <a:ext uri="{FF2B5EF4-FFF2-40B4-BE49-F238E27FC236}">
                <a16:creationId xmlns:a16="http://schemas.microsoft.com/office/drawing/2014/main" id="{983EE6C0-F047-4C46-B8AE-9BD904A3CE12}"/>
              </a:ext>
            </a:extLst>
          </p:cNvPr>
          <p:cNvPicPr>
            <a:picLocks noChangeAspect="1"/>
          </p:cNvPicPr>
          <p:nvPr/>
        </p:nvPicPr>
        <p:blipFill>
          <a:blip r:embed="rId2"/>
          <a:stretch>
            <a:fillRect/>
          </a:stretch>
        </p:blipFill>
        <p:spPr>
          <a:xfrm>
            <a:off x="457200" y="1392729"/>
            <a:ext cx="8259503" cy="2376500"/>
          </a:xfrm>
          <a:prstGeom prst="rect">
            <a:avLst/>
          </a:prstGeom>
        </p:spPr>
      </p:pic>
    </p:spTree>
    <p:extLst>
      <p:ext uri="{BB962C8B-B14F-4D97-AF65-F5344CB8AC3E}">
        <p14:creationId xmlns:p14="http://schemas.microsoft.com/office/powerpoint/2010/main" val="4416464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4A4BE-10EA-7F40-A7E1-1D28B8FA7CBA}"/>
              </a:ext>
            </a:extLst>
          </p:cNvPr>
          <p:cNvSpPr>
            <a:spLocks noGrp="1"/>
          </p:cNvSpPr>
          <p:nvPr>
            <p:ph type="title"/>
          </p:nvPr>
        </p:nvSpPr>
        <p:spPr/>
        <p:txBody>
          <a:bodyPr/>
          <a:lstStyle/>
          <a:p>
            <a:r>
              <a:rPr lang="en-US" dirty="0"/>
              <a:t>Model</a:t>
            </a:r>
          </a:p>
        </p:txBody>
      </p:sp>
      <p:sp>
        <p:nvSpPr>
          <p:cNvPr id="3" name="Content Placeholder 2">
            <a:extLst>
              <a:ext uri="{FF2B5EF4-FFF2-40B4-BE49-F238E27FC236}">
                <a16:creationId xmlns:a16="http://schemas.microsoft.com/office/drawing/2014/main" id="{D355E1D8-9D96-EC46-9861-EF4DC9308E3A}"/>
              </a:ext>
            </a:extLst>
          </p:cNvPr>
          <p:cNvSpPr>
            <a:spLocks noGrp="1"/>
          </p:cNvSpPr>
          <p:nvPr>
            <p:ph idx="1"/>
          </p:nvPr>
        </p:nvSpPr>
        <p:spPr>
          <a:xfrm>
            <a:off x="457200" y="919708"/>
            <a:ext cx="7616825" cy="4223792"/>
          </a:xfrm>
        </p:spPr>
        <p:txBody>
          <a:bodyPr>
            <a:normAutofit lnSpcReduction="10000"/>
          </a:bodyPr>
          <a:lstStyle/>
          <a:p>
            <a:r>
              <a:rPr lang="en-US" sz="1400" dirty="0"/>
              <a:t>Annual transition probabilities with monotherapy</a:t>
            </a:r>
          </a:p>
          <a:p>
            <a:endParaRPr lang="en-US" sz="1400" dirty="0"/>
          </a:p>
          <a:p>
            <a:endParaRPr lang="en-US" sz="1400" dirty="0"/>
          </a:p>
          <a:p>
            <a:pPr marL="0" indent="0">
              <a:buNone/>
            </a:pPr>
            <a:endParaRPr lang="en-US" sz="1400" dirty="0"/>
          </a:p>
          <a:p>
            <a:r>
              <a:rPr lang="en-US" sz="1400" dirty="0"/>
              <a:t>Relative risk of disease progression with combination therapy 0.8</a:t>
            </a:r>
          </a:p>
          <a:p>
            <a:endParaRPr lang="en-US" sz="1400" dirty="0"/>
          </a:p>
          <a:p>
            <a:r>
              <a:rPr lang="en-US" sz="1400" dirty="0"/>
              <a:t>Drug costs</a:t>
            </a:r>
          </a:p>
          <a:p>
            <a:pPr marL="0" indent="0">
              <a:buNone/>
            </a:pPr>
            <a:endParaRPr lang="en-US" sz="1400" dirty="0"/>
          </a:p>
          <a:p>
            <a:r>
              <a:rPr lang="en-US" sz="1400" dirty="0"/>
              <a:t>Other annual costs and utility</a:t>
            </a:r>
          </a:p>
          <a:p>
            <a:pPr marL="0" indent="0">
              <a:buNone/>
            </a:pPr>
            <a:endParaRPr lang="en-US" sz="1400" dirty="0"/>
          </a:p>
          <a:p>
            <a:pPr marL="0" indent="0">
              <a:buNone/>
            </a:pPr>
            <a:endParaRPr lang="en-US" sz="1400" dirty="0"/>
          </a:p>
          <a:p>
            <a:r>
              <a:rPr lang="en-US" sz="1400" dirty="0"/>
              <a:t>Annual discount rates of 3% for costs and 3% for QALYs</a:t>
            </a:r>
          </a:p>
          <a:p>
            <a:endParaRPr lang="en-US" sz="1400" dirty="0"/>
          </a:p>
        </p:txBody>
      </p:sp>
      <p:graphicFrame>
        <p:nvGraphicFramePr>
          <p:cNvPr id="5" name="Table 4">
            <a:extLst>
              <a:ext uri="{FF2B5EF4-FFF2-40B4-BE49-F238E27FC236}">
                <a16:creationId xmlns:a16="http://schemas.microsoft.com/office/drawing/2014/main" id="{447F07A4-E48A-BA49-A9CE-B395E68684D8}"/>
              </a:ext>
            </a:extLst>
          </p:cNvPr>
          <p:cNvGraphicFramePr>
            <a:graphicFrameLocks noGrp="1"/>
          </p:cNvGraphicFramePr>
          <p:nvPr>
            <p:extLst>
              <p:ext uri="{D42A27DB-BD31-4B8C-83A1-F6EECF244321}">
                <p14:modId xmlns:p14="http://schemas.microsoft.com/office/powerpoint/2010/main" val="2966481734"/>
              </p:ext>
            </p:extLst>
          </p:nvPr>
        </p:nvGraphicFramePr>
        <p:xfrm>
          <a:off x="4664843" y="837081"/>
          <a:ext cx="4134065" cy="1295400"/>
        </p:xfrm>
        <a:graphic>
          <a:graphicData uri="http://schemas.openxmlformats.org/drawingml/2006/table">
            <a:tbl>
              <a:tblPr>
                <a:tableStyleId>{5C22544A-7EE6-4342-B048-85BDC9FD1C3A}</a:tableStyleId>
              </a:tblPr>
              <a:tblGrid>
                <a:gridCol w="826813">
                  <a:extLst>
                    <a:ext uri="{9D8B030D-6E8A-4147-A177-3AD203B41FA5}">
                      <a16:colId xmlns:a16="http://schemas.microsoft.com/office/drawing/2014/main" val="468817997"/>
                    </a:ext>
                  </a:extLst>
                </a:gridCol>
                <a:gridCol w="826813">
                  <a:extLst>
                    <a:ext uri="{9D8B030D-6E8A-4147-A177-3AD203B41FA5}">
                      <a16:colId xmlns:a16="http://schemas.microsoft.com/office/drawing/2014/main" val="3970362705"/>
                    </a:ext>
                  </a:extLst>
                </a:gridCol>
                <a:gridCol w="826813">
                  <a:extLst>
                    <a:ext uri="{9D8B030D-6E8A-4147-A177-3AD203B41FA5}">
                      <a16:colId xmlns:a16="http://schemas.microsoft.com/office/drawing/2014/main" val="4143279182"/>
                    </a:ext>
                  </a:extLst>
                </a:gridCol>
                <a:gridCol w="826813">
                  <a:extLst>
                    <a:ext uri="{9D8B030D-6E8A-4147-A177-3AD203B41FA5}">
                      <a16:colId xmlns:a16="http://schemas.microsoft.com/office/drawing/2014/main" val="382591648"/>
                    </a:ext>
                  </a:extLst>
                </a:gridCol>
                <a:gridCol w="826813">
                  <a:extLst>
                    <a:ext uri="{9D8B030D-6E8A-4147-A177-3AD203B41FA5}">
                      <a16:colId xmlns:a16="http://schemas.microsoft.com/office/drawing/2014/main" val="3331632401"/>
                    </a:ext>
                  </a:extLst>
                </a:gridCol>
              </a:tblGrid>
              <a:tr h="218227">
                <a:tc>
                  <a:txBody>
                    <a:bodyPr/>
                    <a:lstStyle/>
                    <a:p>
                      <a:pPr marL="0" algn="l" defTabSz="457200" rtl="0" eaLnBrk="1" latinLnBrk="0" hangingPunct="1"/>
                      <a:endParaRPr lang="en-US" sz="11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Healthy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Sick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Sicker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Death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3159531"/>
                  </a:ext>
                </a:extLst>
              </a:tr>
              <a:tr h="218227">
                <a:tc>
                  <a:txBody>
                    <a:bodyPr/>
                    <a:lstStyle/>
                    <a:p>
                      <a:r>
                        <a:rPr lang="en-US" sz="1100" dirty="0"/>
                        <a:t>Healthy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dirty="0"/>
                        <a:t>0.848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0.15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0.002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85604277"/>
                  </a:ext>
                </a:extLst>
              </a:tr>
              <a:tr h="218227">
                <a:tc>
                  <a:txBody>
                    <a:bodyPr/>
                    <a:lstStyle/>
                    <a:p>
                      <a:r>
                        <a:rPr lang="en-US" sz="1100" dirty="0"/>
                        <a:t>Sick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dirty="0"/>
                        <a:t>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0.395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0.105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0.006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32586224"/>
                  </a:ext>
                </a:extLst>
              </a:tr>
              <a:tr h="218227">
                <a:tc>
                  <a:txBody>
                    <a:bodyPr/>
                    <a:lstStyle/>
                    <a:p>
                      <a:r>
                        <a:rPr lang="en-US" sz="1100" dirty="0"/>
                        <a:t>Sicker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0.98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0.02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8039935"/>
                  </a:ext>
                </a:extLst>
              </a:tr>
              <a:tr h="218227">
                <a:tc>
                  <a:txBody>
                    <a:bodyPr/>
                    <a:lstStyle/>
                    <a:p>
                      <a:r>
                        <a:rPr lang="en-US" sz="1100" dirty="0"/>
                        <a:t>Death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1.000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19005856"/>
                  </a:ext>
                </a:extLst>
              </a:tr>
            </a:tbl>
          </a:graphicData>
        </a:graphic>
      </p:graphicFrame>
      <p:graphicFrame>
        <p:nvGraphicFramePr>
          <p:cNvPr id="6" name="Table 5">
            <a:extLst>
              <a:ext uri="{FF2B5EF4-FFF2-40B4-BE49-F238E27FC236}">
                <a16:creationId xmlns:a16="http://schemas.microsoft.com/office/drawing/2014/main" id="{636056FA-1531-5249-9FFB-5829927654EA}"/>
              </a:ext>
            </a:extLst>
          </p:cNvPr>
          <p:cNvGraphicFramePr>
            <a:graphicFrameLocks noGrp="1"/>
          </p:cNvGraphicFramePr>
          <p:nvPr>
            <p:extLst>
              <p:ext uri="{D42A27DB-BD31-4B8C-83A1-F6EECF244321}">
                <p14:modId xmlns:p14="http://schemas.microsoft.com/office/powerpoint/2010/main" val="3818875298"/>
              </p:ext>
            </p:extLst>
          </p:nvPr>
        </p:nvGraphicFramePr>
        <p:xfrm>
          <a:off x="4664843" y="3648821"/>
          <a:ext cx="4134064" cy="777240"/>
        </p:xfrm>
        <a:graphic>
          <a:graphicData uri="http://schemas.openxmlformats.org/drawingml/2006/table">
            <a:tbl>
              <a:tblPr>
                <a:tableStyleId>{5C22544A-7EE6-4342-B048-85BDC9FD1C3A}</a:tableStyleId>
              </a:tblPr>
              <a:tblGrid>
                <a:gridCol w="1151259">
                  <a:extLst>
                    <a:ext uri="{9D8B030D-6E8A-4147-A177-3AD203B41FA5}">
                      <a16:colId xmlns:a16="http://schemas.microsoft.com/office/drawing/2014/main" val="468817997"/>
                    </a:ext>
                  </a:extLst>
                </a:gridCol>
                <a:gridCol w="767505">
                  <a:extLst>
                    <a:ext uri="{9D8B030D-6E8A-4147-A177-3AD203B41FA5}">
                      <a16:colId xmlns:a16="http://schemas.microsoft.com/office/drawing/2014/main" val="3970362705"/>
                    </a:ext>
                  </a:extLst>
                </a:gridCol>
                <a:gridCol w="750062">
                  <a:extLst>
                    <a:ext uri="{9D8B030D-6E8A-4147-A177-3AD203B41FA5}">
                      <a16:colId xmlns:a16="http://schemas.microsoft.com/office/drawing/2014/main" val="4143279182"/>
                    </a:ext>
                  </a:extLst>
                </a:gridCol>
                <a:gridCol w="732619">
                  <a:extLst>
                    <a:ext uri="{9D8B030D-6E8A-4147-A177-3AD203B41FA5}">
                      <a16:colId xmlns:a16="http://schemas.microsoft.com/office/drawing/2014/main" val="382591648"/>
                    </a:ext>
                  </a:extLst>
                </a:gridCol>
                <a:gridCol w="732619">
                  <a:extLst>
                    <a:ext uri="{9D8B030D-6E8A-4147-A177-3AD203B41FA5}">
                      <a16:colId xmlns:a16="http://schemas.microsoft.com/office/drawing/2014/main" val="568945185"/>
                    </a:ext>
                  </a:extLst>
                </a:gridCol>
              </a:tblGrid>
              <a:tr h="213715">
                <a:tc>
                  <a:txBody>
                    <a:bodyPr/>
                    <a:lstStyle/>
                    <a:p>
                      <a:pPr marL="0" algn="l" defTabSz="457200" rtl="0" eaLnBrk="1" latinLnBrk="0" hangingPunct="1"/>
                      <a:endParaRPr lang="en-US" sz="11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Healthy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Sick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Sicker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Death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3159531"/>
                  </a:ext>
                </a:extLst>
              </a:tr>
              <a:tr h="213715">
                <a:tc>
                  <a:txBody>
                    <a:bodyPr/>
                    <a:lstStyle/>
                    <a:p>
                      <a:r>
                        <a:rPr lang="en-US" sz="1100" dirty="0"/>
                        <a:t>Direct medical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dirty="0"/>
                        <a:t>2000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4000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15000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85604277"/>
                  </a:ext>
                </a:extLst>
              </a:tr>
              <a:tr h="117041">
                <a:tc>
                  <a:txBody>
                    <a:bodyPr/>
                    <a:lstStyle/>
                    <a:p>
                      <a:r>
                        <a:rPr lang="en-US" sz="1100" dirty="0"/>
                        <a:t>Utility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0.75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8039935"/>
                  </a:ext>
                </a:extLst>
              </a:tr>
            </a:tbl>
          </a:graphicData>
        </a:graphic>
      </p:graphicFrame>
      <p:graphicFrame>
        <p:nvGraphicFramePr>
          <p:cNvPr id="7" name="Table 6">
            <a:extLst>
              <a:ext uri="{FF2B5EF4-FFF2-40B4-BE49-F238E27FC236}">
                <a16:creationId xmlns:a16="http://schemas.microsoft.com/office/drawing/2014/main" id="{099C9763-001C-5A4D-8034-6C9D16912F50}"/>
              </a:ext>
            </a:extLst>
          </p:cNvPr>
          <p:cNvGraphicFramePr>
            <a:graphicFrameLocks noGrp="1"/>
          </p:cNvGraphicFramePr>
          <p:nvPr>
            <p:extLst>
              <p:ext uri="{D42A27DB-BD31-4B8C-83A1-F6EECF244321}">
                <p14:modId xmlns:p14="http://schemas.microsoft.com/office/powerpoint/2010/main" val="1677293223"/>
              </p:ext>
            </p:extLst>
          </p:nvPr>
        </p:nvGraphicFramePr>
        <p:xfrm>
          <a:off x="4664843" y="2854242"/>
          <a:ext cx="4134065" cy="518160"/>
        </p:xfrm>
        <a:graphic>
          <a:graphicData uri="http://schemas.openxmlformats.org/drawingml/2006/table">
            <a:tbl>
              <a:tblPr>
                <a:tableStyleId>{5C22544A-7EE6-4342-B048-85BDC9FD1C3A}</a:tableStyleId>
              </a:tblPr>
              <a:tblGrid>
                <a:gridCol w="1368096">
                  <a:extLst>
                    <a:ext uri="{9D8B030D-6E8A-4147-A177-3AD203B41FA5}">
                      <a16:colId xmlns:a16="http://schemas.microsoft.com/office/drawing/2014/main" val="468817997"/>
                    </a:ext>
                  </a:extLst>
                </a:gridCol>
                <a:gridCol w="1387365">
                  <a:extLst>
                    <a:ext uri="{9D8B030D-6E8A-4147-A177-3AD203B41FA5}">
                      <a16:colId xmlns:a16="http://schemas.microsoft.com/office/drawing/2014/main" val="3970362705"/>
                    </a:ext>
                  </a:extLst>
                </a:gridCol>
                <a:gridCol w="1378604">
                  <a:extLst>
                    <a:ext uri="{9D8B030D-6E8A-4147-A177-3AD203B41FA5}">
                      <a16:colId xmlns:a16="http://schemas.microsoft.com/office/drawing/2014/main" val="4143279182"/>
                    </a:ext>
                  </a:extLst>
                </a:gridCol>
              </a:tblGrid>
              <a:tr h="213715">
                <a:tc>
                  <a:txBody>
                    <a:bodyPr/>
                    <a:lstStyle/>
                    <a:p>
                      <a:pPr marL="0" algn="l" defTabSz="457200" rtl="0" eaLnBrk="1" latinLnBrk="0" hangingPunct="1"/>
                      <a:endParaRPr lang="en-US" sz="11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New</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SOC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3159531"/>
                  </a:ext>
                </a:extLst>
              </a:tr>
              <a:tr h="213715">
                <a:tc>
                  <a:txBody>
                    <a:bodyPr/>
                    <a:lstStyle/>
                    <a:p>
                      <a:r>
                        <a:rPr lang="en-US" sz="1100" dirty="0"/>
                        <a:t>Drug costs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dirty="0"/>
                        <a:t>12000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2000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85604277"/>
                  </a:ext>
                </a:extLst>
              </a:tr>
            </a:tbl>
          </a:graphicData>
        </a:graphic>
      </p:graphicFrame>
      <p:sp>
        <p:nvSpPr>
          <p:cNvPr id="8" name="Slide Number Placeholder 3">
            <a:extLst>
              <a:ext uri="{FF2B5EF4-FFF2-40B4-BE49-F238E27FC236}">
                <a16:creationId xmlns:a16="http://schemas.microsoft.com/office/drawing/2014/main" id="{1A4CCB7C-4725-ED46-9F28-B6EDF9030E2A}"/>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25</a:t>
            </a:fld>
            <a:endParaRPr lang="en-US"/>
          </a:p>
        </p:txBody>
      </p:sp>
    </p:spTree>
    <p:extLst>
      <p:ext uri="{BB962C8B-B14F-4D97-AF65-F5344CB8AC3E}">
        <p14:creationId xmlns:p14="http://schemas.microsoft.com/office/powerpoint/2010/main" val="13025172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5869D-25BA-8D4C-86B7-DBF70E60C6B1}"/>
              </a:ext>
            </a:extLst>
          </p:cNvPr>
          <p:cNvSpPr>
            <a:spLocks noGrp="1"/>
          </p:cNvSpPr>
          <p:nvPr>
            <p:ph type="title"/>
          </p:nvPr>
        </p:nvSpPr>
        <p:spPr/>
        <p:txBody>
          <a:bodyPr/>
          <a:lstStyle/>
          <a:p>
            <a:r>
              <a:rPr lang="en-US" dirty="0"/>
              <a:t>Steps</a:t>
            </a:r>
          </a:p>
        </p:txBody>
      </p:sp>
      <p:sp>
        <p:nvSpPr>
          <p:cNvPr id="3" name="Content Placeholder 2">
            <a:extLst>
              <a:ext uri="{FF2B5EF4-FFF2-40B4-BE49-F238E27FC236}">
                <a16:creationId xmlns:a16="http://schemas.microsoft.com/office/drawing/2014/main" id="{EE1B7C56-0388-7740-B54B-F8670EE614C2}"/>
              </a:ext>
            </a:extLst>
          </p:cNvPr>
          <p:cNvSpPr>
            <a:spLocks noGrp="1"/>
          </p:cNvSpPr>
          <p:nvPr>
            <p:ph idx="1"/>
          </p:nvPr>
        </p:nvSpPr>
        <p:spPr>
          <a:xfrm>
            <a:off x="457200" y="1150936"/>
            <a:ext cx="8686800" cy="3388113"/>
          </a:xfrm>
        </p:spPr>
        <p:txBody>
          <a:bodyPr/>
          <a:lstStyle/>
          <a:p>
            <a:r>
              <a:rPr lang="en-US" dirty="0"/>
              <a:t>Define transition matrix SOC</a:t>
            </a:r>
          </a:p>
          <a:p>
            <a:r>
              <a:rPr lang="en-US" dirty="0"/>
              <a:t>Define transition matrix New treatment</a:t>
            </a:r>
          </a:p>
          <a:p>
            <a:r>
              <a:rPr lang="en-US" dirty="0"/>
              <a:t>Define utility and cost values by health state</a:t>
            </a:r>
          </a:p>
          <a:p>
            <a:r>
              <a:rPr lang="en-US" dirty="0"/>
              <a:t>Calculate health state probabilities over time </a:t>
            </a:r>
          </a:p>
          <a:p>
            <a:r>
              <a:rPr lang="en-US" dirty="0"/>
              <a:t>Calculate expected QALYs and costs</a:t>
            </a:r>
            <a:endParaRPr lang="en-US" sz="1800" dirty="0">
              <a:solidFill>
                <a:schemeClr val="accent3"/>
              </a:solidFill>
              <a:latin typeface="Lucida Console" panose="020B0609040504020204" pitchFamily="49" charset="0"/>
            </a:endParaRPr>
          </a:p>
          <a:p>
            <a:r>
              <a:rPr lang="en-US" dirty="0"/>
              <a:t>Cost-effectiveness analysis</a:t>
            </a:r>
          </a:p>
          <a:p>
            <a:endParaRPr lang="en-US" dirty="0"/>
          </a:p>
        </p:txBody>
      </p:sp>
      <p:sp>
        <p:nvSpPr>
          <p:cNvPr id="4" name="Slide Number Placeholder 3">
            <a:extLst>
              <a:ext uri="{FF2B5EF4-FFF2-40B4-BE49-F238E27FC236}">
                <a16:creationId xmlns:a16="http://schemas.microsoft.com/office/drawing/2014/main" id="{D2EA87E9-091A-044B-9749-1A7383E8EF55}"/>
              </a:ext>
            </a:extLst>
          </p:cNvPr>
          <p:cNvSpPr>
            <a:spLocks noGrp="1"/>
          </p:cNvSpPr>
          <p:nvPr>
            <p:ph type="sldNum" sz="quarter" idx="4"/>
          </p:nvPr>
        </p:nvSpPr>
        <p:spPr/>
        <p:txBody>
          <a:bodyPr/>
          <a:lstStyle/>
          <a:p>
            <a:fld id="{CF7A681D-9A53-0F41-890B-1BA01E4644AD}" type="slidenum">
              <a:rPr lang="en-US" smtClean="0"/>
              <a:pPr/>
              <a:t>26</a:t>
            </a:fld>
            <a:endParaRPr lang="en-US"/>
          </a:p>
        </p:txBody>
      </p:sp>
    </p:spTree>
    <p:extLst>
      <p:ext uri="{BB962C8B-B14F-4D97-AF65-F5344CB8AC3E}">
        <p14:creationId xmlns:p14="http://schemas.microsoft.com/office/powerpoint/2010/main" val="2940462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Define transition matrix with standard of care</a:t>
            </a:r>
          </a:p>
        </p:txBody>
      </p:sp>
      <p:sp>
        <p:nvSpPr>
          <p:cNvPr id="4" name="Rectangle 3">
            <a:extLst>
              <a:ext uri="{FF2B5EF4-FFF2-40B4-BE49-F238E27FC236}">
                <a16:creationId xmlns:a16="http://schemas.microsoft.com/office/drawing/2014/main" id="{EC229B6D-C921-3346-A6C1-B95A7F560BC2}"/>
              </a:ext>
            </a:extLst>
          </p:cNvPr>
          <p:cNvSpPr/>
          <p:nvPr/>
        </p:nvSpPr>
        <p:spPr>
          <a:xfrm>
            <a:off x="457200" y="802795"/>
            <a:ext cx="7952290" cy="1954381"/>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p_hd</a:t>
            </a:r>
            <a:r>
              <a:rPr lang="en-US" sz="1100" dirty="0">
                <a:latin typeface="Lucida Console" panose="020B0609040504020204" pitchFamily="49" charset="0"/>
              </a:rPr>
              <a:t> &lt;- 0.002 		# constant probability of dying when Healthy (all-cause mortality)</a:t>
            </a:r>
          </a:p>
          <a:p>
            <a:r>
              <a:rPr lang="en-US" sz="1100" dirty="0">
                <a:latin typeface="Lucida Console" panose="020B0609040504020204" pitchFamily="49" charset="0"/>
              </a:rPr>
              <a:t>p_hs1 &lt;- 0.15 		# probability of becoming Sick when Healthy</a:t>
            </a:r>
          </a:p>
          <a:p>
            <a:r>
              <a:rPr lang="en-US" sz="1100" dirty="0">
                <a:latin typeface="Lucida Console" panose="020B0609040504020204" pitchFamily="49" charset="0"/>
              </a:rPr>
              <a:t>p_s1h &lt;- 0.5 		# probability of becoming Healthy when Sick</a:t>
            </a:r>
          </a:p>
          <a:p>
            <a:r>
              <a:rPr lang="en-US" sz="1100" dirty="0">
                <a:latin typeface="Lucida Console" panose="020B0609040504020204" pitchFamily="49" charset="0"/>
              </a:rPr>
              <a:t>p_s1s2 &lt;- 0.105 		# probability of becoming Sicker when Sick</a:t>
            </a:r>
          </a:p>
          <a:p>
            <a:r>
              <a:rPr lang="en-US" sz="1100" dirty="0">
                <a:latin typeface="Lucida Console" panose="020B0609040504020204" pitchFamily="49" charset="0"/>
              </a:rPr>
              <a:t>p_s1d &lt;- 0.006 		# constant probability of dying when Sick</a:t>
            </a:r>
          </a:p>
          <a:p>
            <a:r>
              <a:rPr lang="en-US" sz="1100" dirty="0">
                <a:latin typeface="Lucida Console" panose="020B0609040504020204" pitchFamily="49" charset="0"/>
              </a:rPr>
              <a:t>p_s2d &lt;- 0.02 		# constant probability of dying when Sicker</a:t>
            </a:r>
          </a:p>
          <a:p>
            <a:endParaRPr lang="en-US" sz="1100" dirty="0">
              <a:latin typeface="Lucida Console" panose="020B0609040504020204" pitchFamily="49" charset="0"/>
            </a:endParaRPr>
          </a:p>
          <a:p>
            <a:endParaRPr lang="en-US" sz="1100" dirty="0">
              <a:latin typeface="Lucida Console" panose="020B0609040504020204" pitchFamily="49" charset="0"/>
            </a:endParaRPr>
          </a:p>
          <a:p>
            <a:r>
              <a:rPr lang="en-US" sz="1100" dirty="0" err="1">
                <a:latin typeface="Lucida Console" panose="020B0609040504020204" pitchFamily="49" charset="0"/>
              </a:rPr>
              <a:t>p_hh</a:t>
            </a:r>
            <a:r>
              <a:rPr lang="en-US" sz="1100" dirty="0">
                <a:latin typeface="Lucida Console" panose="020B0609040504020204" pitchFamily="49" charset="0"/>
              </a:rPr>
              <a:t> &lt;- 1  - p_hs1 - </a:t>
            </a:r>
            <a:r>
              <a:rPr lang="en-US" sz="1100" dirty="0" err="1">
                <a:latin typeface="Lucida Console" panose="020B0609040504020204" pitchFamily="49" charset="0"/>
              </a:rPr>
              <a:t>p_hd</a:t>
            </a:r>
            <a:endParaRPr lang="en-US" sz="1100" dirty="0">
              <a:latin typeface="Lucida Console" panose="020B0609040504020204" pitchFamily="49" charset="0"/>
            </a:endParaRPr>
          </a:p>
          <a:p>
            <a:r>
              <a:rPr lang="en-US" sz="1100" dirty="0">
                <a:latin typeface="Lucida Console" panose="020B0609040504020204" pitchFamily="49" charset="0"/>
              </a:rPr>
              <a:t>p_s1s1 &lt;- 1 - p_s1h - p_s1s2</a:t>
            </a:r>
          </a:p>
          <a:p>
            <a:r>
              <a:rPr lang="en-US" sz="1100" dirty="0">
                <a:latin typeface="Lucida Console" panose="020B0609040504020204" pitchFamily="49" charset="0"/>
              </a:rPr>
              <a:t>p_s2s2 &lt;- 1 - p_s2d</a:t>
            </a:r>
          </a:p>
        </p:txBody>
      </p:sp>
      <p:sp>
        <p:nvSpPr>
          <p:cNvPr id="5" name="Slide Number Placeholder 3">
            <a:extLst>
              <a:ext uri="{FF2B5EF4-FFF2-40B4-BE49-F238E27FC236}">
                <a16:creationId xmlns:a16="http://schemas.microsoft.com/office/drawing/2014/main" id="{A772D429-56F1-004F-96EC-BAF675EB8C10}"/>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27</a:t>
            </a:fld>
            <a:endParaRPr lang="en-US"/>
          </a:p>
        </p:txBody>
      </p:sp>
      <p:sp>
        <p:nvSpPr>
          <p:cNvPr id="3" name="Rectangle 2">
            <a:extLst>
              <a:ext uri="{FF2B5EF4-FFF2-40B4-BE49-F238E27FC236}">
                <a16:creationId xmlns:a16="http://schemas.microsoft.com/office/drawing/2014/main" id="{F6BB8CAC-DDBF-C348-9695-3605E56AC2D4}"/>
              </a:ext>
            </a:extLst>
          </p:cNvPr>
          <p:cNvSpPr/>
          <p:nvPr/>
        </p:nvSpPr>
        <p:spPr>
          <a:xfrm>
            <a:off x="457200" y="2924800"/>
            <a:ext cx="4572000" cy="2123658"/>
          </a:xfrm>
          <a:prstGeom prst="rect">
            <a:avLst/>
          </a:prstGeom>
          <a:solidFill>
            <a:schemeClr val="bg1">
              <a:lumMod val="85000"/>
            </a:schemeClr>
          </a:solidFill>
        </p:spPr>
        <p:txBody>
          <a:bodyPr>
            <a:spAutoFit/>
          </a:bodyPr>
          <a:lstStyle/>
          <a:p>
            <a:r>
              <a:rPr lang="en-US" sz="1100" b="1" dirty="0" err="1">
                <a:solidFill>
                  <a:srgbClr val="0070C0"/>
                </a:solidFill>
                <a:latin typeface="Lucida Console" panose="020B0609040504020204" pitchFamily="49" charset="0"/>
              </a:rPr>
              <a:t>p_soc</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matrix(</a:t>
            </a:r>
          </a:p>
          <a:p>
            <a:r>
              <a:rPr lang="en-US" sz="1100" dirty="0">
                <a:latin typeface="Lucida Console" panose="020B0609040504020204" pitchFamily="49" charset="0"/>
              </a:rPr>
              <a:t>  c(</a:t>
            </a:r>
            <a:r>
              <a:rPr lang="en-US" sz="1100" dirty="0" err="1">
                <a:latin typeface="Lucida Console" panose="020B0609040504020204" pitchFamily="49" charset="0"/>
              </a:rPr>
              <a:t>p_hh</a:t>
            </a:r>
            <a:r>
              <a:rPr lang="en-US" sz="1100" dirty="0">
                <a:latin typeface="Lucida Console" panose="020B0609040504020204" pitchFamily="49" charset="0"/>
              </a:rPr>
              <a:t>,  p_hs1,  0,      </a:t>
            </a:r>
            <a:r>
              <a:rPr lang="en-US" sz="1100" dirty="0" err="1">
                <a:latin typeface="Lucida Console" panose="020B0609040504020204" pitchFamily="49" charset="0"/>
              </a:rPr>
              <a:t>p_hd</a:t>
            </a:r>
            <a:r>
              <a:rPr lang="en-US" sz="1100" dirty="0">
                <a:latin typeface="Lucida Console" panose="020B0609040504020204" pitchFamily="49" charset="0"/>
              </a:rPr>
              <a:t>,</a:t>
            </a:r>
          </a:p>
          <a:p>
            <a:r>
              <a:rPr lang="en-US" sz="1100" dirty="0">
                <a:latin typeface="Lucida Console" panose="020B0609040504020204" pitchFamily="49" charset="0"/>
              </a:rPr>
              <a:t>    p_s1h, p_s1s1, p_s1s2, p_s1d,</a:t>
            </a:r>
          </a:p>
          <a:p>
            <a:r>
              <a:rPr lang="en-US" sz="1100" dirty="0">
                <a:latin typeface="Lucida Console" panose="020B0609040504020204" pitchFamily="49" charset="0"/>
              </a:rPr>
              <a:t>    0,     0,      p_s2s2, p_s2d,</a:t>
            </a:r>
          </a:p>
          <a:p>
            <a:r>
              <a:rPr lang="en-US" sz="1100" dirty="0">
                <a:latin typeface="Lucida Console" panose="020B0609040504020204" pitchFamily="49" charset="0"/>
              </a:rPr>
              <a:t>    0,     0,      0,      1),</a:t>
            </a:r>
          </a:p>
          <a:p>
            <a:r>
              <a:rPr lang="en-US" sz="1100" dirty="0">
                <a:latin typeface="Lucida Console" panose="020B0609040504020204" pitchFamily="49" charset="0"/>
              </a:rPr>
              <a:t>  </a:t>
            </a:r>
            <a:r>
              <a:rPr lang="en-US" sz="1100" dirty="0" err="1">
                <a:latin typeface="Lucida Console" panose="020B0609040504020204" pitchFamily="49" charset="0"/>
              </a:rPr>
              <a:t>byrow</a:t>
            </a:r>
            <a:r>
              <a:rPr lang="en-US" sz="1100" dirty="0">
                <a:latin typeface="Lucida Console" panose="020B0609040504020204" pitchFamily="49" charset="0"/>
              </a:rPr>
              <a:t> = TRUE,</a:t>
            </a:r>
          </a:p>
          <a:p>
            <a:r>
              <a:rPr lang="en-US" sz="1100" dirty="0">
                <a:latin typeface="Lucida Console" panose="020B0609040504020204" pitchFamily="49" charset="0"/>
              </a:rPr>
              <a:t>  </a:t>
            </a:r>
            <a:r>
              <a:rPr lang="en-US" sz="1100" dirty="0" err="1">
                <a:latin typeface="Lucida Console" panose="020B0609040504020204" pitchFamily="49" charset="0"/>
              </a:rPr>
              <a:t>nrow</a:t>
            </a:r>
            <a:r>
              <a:rPr lang="en-US" sz="1100" dirty="0">
                <a:latin typeface="Lucida Console" panose="020B0609040504020204" pitchFamily="49" charset="0"/>
              </a:rPr>
              <a:t> = 4, </a:t>
            </a:r>
            <a:r>
              <a:rPr lang="en-US" sz="1100" dirty="0" err="1">
                <a:latin typeface="Lucida Console" panose="020B0609040504020204" pitchFamily="49" charset="0"/>
              </a:rPr>
              <a:t>ncol</a:t>
            </a:r>
            <a:r>
              <a:rPr lang="en-US" sz="1100" dirty="0">
                <a:latin typeface="Lucida Console" panose="020B0609040504020204" pitchFamily="49" charset="0"/>
              </a:rPr>
              <a:t> = 4</a:t>
            </a:r>
          </a:p>
          <a:p>
            <a:r>
              <a:rPr lang="en-US" sz="1100" dirty="0">
                <a:latin typeface="Lucida Console" panose="020B0609040504020204" pitchFamily="49" charset="0"/>
              </a:rPr>
              <a:t>)</a:t>
            </a:r>
          </a:p>
          <a:p>
            <a:r>
              <a:rPr lang="en-US" sz="1100" dirty="0" err="1">
                <a:latin typeface="Lucida Console" panose="020B0609040504020204" pitchFamily="49" charset="0"/>
              </a:rPr>
              <a:t>state_names</a:t>
            </a:r>
            <a:r>
              <a:rPr lang="en-US" sz="1100" dirty="0">
                <a:latin typeface="Lucida Console" panose="020B0609040504020204" pitchFamily="49" charset="0"/>
              </a:rPr>
              <a:t> &lt;- c("H", "S1", "S2", "D")</a:t>
            </a:r>
          </a:p>
          <a:p>
            <a:r>
              <a:rPr lang="en-US" sz="1100" dirty="0" err="1">
                <a:latin typeface="Lucida Console" panose="020B0609040504020204" pitchFamily="49" charset="0"/>
              </a:rPr>
              <a:t>colnames</a:t>
            </a:r>
            <a:r>
              <a:rPr lang="en-US" sz="1100" dirty="0">
                <a:latin typeface="Lucida Console" panose="020B0609040504020204" pitchFamily="49" charset="0"/>
              </a:rPr>
              <a:t>(</a:t>
            </a:r>
            <a:r>
              <a:rPr lang="en-US" sz="1100" dirty="0" err="1">
                <a:latin typeface="Lucida Console" panose="020B0609040504020204" pitchFamily="49" charset="0"/>
              </a:rPr>
              <a:t>p_soc</a:t>
            </a:r>
            <a:r>
              <a:rPr lang="en-US" sz="1100" dirty="0">
                <a:latin typeface="Lucida Console" panose="020B0609040504020204" pitchFamily="49" charset="0"/>
              </a:rPr>
              <a:t>) &lt;- </a:t>
            </a:r>
            <a:r>
              <a:rPr lang="en-US" sz="1100" dirty="0" err="1">
                <a:latin typeface="Lucida Console" panose="020B0609040504020204" pitchFamily="49" charset="0"/>
              </a:rPr>
              <a:t>rownames</a:t>
            </a:r>
            <a:r>
              <a:rPr lang="en-US" sz="1100" dirty="0">
                <a:latin typeface="Lucida Console" panose="020B0609040504020204" pitchFamily="49" charset="0"/>
              </a:rPr>
              <a:t>(</a:t>
            </a:r>
            <a:r>
              <a:rPr lang="en-US" sz="1100" dirty="0" err="1">
                <a:latin typeface="Lucida Console" panose="020B0609040504020204" pitchFamily="49" charset="0"/>
              </a:rPr>
              <a:t>p_soc</a:t>
            </a:r>
            <a:r>
              <a:rPr lang="en-US" sz="1100" dirty="0">
                <a:latin typeface="Lucida Console" panose="020B0609040504020204" pitchFamily="49" charset="0"/>
              </a:rPr>
              <a:t>) &lt;- </a:t>
            </a:r>
            <a:r>
              <a:rPr lang="en-US" sz="1100" dirty="0" err="1">
                <a:latin typeface="Lucida Console" panose="020B0609040504020204" pitchFamily="49" charset="0"/>
              </a:rPr>
              <a:t>state_names</a:t>
            </a:r>
            <a:endParaRPr lang="en-US" sz="1100" dirty="0">
              <a:latin typeface="Lucida Console" panose="020B0609040504020204" pitchFamily="49" charset="0"/>
            </a:endParaRPr>
          </a:p>
          <a:p>
            <a:endParaRPr lang="en-US" sz="1100" dirty="0">
              <a:latin typeface="Lucida Console" panose="020B0609040504020204" pitchFamily="49" charset="0"/>
            </a:endParaRPr>
          </a:p>
          <a:p>
            <a:r>
              <a:rPr lang="en-US" sz="1100" dirty="0">
                <a:latin typeface="Lucida Console" panose="020B0609040504020204" pitchFamily="49" charset="0"/>
              </a:rPr>
              <a:t>print(</a:t>
            </a:r>
            <a:r>
              <a:rPr lang="en-US" sz="1100" dirty="0" err="1">
                <a:latin typeface="Lucida Console" panose="020B0609040504020204" pitchFamily="49" charset="0"/>
              </a:rPr>
              <a:t>p_soc</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3B074E6E-6A27-0843-9145-B04E30752050}"/>
              </a:ext>
            </a:extLst>
          </p:cNvPr>
          <p:cNvSpPr/>
          <p:nvPr/>
        </p:nvSpPr>
        <p:spPr>
          <a:xfrm>
            <a:off x="5787919" y="3432630"/>
            <a:ext cx="2621571" cy="938719"/>
          </a:xfrm>
          <a:prstGeom prst="rect">
            <a:avLst/>
          </a:prstGeom>
        </p:spPr>
        <p:txBody>
          <a:bodyPr wrap="square">
            <a:spAutoFit/>
          </a:bodyPr>
          <a:lstStyle/>
          <a:p>
            <a:r>
              <a:rPr lang="en-US" sz="1100" dirty="0"/>
              <a:t>               </a:t>
            </a:r>
            <a:r>
              <a:rPr lang="en-US" sz="1100" dirty="0">
                <a:latin typeface="Lucida Console" panose="020B0609040504020204" pitchFamily="49" charset="0"/>
              </a:rPr>
              <a:t>H    S1    S2     D</a:t>
            </a:r>
          </a:p>
          <a:p>
            <a:r>
              <a:rPr lang="en-US" sz="1100" dirty="0">
                <a:latin typeface="Lucida Console" panose="020B0609040504020204" pitchFamily="49" charset="0"/>
              </a:rPr>
              <a:t>H  0.848 0.150 0.000 0.002</a:t>
            </a:r>
          </a:p>
          <a:p>
            <a:r>
              <a:rPr lang="en-US" sz="1100" dirty="0">
                <a:latin typeface="Lucida Console" panose="020B0609040504020204" pitchFamily="49" charset="0"/>
              </a:rPr>
              <a:t>S1 0.500 0.395 0.105 0.006</a:t>
            </a:r>
          </a:p>
          <a:p>
            <a:r>
              <a:rPr lang="en-US" sz="1100" dirty="0">
                <a:latin typeface="Lucida Console" panose="020B0609040504020204" pitchFamily="49" charset="0"/>
              </a:rPr>
              <a:t>S2 0.000 0.000 0.980 0.020</a:t>
            </a:r>
          </a:p>
          <a:p>
            <a:r>
              <a:rPr lang="en-US" sz="1100" dirty="0">
                <a:latin typeface="Lucida Console" panose="020B0609040504020204" pitchFamily="49" charset="0"/>
              </a:rPr>
              <a:t>D  0.000 0.000 0.000 1.000</a:t>
            </a:r>
          </a:p>
        </p:txBody>
      </p:sp>
    </p:spTree>
    <p:extLst>
      <p:ext uri="{BB962C8B-B14F-4D97-AF65-F5344CB8AC3E}">
        <p14:creationId xmlns:p14="http://schemas.microsoft.com/office/powerpoint/2010/main" val="302126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Relative risk and transition matrix with New treatment</a:t>
            </a:r>
          </a:p>
        </p:txBody>
      </p:sp>
      <p:sp>
        <p:nvSpPr>
          <p:cNvPr id="5" name="Rectangle 4">
            <a:extLst>
              <a:ext uri="{FF2B5EF4-FFF2-40B4-BE49-F238E27FC236}">
                <a16:creationId xmlns:a16="http://schemas.microsoft.com/office/drawing/2014/main" id="{8BB84425-E027-BB45-9732-176EA7CDED9A}"/>
              </a:ext>
            </a:extLst>
          </p:cNvPr>
          <p:cNvSpPr/>
          <p:nvPr/>
        </p:nvSpPr>
        <p:spPr>
          <a:xfrm>
            <a:off x="457200" y="748144"/>
            <a:ext cx="7952289" cy="3139321"/>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apply_rr</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function(p, </a:t>
            </a:r>
            <a:r>
              <a:rPr lang="en-US" sz="1100" dirty="0" err="1">
                <a:latin typeface="Lucida Console" panose="020B0609040504020204" pitchFamily="49" charset="0"/>
              </a:rPr>
              <a:t>rr</a:t>
            </a:r>
            <a:r>
              <a:rPr lang="en-US" sz="1100" dirty="0">
                <a:latin typeface="Lucida Console" panose="020B0609040504020204" pitchFamily="49" charset="0"/>
              </a:rPr>
              <a:t> = .8){</a:t>
            </a:r>
          </a:p>
          <a:p>
            <a:endParaRPr lang="en-US" sz="1100" dirty="0">
              <a:latin typeface="Lucida Console" panose="020B0609040504020204" pitchFamily="49" charset="0"/>
            </a:endParaRPr>
          </a:p>
          <a:p>
            <a:r>
              <a:rPr lang="en-US" sz="1100" dirty="0">
                <a:latin typeface="Lucida Console" panose="020B0609040504020204" pitchFamily="49" charset="0"/>
              </a:rPr>
              <a:t>  p["H", "S1"] &lt;- p["H", "S1"]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p["H", "S2"] &lt;- p["H", "S2"]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p["H", "D"] &lt;- p["H", "S2"]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p["H", "H"] &lt;- 1 - sum(p["H", -1])</a:t>
            </a:r>
          </a:p>
          <a:p>
            <a:endParaRPr lang="en-US" sz="1100" dirty="0">
              <a:latin typeface="Lucida Console" panose="020B0609040504020204" pitchFamily="49" charset="0"/>
            </a:endParaRPr>
          </a:p>
          <a:p>
            <a:r>
              <a:rPr lang="en-US" sz="1100" dirty="0">
                <a:latin typeface="Lucida Console" panose="020B0609040504020204" pitchFamily="49" charset="0"/>
              </a:rPr>
              <a:t>  p["S1", "S2"] &lt;- p["S1", "S2"]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p["S1", "D"] &lt;- p["S1", "D"]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p["S1", "S1"] &lt;- 1 - sum(p["S1", -2])</a:t>
            </a:r>
          </a:p>
          <a:p>
            <a:endParaRPr lang="en-US" sz="1100" dirty="0">
              <a:latin typeface="Lucida Console" panose="020B0609040504020204" pitchFamily="49" charset="0"/>
            </a:endParaRPr>
          </a:p>
          <a:p>
            <a:r>
              <a:rPr lang="en-US" sz="1100" dirty="0">
                <a:latin typeface="Lucida Console" panose="020B0609040504020204" pitchFamily="49" charset="0"/>
              </a:rPr>
              <a:t>  p["S2", "D"] &lt;- p["S2", "D"]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p["S2", "S2"] &lt;- 1 - sum(p["S2", -3])</a:t>
            </a:r>
          </a:p>
          <a:p>
            <a:endParaRPr lang="en-US" sz="1100" dirty="0">
              <a:latin typeface="Lucida Console" panose="020B0609040504020204" pitchFamily="49" charset="0"/>
            </a:endParaRPr>
          </a:p>
          <a:p>
            <a:r>
              <a:rPr lang="en-US" sz="1100" dirty="0">
                <a:latin typeface="Lucida Console" panose="020B0609040504020204" pitchFamily="49" charset="0"/>
              </a:rPr>
              <a:t>  return(p)</a:t>
            </a:r>
          </a:p>
          <a:p>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b="1" dirty="0" err="1">
                <a:solidFill>
                  <a:srgbClr val="0070C0"/>
                </a:solidFill>
                <a:latin typeface="Lucida Console" panose="020B0609040504020204" pitchFamily="49" charset="0"/>
              </a:rPr>
              <a:t>p_new</a:t>
            </a:r>
            <a:r>
              <a:rPr lang="en-US" sz="1100" b="1" dirty="0">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apply_rr</a:t>
            </a:r>
            <a:r>
              <a:rPr lang="en-US" sz="1100" dirty="0">
                <a:latin typeface="Lucida Console" panose="020B0609040504020204" pitchFamily="49" charset="0"/>
              </a:rPr>
              <a:t>(</a:t>
            </a:r>
            <a:r>
              <a:rPr lang="en-US" sz="1100" dirty="0" err="1">
                <a:latin typeface="Lucida Console" panose="020B0609040504020204" pitchFamily="49" charset="0"/>
              </a:rPr>
              <a:t>p_soc</a:t>
            </a:r>
            <a:r>
              <a:rPr lang="en-US" sz="1100" dirty="0">
                <a:latin typeface="Lucida Console" panose="020B0609040504020204" pitchFamily="49" charset="0"/>
              </a:rPr>
              <a:t>, </a:t>
            </a:r>
            <a:r>
              <a:rPr lang="en-US" sz="1100" dirty="0" err="1">
                <a:latin typeface="Lucida Console" panose="020B0609040504020204" pitchFamily="49" charset="0"/>
              </a:rPr>
              <a:t>rr</a:t>
            </a:r>
            <a:r>
              <a:rPr lang="en-US" sz="1100" dirty="0">
                <a:latin typeface="Lucida Console" panose="020B0609040504020204" pitchFamily="49" charset="0"/>
              </a:rPr>
              <a:t> = .8)</a:t>
            </a:r>
          </a:p>
        </p:txBody>
      </p:sp>
      <p:sp>
        <p:nvSpPr>
          <p:cNvPr id="6" name="Slide Number Placeholder 3">
            <a:extLst>
              <a:ext uri="{FF2B5EF4-FFF2-40B4-BE49-F238E27FC236}">
                <a16:creationId xmlns:a16="http://schemas.microsoft.com/office/drawing/2014/main" id="{59F806E4-7EFA-1847-870A-91D8CD55842F}"/>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28</a:t>
            </a:fld>
            <a:endParaRPr lang="en-US"/>
          </a:p>
        </p:txBody>
      </p:sp>
      <p:sp>
        <p:nvSpPr>
          <p:cNvPr id="4" name="Rectangle 3">
            <a:extLst>
              <a:ext uri="{FF2B5EF4-FFF2-40B4-BE49-F238E27FC236}">
                <a16:creationId xmlns:a16="http://schemas.microsoft.com/office/drawing/2014/main" id="{19972723-77AE-9145-A5B6-DF8CE75E5E78}"/>
              </a:ext>
            </a:extLst>
          </p:cNvPr>
          <p:cNvSpPr/>
          <p:nvPr/>
        </p:nvSpPr>
        <p:spPr>
          <a:xfrm>
            <a:off x="4168528" y="3940462"/>
            <a:ext cx="4572000" cy="938719"/>
          </a:xfrm>
          <a:prstGeom prst="rect">
            <a:avLst/>
          </a:prstGeom>
        </p:spPr>
        <p:txBody>
          <a:bodyPr>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H  0.88 0.1200 0.000 0.0000</a:t>
            </a:r>
          </a:p>
          <a:p>
            <a:r>
              <a:rPr lang="en-US" sz="1100" dirty="0">
                <a:latin typeface="Lucida Console" panose="020B0609040504020204" pitchFamily="49" charset="0"/>
              </a:rPr>
              <a:t>S1 0.50 0.4112 0.084 0.0048</a:t>
            </a:r>
          </a:p>
          <a:p>
            <a:r>
              <a:rPr lang="en-US" sz="1100" dirty="0">
                <a:latin typeface="Lucida Console" panose="020B0609040504020204" pitchFamily="49" charset="0"/>
              </a:rPr>
              <a:t>S2 0.00 0.0000 0.984 0.0160</a:t>
            </a:r>
          </a:p>
          <a:p>
            <a:r>
              <a:rPr lang="en-US" sz="1100" dirty="0">
                <a:latin typeface="Lucida Console" panose="020B0609040504020204" pitchFamily="49" charset="0"/>
              </a:rPr>
              <a:t>D  0.00 0.0000 0.000 1.0000</a:t>
            </a:r>
          </a:p>
        </p:txBody>
      </p:sp>
    </p:spTree>
    <p:extLst>
      <p:ext uri="{BB962C8B-B14F-4D97-AF65-F5344CB8AC3E}">
        <p14:creationId xmlns:p14="http://schemas.microsoft.com/office/powerpoint/2010/main" val="2883629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74C5DB-EB66-A249-B83E-6E06FAD26A59}"/>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376DD912-AAF9-024F-83A4-636420B3D28E}"/>
              </a:ext>
            </a:extLst>
          </p:cNvPr>
          <p:cNvSpPr>
            <a:spLocks noGrp="1"/>
          </p:cNvSpPr>
          <p:nvPr>
            <p:ph idx="1"/>
          </p:nvPr>
        </p:nvSpPr>
        <p:spPr/>
        <p:txBody>
          <a:bodyPr/>
          <a:lstStyle/>
          <a:p>
            <a:r>
              <a:rPr lang="en-US" dirty="0"/>
              <a:t>Introduction</a:t>
            </a:r>
          </a:p>
          <a:p>
            <a:r>
              <a:rPr lang="en-US" dirty="0"/>
              <a:t>Basic model taxonomy</a:t>
            </a:r>
          </a:p>
          <a:p>
            <a:r>
              <a:rPr lang="en-US" dirty="0"/>
              <a:t>Simple Markov cohort model</a:t>
            </a:r>
          </a:p>
          <a:p>
            <a:r>
              <a:rPr lang="en-US" dirty="0"/>
              <a:t>Semi-Markov multi-state model</a:t>
            </a:r>
          </a:p>
          <a:p>
            <a:r>
              <a:rPr lang="en-US" dirty="0"/>
              <a:t>Cost-effectiveness analysis</a:t>
            </a:r>
          </a:p>
          <a:p>
            <a:r>
              <a:rPr lang="en-US" dirty="0"/>
              <a:t>Summary</a:t>
            </a:r>
          </a:p>
        </p:txBody>
      </p:sp>
      <p:sp>
        <p:nvSpPr>
          <p:cNvPr id="4" name="Slide Number Placeholder 3">
            <a:extLst>
              <a:ext uri="{FF2B5EF4-FFF2-40B4-BE49-F238E27FC236}">
                <a16:creationId xmlns:a16="http://schemas.microsoft.com/office/drawing/2014/main" id="{32DB22C4-8DDF-D147-9773-962C960CFCDD}"/>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2</a:t>
            </a:fld>
            <a:endParaRPr lang="en-US"/>
          </a:p>
        </p:txBody>
      </p:sp>
    </p:spTree>
    <p:extLst>
      <p:ext uri="{BB962C8B-B14F-4D97-AF65-F5344CB8AC3E}">
        <p14:creationId xmlns:p14="http://schemas.microsoft.com/office/powerpoint/2010/main" val="24662056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Utility and costs</a:t>
            </a:r>
          </a:p>
        </p:txBody>
      </p:sp>
      <p:sp>
        <p:nvSpPr>
          <p:cNvPr id="4" name="Rectangle 3">
            <a:extLst>
              <a:ext uri="{FF2B5EF4-FFF2-40B4-BE49-F238E27FC236}">
                <a16:creationId xmlns:a16="http://schemas.microsoft.com/office/drawing/2014/main" id="{29ED5BD7-94ED-C847-9F6F-01F936BBB354}"/>
              </a:ext>
            </a:extLst>
          </p:cNvPr>
          <p:cNvSpPr/>
          <p:nvPr/>
        </p:nvSpPr>
        <p:spPr>
          <a:xfrm>
            <a:off x="457200" y="1143000"/>
            <a:ext cx="7952289" cy="769441"/>
          </a:xfrm>
          <a:prstGeom prst="rect">
            <a:avLst/>
          </a:prstGeom>
          <a:solidFill>
            <a:schemeClr val="bg1">
              <a:lumMod val="85000"/>
            </a:schemeClr>
          </a:solidFill>
        </p:spPr>
        <p:txBody>
          <a:bodyPr wrap="square">
            <a:spAutoFit/>
          </a:bodyPr>
          <a:lstStyle/>
          <a:p>
            <a:r>
              <a:rPr lang="en-US" sz="1100" b="1" dirty="0">
                <a:solidFill>
                  <a:srgbClr val="0070C0"/>
                </a:solidFill>
                <a:latin typeface="Lucida Console" panose="020B0609040504020204" pitchFamily="49" charset="0"/>
              </a:rPr>
              <a:t>utility</a:t>
            </a:r>
            <a:r>
              <a:rPr lang="en-US" sz="1100" b="1" dirty="0">
                <a:latin typeface="Lucida Console" panose="020B0609040504020204" pitchFamily="49" charset="0"/>
              </a:rPr>
              <a:t> </a:t>
            </a:r>
            <a:r>
              <a:rPr lang="en-US" sz="1100" dirty="0">
                <a:latin typeface="Lucida Console" panose="020B0609040504020204" pitchFamily="49" charset="0"/>
              </a:rPr>
              <a:t>&lt;- c(1, .075, 0.5, 0)</a:t>
            </a:r>
          </a:p>
          <a:p>
            <a:r>
              <a:rPr lang="en-US" sz="1100" b="1" dirty="0" err="1">
                <a:solidFill>
                  <a:srgbClr val="0070C0"/>
                </a:solidFill>
                <a:latin typeface="Lucida Console" panose="020B0609040504020204" pitchFamily="49" charset="0"/>
              </a:rPr>
              <a:t>costs_medical</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c(2000, 4000, 15000, 0)</a:t>
            </a:r>
          </a:p>
          <a:p>
            <a:r>
              <a:rPr lang="en-US" sz="1100" b="1" dirty="0" err="1">
                <a:solidFill>
                  <a:srgbClr val="0070C0"/>
                </a:solidFill>
                <a:latin typeface="Lucida Console" panose="020B0609040504020204" pitchFamily="49" charset="0"/>
              </a:rPr>
              <a:t>costs_treat_soc</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c(rep(2000, 3), 0)</a:t>
            </a:r>
          </a:p>
          <a:p>
            <a:r>
              <a:rPr lang="en-US" sz="1100" b="1" dirty="0" err="1">
                <a:solidFill>
                  <a:srgbClr val="0070C0"/>
                </a:solidFill>
                <a:latin typeface="Lucida Console" panose="020B0609040504020204" pitchFamily="49" charset="0"/>
              </a:rPr>
              <a:t>costs_treat_new</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c(rep(12000, 3), 0)</a:t>
            </a:r>
          </a:p>
        </p:txBody>
      </p:sp>
      <p:sp>
        <p:nvSpPr>
          <p:cNvPr id="8" name="Slide Number Placeholder 3">
            <a:extLst>
              <a:ext uri="{FF2B5EF4-FFF2-40B4-BE49-F238E27FC236}">
                <a16:creationId xmlns:a16="http://schemas.microsoft.com/office/drawing/2014/main" id="{5F886199-C6DE-0944-92DB-62CA1AE2757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29</a:t>
            </a:fld>
            <a:endParaRPr lang="en-US"/>
          </a:p>
        </p:txBody>
      </p:sp>
      <p:sp>
        <p:nvSpPr>
          <p:cNvPr id="3" name="Rectangle 2">
            <a:extLst>
              <a:ext uri="{FF2B5EF4-FFF2-40B4-BE49-F238E27FC236}">
                <a16:creationId xmlns:a16="http://schemas.microsoft.com/office/drawing/2014/main" id="{53AD0CFA-9E85-8F4B-AD8A-184FFA85FEFA}"/>
              </a:ext>
            </a:extLst>
          </p:cNvPr>
          <p:cNvSpPr/>
          <p:nvPr/>
        </p:nvSpPr>
        <p:spPr>
          <a:xfrm>
            <a:off x="457200" y="2286000"/>
            <a:ext cx="4572000" cy="1954381"/>
          </a:xfrm>
          <a:prstGeom prst="rect">
            <a:avLst/>
          </a:prstGeom>
        </p:spPr>
        <p:txBody>
          <a:bodyPr>
            <a:spAutoFit/>
          </a:bodyPr>
          <a:lstStyle/>
          <a:p>
            <a:r>
              <a:rPr lang="en-US" sz="1100" dirty="0">
                <a:latin typeface="Lucida Console" panose="020B0609040504020204" pitchFamily="49" charset="0"/>
              </a:rPr>
              <a:t>&gt; utility</a:t>
            </a:r>
          </a:p>
          <a:p>
            <a:r>
              <a:rPr lang="en-US" sz="1100" dirty="0">
                <a:latin typeface="Lucida Console" panose="020B0609040504020204" pitchFamily="49" charset="0"/>
              </a:rPr>
              <a:t>[1] 1.000 0.075 0.500 0.000</a:t>
            </a:r>
          </a:p>
          <a:p>
            <a:endParaRPr lang="en-US" sz="1100" dirty="0">
              <a:latin typeface="Lucida Console" panose="020B0609040504020204" pitchFamily="49" charset="0"/>
            </a:endParaRPr>
          </a:p>
          <a:p>
            <a:r>
              <a:rPr lang="en-US" sz="1100" dirty="0">
                <a:latin typeface="Lucida Console" panose="020B0609040504020204" pitchFamily="49" charset="0"/>
              </a:rPr>
              <a:t>&gt; </a:t>
            </a:r>
            <a:r>
              <a:rPr lang="en-US" sz="1100" dirty="0" err="1">
                <a:latin typeface="Lucida Console" panose="020B0609040504020204" pitchFamily="49" charset="0"/>
              </a:rPr>
              <a:t>costs_medical</a:t>
            </a:r>
            <a:endParaRPr lang="en-US" sz="1100" dirty="0">
              <a:latin typeface="Lucida Console" panose="020B0609040504020204" pitchFamily="49" charset="0"/>
            </a:endParaRPr>
          </a:p>
          <a:p>
            <a:r>
              <a:rPr lang="en-US" sz="1100" dirty="0">
                <a:latin typeface="Lucida Console" panose="020B0609040504020204" pitchFamily="49" charset="0"/>
              </a:rPr>
              <a:t>[1]  2000  4000 15000     0</a:t>
            </a:r>
          </a:p>
          <a:p>
            <a:endParaRPr lang="en-US" sz="1100" dirty="0">
              <a:latin typeface="Lucida Console" panose="020B0609040504020204" pitchFamily="49" charset="0"/>
            </a:endParaRPr>
          </a:p>
          <a:p>
            <a:r>
              <a:rPr lang="en-US" sz="1100" dirty="0">
                <a:latin typeface="Lucida Console" panose="020B0609040504020204" pitchFamily="49" charset="0"/>
              </a:rPr>
              <a:t>&gt; </a:t>
            </a:r>
            <a:r>
              <a:rPr lang="en-US" sz="1100" dirty="0" err="1">
                <a:latin typeface="Lucida Console" panose="020B0609040504020204" pitchFamily="49" charset="0"/>
              </a:rPr>
              <a:t>costs_treat_soc</a:t>
            </a:r>
            <a:endParaRPr lang="en-US" sz="1100" dirty="0">
              <a:latin typeface="Lucida Console" panose="020B0609040504020204" pitchFamily="49" charset="0"/>
            </a:endParaRPr>
          </a:p>
          <a:p>
            <a:r>
              <a:rPr lang="en-US" sz="1100" dirty="0">
                <a:latin typeface="Lucida Console" panose="020B0609040504020204" pitchFamily="49" charset="0"/>
              </a:rPr>
              <a:t>[1] 2000 2000 2000    0</a:t>
            </a:r>
          </a:p>
          <a:p>
            <a:endParaRPr lang="en-US" sz="1100" dirty="0">
              <a:latin typeface="Lucida Console" panose="020B0609040504020204" pitchFamily="49" charset="0"/>
            </a:endParaRPr>
          </a:p>
          <a:p>
            <a:r>
              <a:rPr lang="en-US" sz="1100" dirty="0">
                <a:latin typeface="Lucida Console" panose="020B0609040504020204" pitchFamily="49" charset="0"/>
              </a:rPr>
              <a:t>&gt; </a:t>
            </a:r>
            <a:r>
              <a:rPr lang="en-US" sz="1100" dirty="0" err="1">
                <a:latin typeface="Lucida Console" panose="020B0609040504020204" pitchFamily="49" charset="0"/>
              </a:rPr>
              <a:t>costs_treat_new</a:t>
            </a:r>
            <a:endParaRPr lang="en-US" sz="1100" dirty="0">
              <a:latin typeface="Lucida Console" panose="020B0609040504020204" pitchFamily="49" charset="0"/>
            </a:endParaRPr>
          </a:p>
          <a:p>
            <a:r>
              <a:rPr lang="en-US" sz="1100" dirty="0">
                <a:latin typeface="Lucida Console" panose="020B0609040504020204" pitchFamily="49" charset="0"/>
              </a:rPr>
              <a:t>[1] 12000 12000 12000     0</a:t>
            </a:r>
          </a:p>
        </p:txBody>
      </p:sp>
    </p:spTree>
    <p:extLst>
      <p:ext uri="{BB962C8B-B14F-4D97-AF65-F5344CB8AC3E}">
        <p14:creationId xmlns:p14="http://schemas.microsoft.com/office/powerpoint/2010/main" val="850521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Simulation – health state probabilities</a:t>
            </a:r>
          </a:p>
        </p:txBody>
      </p:sp>
      <p:sp>
        <p:nvSpPr>
          <p:cNvPr id="4" name="Rectangle 3">
            <a:extLst>
              <a:ext uri="{FF2B5EF4-FFF2-40B4-BE49-F238E27FC236}">
                <a16:creationId xmlns:a16="http://schemas.microsoft.com/office/drawing/2014/main" id="{2665B174-5FB0-6445-904E-F3A1426E5C89}"/>
              </a:ext>
            </a:extLst>
          </p:cNvPr>
          <p:cNvSpPr/>
          <p:nvPr/>
        </p:nvSpPr>
        <p:spPr>
          <a:xfrm>
            <a:off x="972589" y="1276895"/>
            <a:ext cx="2685011" cy="600164"/>
          </a:xfrm>
          <a:prstGeom prst="rect">
            <a:avLst/>
          </a:prstGeom>
          <a:solidFill>
            <a:schemeClr val="bg1">
              <a:lumMod val="85000"/>
            </a:schemeClr>
          </a:solidFill>
        </p:spPr>
        <p:txBody>
          <a:bodyPr wrap="square">
            <a:spAutoFit/>
          </a:bodyPr>
          <a:lstStyle/>
          <a:p>
            <a:r>
              <a:rPr lang="en-US" sz="1100" b="1" dirty="0" err="1">
                <a:solidFill>
                  <a:srgbClr val="0070C0"/>
                </a:solidFill>
                <a:latin typeface="Lucida Console" panose="020B0609040504020204" pitchFamily="49" charset="0"/>
              </a:rPr>
              <a:t>x_init</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c(1, 0, 0, 0)</a:t>
            </a:r>
          </a:p>
          <a:p>
            <a:endParaRPr lang="en-US" sz="1100" dirty="0">
              <a:latin typeface="Lucida Console" panose="020B0609040504020204" pitchFamily="49" charset="0"/>
            </a:endParaRPr>
          </a:p>
          <a:p>
            <a:r>
              <a:rPr lang="en-US" sz="1100" dirty="0" err="1">
                <a:latin typeface="Lucida Console" panose="020B0609040504020204" pitchFamily="49" charset="0"/>
              </a:rPr>
              <a:t>x_init</a:t>
            </a:r>
            <a:r>
              <a:rPr lang="en-US" sz="1100" dirty="0">
                <a:latin typeface="Lucida Console" panose="020B0609040504020204" pitchFamily="49" charset="0"/>
              </a:rPr>
              <a:t> %*% </a:t>
            </a:r>
            <a:r>
              <a:rPr lang="en-US" sz="1100" dirty="0" err="1">
                <a:latin typeface="Lucida Console" panose="020B0609040504020204" pitchFamily="49" charset="0"/>
              </a:rPr>
              <a:t>p_soc</a:t>
            </a:r>
            <a:endParaRPr lang="en-US" sz="1100" dirty="0">
              <a:latin typeface="Lucida Console" panose="020B0609040504020204" pitchFamily="49" charset="0"/>
            </a:endParaRPr>
          </a:p>
        </p:txBody>
      </p:sp>
      <p:sp>
        <p:nvSpPr>
          <p:cNvPr id="6" name="Rectangle 5">
            <a:extLst>
              <a:ext uri="{FF2B5EF4-FFF2-40B4-BE49-F238E27FC236}">
                <a16:creationId xmlns:a16="http://schemas.microsoft.com/office/drawing/2014/main" id="{1E51687C-258A-8A48-AA79-65D4266EE9CB}"/>
              </a:ext>
            </a:extLst>
          </p:cNvPr>
          <p:cNvSpPr/>
          <p:nvPr/>
        </p:nvSpPr>
        <p:spPr>
          <a:xfrm>
            <a:off x="928817" y="1965465"/>
            <a:ext cx="4572000" cy="430887"/>
          </a:xfrm>
          <a:prstGeom prst="rect">
            <a:avLst/>
          </a:prstGeom>
        </p:spPr>
        <p:txBody>
          <a:bodyPr>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[1,] 0.848 0.15  0 0.002</a:t>
            </a:r>
          </a:p>
        </p:txBody>
      </p:sp>
      <p:sp>
        <p:nvSpPr>
          <p:cNvPr id="3" name="Rectangle 2">
            <a:extLst>
              <a:ext uri="{FF2B5EF4-FFF2-40B4-BE49-F238E27FC236}">
                <a16:creationId xmlns:a16="http://schemas.microsoft.com/office/drawing/2014/main" id="{D37EE3F3-B140-4242-AEF0-F347A42D3D7C}"/>
              </a:ext>
            </a:extLst>
          </p:cNvPr>
          <p:cNvSpPr/>
          <p:nvPr/>
        </p:nvSpPr>
        <p:spPr>
          <a:xfrm>
            <a:off x="3966842" y="2862319"/>
            <a:ext cx="2685011" cy="261610"/>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x_init</a:t>
            </a:r>
            <a:r>
              <a:rPr lang="en-US" sz="1100" dirty="0">
                <a:latin typeface="Lucida Console" panose="020B0609040504020204" pitchFamily="49" charset="0"/>
              </a:rPr>
              <a:t> %*% </a:t>
            </a:r>
            <a:r>
              <a:rPr lang="en-US" sz="1100" dirty="0" err="1">
                <a:latin typeface="Lucida Console" panose="020B0609040504020204" pitchFamily="49" charset="0"/>
              </a:rPr>
              <a:t>p_soc</a:t>
            </a:r>
            <a:r>
              <a:rPr lang="en-US" sz="1100" dirty="0">
                <a:latin typeface="Lucida Console" panose="020B0609040504020204" pitchFamily="49" charset="0"/>
              </a:rPr>
              <a:t> %*% </a:t>
            </a:r>
            <a:r>
              <a:rPr lang="en-US" sz="1100" dirty="0" err="1">
                <a:latin typeface="Lucida Console" panose="020B0609040504020204" pitchFamily="49" charset="0"/>
              </a:rPr>
              <a:t>p_soc</a:t>
            </a:r>
            <a:endParaRPr lang="en-US" sz="1100" dirty="0">
              <a:latin typeface="Lucida Console" panose="020B0609040504020204" pitchFamily="49" charset="0"/>
            </a:endParaRPr>
          </a:p>
        </p:txBody>
      </p:sp>
      <p:sp>
        <p:nvSpPr>
          <p:cNvPr id="10" name="Rectangle 9">
            <a:extLst>
              <a:ext uri="{FF2B5EF4-FFF2-40B4-BE49-F238E27FC236}">
                <a16:creationId xmlns:a16="http://schemas.microsoft.com/office/drawing/2014/main" id="{A5C032FE-B34A-2041-ACEC-1B3DFF84B144}"/>
              </a:ext>
            </a:extLst>
          </p:cNvPr>
          <p:cNvSpPr/>
          <p:nvPr/>
        </p:nvSpPr>
        <p:spPr>
          <a:xfrm>
            <a:off x="3923070" y="3218817"/>
            <a:ext cx="4572000" cy="430887"/>
          </a:xfrm>
          <a:prstGeom prst="rect">
            <a:avLst/>
          </a:prstGeom>
        </p:spPr>
        <p:txBody>
          <a:bodyPr>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 [1,] 0.794104 0.18645 0.01575 0.004596</a:t>
            </a:r>
          </a:p>
        </p:txBody>
      </p:sp>
      <p:sp>
        <p:nvSpPr>
          <p:cNvPr id="11" name="Slide Number Placeholder 3">
            <a:extLst>
              <a:ext uri="{FF2B5EF4-FFF2-40B4-BE49-F238E27FC236}">
                <a16:creationId xmlns:a16="http://schemas.microsoft.com/office/drawing/2014/main" id="{C3D2C3B8-FE32-0249-A792-27DBFA86BDDF}"/>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30</a:t>
            </a:fld>
            <a:endParaRPr lang="en-US"/>
          </a:p>
        </p:txBody>
      </p:sp>
      <p:sp>
        <p:nvSpPr>
          <p:cNvPr id="8" name="Rectangle 7">
            <a:extLst>
              <a:ext uri="{FF2B5EF4-FFF2-40B4-BE49-F238E27FC236}">
                <a16:creationId xmlns:a16="http://schemas.microsoft.com/office/drawing/2014/main" id="{7F3F4CF9-2526-CA4E-BD70-E704B4761D7E}"/>
              </a:ext>
            </a:extLst>
          </p:cNvPr>
          <p:cNvSpPr/>
          <p:nvPr/>
        </p:nvSpPr>
        <p:spPr>
          <a:xfrm>
            <a:off x="3472969" y="849416"/>
            <a:ext cx="1689802" cy="276999"/>
          </a:xfrm>
          <a:prstGeom prst="rect">
            <a:avLst/>
          </a:prstGeom>
        </p:spPr>
        <p:txBody>
          <a:bodyPr wrap="square">
            <a:spAutoFit/>
          </a:bodyPr>
          <a:lstStyle/>
          <a:p>
            <a:r>
              <a:rPr lang="en-US" sz="1200" i="1" dirty="0">
                <a:solidFill>
                  <a:srgbClr val="002060"/>
                </a:solidFill>
                <a:latin typeface="Helvetica"/>
              </a:rPr>
              <a:t>Matrix multiplication</a:t>
            </a:r>
            <a:endParaRPr lang="en-US" sz="1200" dirty="0">
              <a:solidFill>
                <a:srgbClr val="002060"/>
              </a:solidFill>
            </a:endParaRPr>
          </a:p>
        </p:txBody>
      </p:sp>
      <p:cxnSp>
        <p:nvCxnSpPr>
          <p:cNvPr id="7" name="Straight Arrow Connector 6">
            <a:extLst>
              <a:ext uri="{FF2B5EF4-FFF2-40B4-BE49-F238E27FC236}">
                <a16:creationId xmlns:a16="http://schemas.microsoft.com/office/drawing/2014/main" id="{BF7EAAAD-BCCB-D743-B72F-2DC83EA7C96A}"/>
              </a:ext>
            </a:extLst>
          </p:cNvPr>
          <p:cNvCxnSpPr>
            <a:cxnSpLocks/>
          </p:cNvCxnSpPr>
          <p:nvPr/>
        </p:nvCxnSpPr>
        <p:spPr>
          <a:xfrm flipH="1">
            <a:off x="1959430" y="1020528"/>
            <a:ext cx="1371599" cy="588440"/>
          </a:xfrm>
          <a:prstGeom prst="straightConnector1">
            <a:avLst/>
          </a:prstGeom>
          <a:ln w="12700" cap="flat" cmpd="sng" algn="ctr">
            <a:solidFill>
              <a:schemeClr val="tx2"/>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09055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1"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3" grpId="0" animBg="1"/>
      <p:bldP spid="10" grpId="0"/>
      <p:bldP spid="8"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Simulation – health state probabilities with a function</a:t>
            </a:r>
          </a:p>
        </p:txBody>
      </p:sp>
      <p:sp>
        <p:nvSpPr>
          <p:cNvPr id="11" name="Slide Number Placeholder 3">
            <a:extLst>
              <a:ext uri="{FF2B5EF4-FFF2-40B4-BE49-F238E27FC236}">
                <a16:creationId xmlns:a16="http://schemas.microsoft.com/office/drawing/2014/main" id="{C3D2C3B8-FE32-0249-A792-27DBFA86BDDF}"/>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31</a:t>
            </a:fld>
            <a:endParaRPr lang="en-US"/>
          </a:p>
        </p:txBody>
      </p:sp>
      <p:sp>
        <p:nvSpPr>
          <p:cNvPr id="12" name="Rectangle 11">
            <a:extLst>
              <a:ext uri="{FF2B5EF4-FFF2-40B4-BE49-F238E27FC236}">
                <a16:creationId xmlns:a16="http://schemas.microsoft.com/office/drawing/2014/main" id="{DA9875FD-4045-1D49-9DDE-205FFFE4F2F8}"/>
              </a:ext>
            </a:extLst>
          </p:cNvPr>
          <p:cNvSpPr/>
          <p:nvPr/>
        </p:nvSpPr>
        <p:spPr>
          <a:xfrm>
            <a:off x="125534" y="1335518"/>
            <a:ext cx="8860453" cy="2462213"/>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sim_markov_chain</a:t>
            </a:r>
            <a:r>
              <a:rPr lang="en-US" sz="1100" b="1" dirty="0">
                <a:latin typeface="Lucida Console" panose="020B0609040504020204" pitchFamily="49" charset="0"/>
              </a:rPr>
              <a:t> </a:t>
            </a:r>
            <a:r>
              <a:rPr lang="en-US" sz="1100" dirty="0">
                <a:latin typeface="Lucida Console" panose="020B0609040504020204" pitchFamily="49" charset="0"/>
              </a:rPr>
              <a:t>&lt;- function(x0, p, </a:t>
            </a:r>
            <a:r>
              <a:rPr lang="en-US" sz="1100" dirty="0" err="1">
                <a:latin typeface="Lucida Console" panose="020B0609040504020204" pitchFamily="49" charset="0"/>
              </a:rPr>
              <a:t>n_cycles</a:t>
            </a:r>
            <a:r>
              <a:rPr lang="en-US" sz="1100" dirty="0">
                <a:latin typeface="Lucida Console" panose="020B0609040504020204" pitchFamily="49" charset="0"/>
              </a:rPr>
              <a:t> = 85){</a:t>
            </a:r>
          </a:p>
          <a:p>
            <a:r>
              <a:rPr lang="en-US" sz="1100" dirty="0">
                <a:latin typeface="Lucida Console" panose="020B0609040504020204" pitchFamily="49" charset="0"/>
              </a:rPr>
              <a:t>  </a:t>
            </a:r>
          </a:p>
          <a:p>
            <a:r>
              <a:rPr lang="en-US" sz="1100" dirty="0">
                <a:latin typeface="Lucida Console" panose="020B0609040504020204" pitchFamily="49" charset="0"/>
              </a:rPr>
              <a:t>  x &lt;- matrix(NA, </a:t>
            </a:r>
            <a:r>
              <a:rPr lang="en-US" sz="1100" dirty="0" err="1">
                <a:latin typeface="Lucida Console" panose="020B0609040504020204" pitchFamily="49" charset="0"/>
              </a:rPr>
              <a:t>ncol</a:t>
            </a:r>
            <a:r>
              <a:rPr lang="en-US" sz="1100" dirty="0">
                <a:latin typeface="Lucida Console" panose="020B0609040504020204" pitchFamily="49" charset="0"/>
              </a:rPr>
              <a:t> = length(x0), </a:t>
            </a:r>
            <a:r>
              <a:rPr lang="en-US" sz="1100" dirty="0" err="1">
                <a:latin typeface="Lucida Console" panose="020B0609040504020204" pitchFamily="49" charset="0"/>
              </a:rPr>
              <a:t>nrow</a:t>
            </a:r>
            <a:r>
              <a:rPr lang="en-US" sz="1100" dirty="0">
                <a:latin typeface="Lucida Console" panose="020B0609040504020204" pitchFamily="49" charset="0"/>
              </a:rPr>
              <a:t> = </a:t>
            </a:r>
            <a:r>
              <a:rPr lang="en-US" sz="1100" dirty="0" err="1">
                <a:latin typeface="Lucida Console" panose="020B0609040504020204" pitchFamily="49" charset="0"/>
              </a:rPr>
              <a:t>n_cycles</a:t>
            </a:r>
            <a:r>
              <a:rPr lang="en-US" sz="1100" dirty="0">
                <a:latin typeface="Lucida Console" panose="020B0609040504020204" pitchFamily="49" charset="0"/>
              </a:rPr>
              <a:t>) # Initialize Markov trace</a:t>
            </a:r>
          </a:p>
          <a:p>
            <a:r>
              <a:rPr lang="en-US" sz="1100" dirty="0">
                <a:latin typeface="Lucida Console" panose="020B0609040504020204" pitchFamily="49" charset="0"/>
              </a:rPr>
              <a:t>  x &lt;- </a:t>
            </a:r>
            <a:r>
              <a:rPr lang="en-US" sz="1100" dirty="0" err="1">
                <a:latin typeface="Lucida Console" panose="020B0609040504020204" pitchFamily="49" charset="0"/>
              </a:rPr>
              <a:t>rbind</a:t>
            </a:r>
            <a:r>
              <a:rPr lang="en-US" sz="1100" dirty="0">
                <a:latin typeface="Lucida Console" panose="020B0609040504020204" pitchFamily="49" charset="0"/>
              </a:rPr>
              <a:t>(x0, x)                                   # Markov trace at cycle 0 is initial state vector</a:t>
            </a:r>
          </a:p>
          <a:p>
            <a:r>
              <a:rPr lang="en-US" sz="1100" dirty="0">
                <a:latin typeface="Lucida Console" panose="020B0609040504020204" pitchFamily="49" charset="0"/>
              </a:rPr>
              <a:t>  </a:t>
            </a:r>
            <a:r>
              <a:rPr lang="en-US" sz="1100" dirty="0" err="1">
                <a:latin typeface="Lucida Console" panose="020B0609040504020204" pitchFamily="49" charset="0"/>
              </a:rPr>
              <a:t>colnames</a:t>
            </a:r>
            <a:r>
              <a:rPr lang="en-US" sz="1100" dirty="0">
                <a:latin typeface="Lucida Console" panose="020B0609040504020204" pitchFamily="49" charset="0"/>
              </a:rPr>
              <a:t>(x) &lt;- </a:t>
            </a:r>
            <a:r>
              <a:rPr lang="en-US" sz="1100" dirty="0" err="1">
                <a:latin typeface="Lucida Console" panose="020B0609040504020204" pitchFamily="49" charset="0"/>
              </a:rPr>
              <a:t>colnames</a:t>
            </a:r>
            <a:r>
              <a:rPr lang="en-US" sz="1100" dirty="0">
                <a:latin typeface="Lucida Console" panose="020B0609040504020204" pitchFamily="49" charset="0"/>
              </a:rPr>
              <a:t>(p)                          # Columns are the health states</a:t>
            </a:r>
          </a:p>
          <a:p>
            <a:r>
              <a:rPr lang="en-US" sz="1100" dirty="0">
                <a:latin typeface="Lucida Console" panose="020B0609040504020204" pitchFamily="49" charset="0"/>
              </a:rPr>
              <a:t>  </a:t>
            </a:r>
            <a:r>
              <a:rPr lang="en-US" sz="1100" dirty="0" err="1">
                <a:latin typeface="Lucida Console" panose="020B0609040504020204" pitchFamily="49" charset="0"/>
              </a:rPr>
              <a:t>rownames</a:t>
            </a:r>
            <a:r>
              <a:rPr lang="en-US" sz="1100" dirty="0">
                <a:latin typeface="Lucida Console" panose="020B0609040504020204" pitchFamily="49" charset="0"/>
              </a:rPr>
              <a:t>(x) &lt;- 0:n_cycles                           # Rows are the model cycles</a:t>
            </a:r>
          </a:p>
          <a:p>
            <a:r>
              <a:rPr lang="en-US" sz="1100" dirty="0">
                <a:latin typeface="Lucida Console" panose="020B0609040504020204" pitchFamily="49" charset="0"/>
              </a:rPr>
              <a:t>  </a:t>
            </a:r>
          </a:p>
          <a:p>
            <a:r>
              <a:rPr lang="en-US" sz="1100" dirty="0">
                <a:latin typeface="Lucida Console" panose="020B0609040504020204" pitchFamily="49" charset="0"/>
              </a:rPr>
              <a:t>  for (t in 1:n_cycles){                      # Simulating state vectors at each cycle with for loop</a:t>
            </a:r>
          </a:p>
          <a:p>
            <a:r>
              <a:rPr lang="en-US" sz="1100" dirty="0">
                <a:latin typeface="Lucida Console" panose="020B0609040504020204" pitchFamily="49" charset="0"/>
              </a:rPr>
              <a:t>    x[t + 1, ] &lt;- x[t, ] %*% p</a:t>
            </a:r>
          </a:p>
          <a:p>
            <a:r>
              <a:rPr lang="en-US" sz="1100" dirty="0">
                <a:latin typeface="Lucida Console" panose="020B0609040504020204" pitchFamily="49" charset="0"/>
              </a:rPr>
              <a:t>  }</a:t>
            </a:r>
          </a:p>
          <a:p>
            <a:r>
              <a:rPr lang="en-US" sz="1100" dirty="0">
                <a:latin typeface="Lucida Console" panose="020B0609040504020204" pitchFamily="49" charset="0"/>
              </a:rPr>
              <a:t>  </a:t>
            </a:r>
          </a:p>
          <a:p>
            <a:r>
              <a:rPr lang="en-US" sz="1100" dirty="0">
                <a:latin typeface="Lucida Console" panose="020B0609040504020204" pitchFamily="49" charset="0"/>
              </a:rPr>
              <a:t>return(x)</a:t>
            </a:r>
          </a:p>
          <a:p>
            <a:endParaRPr lang="en-US" sz="1100" dirty="0">
              <a:latin typeface="Lucida Console" panose="020B0609040504020204" pitchFamily="49" charset="0"/>
            </a:endParaRPr>
          </a:p>
          <a:p>
            <a:r>
              <a:rPr lang="en-US" sz="1100" dirty="0">
                <a:latin typeface="Lucida Console" panose="020B0609040504020204" pitchFamily="49" charset="0"/>
              </a:rPr>
              <a:t>}</a:t>
            </a:r>
          </a:p>
        </p:txBody>
      </p:sp>
    </p:spTree>
    <p:extLst>
      <p:ext uri="{BB962C8B-B14F-4D97-AF65-F5344CB8AC3E}">
        <p14:creationId xmlns:p14="http://schemas.microsoft.com/office/powerpoint/2010/main" val="242125285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4E82AC-8079-3242-97EB-32FFE8B41EAE}"/>
              </a:ext>
            </a:extLst>
          </p:cNvPr>
          <p:cNvSpPr>
            <a:spLocks noGrp="1"/>
          </p:cNvSpPr>
          <p:nvPr>
            <p:ph type="title"/>
          </p:nvPr>
        </p:nvSpPr>
        <p:spPr>
          <a:xfrm>
            <a:off x="457200" y="0"/>
            <a:ext cx="7616825" cy="1143000"/>
          </a:xfrm>
        </p:spPr>
        <p:txBody>
          <a:bodyPr/>
          <a:lstStyle/>
          <a:p>
            <a:r>
              <a:rPr lang="en-US" dirty="0"/>
              <a:t>Simulation – health state probabilities with a function</a:t>
            </a:r>
          </a:p>
        </p:txBody>
      </p:sp>
      <p:sp>
        <p:nvSpPr>
          <p:cNvPr id="3" name="Slide Number Placeholder 2">
            <a:extLst>
              <a:ext uri="{FF2B5EF4-FFF2-40B4-BE49-F238E27FC236}">
                <a16:creationId xmlns:a16="http://schemas.microsoft.com/office/drawing/2014/main" id="{06F35353-955D-EC42-BBDB-16CFDB2CD402}"/>
              </a:ext>
            </a:extLst>
          </p:cNvPr>
          <p:cNvSpPr>
            <a:spLocks noGrp="1"/>
          </p:cNvSpPr>
          <p:nvPr>
            <p:ph type="sldNum" sz="quarter" idx="4"/>
          </p:nvPr>
        </p:nvSpPr>
        <p:spPr/>
        <p:txBody>
          <a:bodyPr/>
          <a:lstStyle/>
          <a:p>
            <a:fld id="{CF7A681D-9A53-0F41-890B-1BA01E4644AD}" type="slidenum">
              <a:rPr lang="en-US" smtClean="0"/>
              <a:pPr/>
              <a:t>32</a:t>
            </a:fld>
            <a:endParaRPr lang="en-US"/>
          </a:p>
        </p:txBody>
      </p:sp>
      <p:sp>
        <p:nvSpPr>
          <p:cNvPr id="5" name="Rectangle 4">
            <a:extLst>
              <a:ext uri="{FF2B5EF4-FFF2-40B4-BE49-F238E27FC236}">
                <a16:creationId xmlns:a16="http://schemas.microsoft.com/office/drawing/2014/main" id="{20D97BC5-00AD-AA4B-9340-B362B7A65C9E}"/>
              </a:ext>
            </a:extLst>
          </p:cNvPr>
          <p:cNvSpPr/>
          <p:nvPr/>
        </p:nvSpPr>
        <p:spPr>
          <a:xfrm>
            <a:off x="457200" y="1369348"/>
            <a:ext cx="4572000" cy="3308598"/>
          </a:xfrm>
          <a:prstGeom prst="rect">
            <a:avLst/>
          </a:prstGeom>
        </p:spPr>
        <p:txBody>
          <a:bodyPr>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0  1.0000000 0.00000000 0.00000000 0.000000000</a:t>
            </a:r>
          </a:p>
          <a:p>
            <a:r>
              <a:rPr lang="en-US" sz="1100" dirty="0">
                <a:latin typeface="Lucida Console" panose="020B0609040504020204" pitchFamily="49" charset="0"/>
              </a:rPr>
              <a:t>1  0.8480000 0.15000000 0.00000000 0.002000000</a:t>
            </a:r>
          </a:p>
          <a:p>
            <a:r>
              <a:rPr lang="en-US" sz="1100" dirty="0">
                <a:latin typeface="Lucida Console" panose="020B0609040504020204" pitchFamily="49" charset="0"/>
              </a:rPr>
              <a:t>2  0.7941040 0.18645000 0.01575000 0.004596000</a:t>
            </a:r>
          </a:p>
          <a:p>
            <a:r>
              <a:rPr lang="en-US" sz="1100" dirty="0">
                <a:latin typeface="Lucida Console" panose="020B0609040504020204" pitchFamily="49" charset="0"/>
              </a:rPr>
              <a:t>3  0.7666252 0.19276335 0.03501225 0.007617908</a:t>
            </a:r>
          </a:p>
          <a:p>
            <a:r>
              <a:rPr lang="en-US" sz="1100" dirty="0">
                <a:latin typeface="Lucida Console" panose="020B0609040504020204" pitchFamily="49" charset="0"/>
              </a:rPr>
              <a:t>4  0.7464798 0.19113530 0.05455216 0.011007983</a:t>
            </a:r>
          </a:p>
          <a:p>
            <a:r>
              <a:rPr lang="en-US" sz="1100" dirty="0">
                <a:latin typeface="Lucida Console" panose="020B0609040504020204" pitchFamily="49" charset="0"/>
              </a:rPr>
              <a:t>5  0.7285826 0.18747042 0.07353032 0.014738798</a:t>
            </a:r>
          </a:p>
          <a:p>
            <a:r>
              <a:rPr lang="en-US" sz="1100" dirty="0">
                <a:latin typeface="Lucida Console" panose="020B0609040504020204" pitchFamily="49" charset="0"/>
              </a:rPr>
              <a:t>6  0.7115732 0.18333820 0.09174411 0.018791392</a:t>
            </a:r>
          </a:p>
          <a:p>
            <a:r>
              <a:rPr lang="en-US" sz="1100" dirty="0">
                <a:latin typeface="Lucida Console" panose="020B0609040504020204" pitchFamily="49" charset="0"/>
              </a:rPr>
              <a:t>7  0.6950832 0.17915457 0.10915974 0.023149450</a:t>
            </a:r>
          </a:p>
          <a:p>
            <a:r>
              <a:rPr lang="en-US" sz="1100" dirty="0">
                <a:latin typeface="Lucida Console" panose="020B0609040504020204" pitchFamily="49" charset="0"/>
              </a:rPr>
              <a:t>8  0.6790078 0.17502853 0.12578777 0.027797738</a:t>
            </a:r>
          </a:p>
          <a:p>
            <a:r>
              <a:rPr lang="en-US" sz="1100" dirty="0">
                <a:latin typeface="Lucida Console" panose="020B0609040504020204" pitchFamily="49" charset="0"/>
              </a:rPr>
              <a:t>9  0.6633129 0.17098744 0.14165001 0.032721681</a:t>
            </a:r>
          </a:p>
          <a:p>
            <a:r>
              <a:rPr lang="en-US" sz="1100" dirty="0">
                <a:latin typeface="Lucida Console" panose="020B0609040504020204" pitchFamily="49" charset="0"/>
              </a:rPr>
              <a:t>---</a:t>
            </a:r>
          </a:p>
          <a:p>
            <a:r>
              <a:rPr lang="en-US" sz="1100" dirty="0">
                <a:latin typeface="Lucida Console" panose="020B0609040504020204" pitchFamily="49" charset="0"/>
              </a:rPr>
              <a:t>79 0.1290990 0.03327921 0.31441990 0.567627648</a:t>
            </a:r>
          </a:p>
          <a:p>
            <a:r>
              <a:rPr lang="en-US" sz="1100" dirty="0">
                <a:latin typeface="Lucida Console" panose="020B0609040504020204" pitchFamily="49" charset="0"/>
              </a:rPr>
              <a:t>80 0.1261155 0.03251013 0.31162581 0.574373920</a:t>
            </a:r>
          </a:p>
          <a:p>
            <a:r>
              <a:rPr lang="en-US" sz="1100" dirty="0">
                <a:latin typeface="Lucida Console" panose="020B0609040504020204" pitchFamily="49" charset="0"/>
              </a:rPr>
              <a:t>81 0.1232010 0.03175883 0.30880686 0.581053728</a:t>
            </a:r>
          </a:p>
          <a:p>
            <a:r>
              <a:rPr lang="en-US" sz="1100" dirty="0">
                <a:latin typeface="Lucida Console" panose="020B0609040504020204" pitchFamily="49" charset="0"/>
              </a:rPr>
              <a:t>82 0.1203539 0.03102489 0.30596540 0.587666820</a:t>
            </a:r>
          </a:p>
          <a:p>
            <a:r>
              <a:rPr lang="en-US" sz="1100" dirty="0">
                <a:latin typeface="Lucida Console" panose="020B0609040504020204" pitchFamily="49" charset="0"/>
              </a:rPr>
              <a:t>83 0.1175726 0.03030792 0.30310371 0.594212985</a:t>
            </a:r>
          </a:p>
          <a:p>
            <a:r>
              <a:rPr lang="en-US" sz="1100" dirty="0">
                <a:latin typeface="Lucida Console" panose="020B0609040504020204" pitchFamily="49" charset="0"/>
              </a:rPr>
              <a:t>84 0.1148555 0.02960751 0.30022397 0.600692052</a:t>
            </a:r>
          </a:p>
          <a:p>
            <a:r>
              <a:rPr lang="en-US" sz="1100" dirty="0">
                <a:latin typeface="Lucida Console" panose="020B0609040504020204" pitchFamily="49" charset="0"/>
              </a:rPr>
              <a:t>85 0.1122012 0.02892329 0.29732827 0.607103887</a:t>
            </a:r>
          </a:p>
        </p:txBody>
      </p:sp>
      <p:sp>
        <p:nvSpPr>
          <p:cNvPr id="6" name="Rectangle 5">
            <a:extLst>
              <a:ext uri="{FF2B5EF4-FFF2-40B4-BE49-F238E27FC236}">
                <a16:creationId xmlns:a16="http://schemas.microsoft.com/office/drawing/2014/main" id="{86B4C73A-A432-C54E-B5B0-9FAFADBBE2D6}"/>
              </a:ext>
            </a:extLst>
          </p:cNvPr>
          <p:cNvSpPr/>
          <p:nvPr/>
        </p:nvSpPr>
        <p:spPr>
          <a:xfrm>
            <a:off x="457199" y="958334"/>
            <a:ext cx="3970421" cy="261610"/>
          </a:xfrm>
          <a:prstGeom prst="rect">
            <a:avLst/>
          </a:prstGeom>
          <a:solidFill>
            <a:schemeClr val="bg1">
              <a:lumMod val="85000"/>
            </a:schemeClr>
          </a:solidFill>
        </p:spPr>
        <p:txBody>
          <a:bodyPr wrap="square">
            <a:spAutoFit/>
          </a:bodyPr>
          <a:lstStyle/>
          <a:p>
            <a:r>
              <a:rPr lang="en-US" sz="1100" b="1" dirty="0" err="1">
                <a:solidFill>
                  <a:srgbClr val="0070C0"/>
                </a:solidFill>
                <a:latin typeface="Lucida Console" panose="020B0609040504020204" pitchFamily="49" charset="0"/>
              </a:rPr>
              <a:t>x_soc</a:t>
            </a:r>
            <a:r>
              <a:rPr lang="en-US" sz="1100" b="1" dirty="0">
                <a:solidFill>
                  <a:srgbClr val="0070C0"/>
                </a:solidFill>
                <a:latin typeface="Lucida Console" panose="020B0609040504020204" pitchFamily="49" charset="0"/>
              </a:rPr>
              <a:t> </a:t>
            </a:r>
            <a:r>
              <a:rPr lang="en-US" sz="1100" b="1" dirty="0">
                <a:latin typeface="Lucida Console" panose="020B0609040504020204" pitchFamily="49" charset="0"/>
              </a:rPr>
              <a:t>&lt;- </a:t>
            </a:r>
            <a:r>
              <a:rPr lang="en-US" sz="1100" b="1" dirty="0" err="1">
                <a:latin typeface="Lucida Console" panose="020B0609040504020204" pitchFamily="49" charset="0"/>
              </a:rPr>
              <a:t>sim_markov_chain</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x_init</a:t>
            </a:r>
            <a:r>
              <a:rPr lang="en-US" sz="1100" dirty="0">
                <a:latin typeface="Lucida Console" panose="020B0609040504020204" pitchFamily="49" charset="0"/>
              </a:rPr>
              <a:t>, </a:t>
            </a:r>
            <a:r>
              <a:rPr lang="en-US" sz="1100" dirty="0" err="1">
                <a:solidFill>
                  <a:srgbClr val="0070C0"/>
                </a:solidFill>
                <a:latin typeface="Lucida Console" panose="020B0609040504020204" pitchFamily="49" charset="0"/>
              </a:rPr>
              <a:t>p_soc</a:t>
            </a:r>
            <a:r>
              <a:rPr lang="en-US" sz="1100" dirty="0">
                <a:latin typeface="Lucida Console" panose="020B0609040504020204" pitchFamily="49" charset="0"/>
              </a:rPr>
              <a:t>)</a:t>
            </a:r>
          </a:p>
        </p:txBody>
      </p:sp>
      <p:sp>
        <p:nvSpPr>
          <p:cNvPr id="7" name="Rectangle 6">
            <a:extLst>
              <a:ext uri="{FF2B5EF4-FFF2-40B4-BE49-F238E27FC236}">
                <a16:creationId xmlns:a16="http://schemas.microsoft.com/office/drawing/2014/main" id="{999F98D2-BB98-D64C-95B4-A06CBD7B31FE}"/>
              </a:ext>
            </a:extLst>
          </p:cNvPr>
          <p:cNvSpPr/>
          <p:nvPr/>
        </p:nvSpPr>
        <p:spPr>
          <a:xfrm>
            <a:off x="4770107" y="958334"/>
            <a:ext cx="3970421" cy="261610"/>
          </a:xfrm>
          <a:prstGeom prst="rect">
            <a:avLst/>
          </a:prstGeom>
          <a:solidFill>
            <a:schemeClr val="bg1">
              <a:lumMod val="85000"/>
            </a:schemeClr>
          </a:solidFill>
        </p:spPr>
        <p:txBody>
          <a:bodyPr wrap="square">
            <a:spAutoFit/>
          </a:bodyPr>
          <a:lstStyle/>
          <a:p>
            <a:r>
              <a:rPr lang="en-US" sz="1100" b="1" dirty="0" err="1">
                <a:solidFill>
                  <a:srgbClr val="0070C0"/>
                </a:solidFill>
                <a:latin typeface="Lucida Console" panose="020B0609040504020204" pitchFamily="49" charset="0"/>
              </a:rPr>
              <a:t>x_new</a:t>
            </a:r>
            <a:r>
              <a:rPr lang="en-US" sz="1100" b="1" dirty="0">
                <a:solidFill>
                  <a:srgbClr val="0070C0"/>
                </a:solidFill>
                <a:latin typeface="Lucida Console" panose="020B0609040504020204" pitchFamily="49" charset="0"/>
              </a:rPr>
              <a:t> </a:t>
            </a:r>
            <a:r>
              <a:rPr lang="en-US" sz="1100" b="1" dirty="0">
                <a:latin typeface="Lucida Console" panose="020B0609040504020204" pitchFamily="49" charset="0"/>
              </a:rPr>
              <a:t>&lt;- </a:t>
            </a:r>
            <a:r>
              <a:rPr lang="en-US" sz="1100" b="1" dirty="0" err="1">
                <a:latin typeface="Lucida Console" panose="020B0609040504020204" pitchFamily="49" charset="0"/>
              </a:rPr>
              <a:t>sim_markov_chain</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x_init</a:t>
            </a:r>
            <a:r>
              <a:rPr lang="en-US" sz="1100" dirty="0">
                <a:latin typeface="Lucida Console" panose="020B0609040504020204" pitchFamily="49" charset="0"/>
              </a:rPr>
              <a:t>, </a:t>
            </a:r>
            <a:r>
              <a:rPr lang="en-US" sz="1100" dirty="0" err="1">
                <a:solidFill>
                  <a:srgbClr val="0070C0"/>
                </a:solidFill>
                <a:latin typeface="Lucida Console" panose="020B0609040504020204" pitchFamily="49" charset="0"/>
              </a:rPr>
              <a:t>p_new</a:t>
            </a:r>
            <a:r>
              <a:rPr lang="en-US" sz="1100" dirty="0">
                <a:latin typeface="Lucida Console" panose="020B0609040504020204" pitchFamily="49" charset="0"/>
              </a:rPr>
              <a:t>)</a:t>
            </a:r>
          </a:p>
        </p:txBody>
      </p:sp>
      <p:sp>
        <p:nvSpPr>
          <p:cNvPr id="10" name="Rectangle 9">
            <a:extLst>
              <a:ext uri="{FF2B5EF4-FFF2-40B4-BE49-F238E27FC236}">
                <a16:creationId xmlns:a16="http://schemas.microsoft.com/office/drawing/2014/main" id="{8E310280-5DA6-0B4D-B05A-D0C4CF28715F}"/>
              </a:ext>
            </a:extLst>
          </p:cNvPr>
          <p:cNvSpPr/>
          <p:nvPr/>
        </p:nvSpPr>
        <p:spPr>
          <a:xfrm>
            <a:off x="4770107" y="1385384"/>
            <a:ext cx="4572000" cy="3308598"/>
          </a:xfrm>
          <a:prstGeom prst="rect">
            <a:avLst/>
          </a:prstGeom>
        </p:spPr>
        <p:txBody>
          <a:bodyPr>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0  1.0000000 0.00000000 0.00000000 0.000000000</a:t>
            </a:r>
          </a:p>
          <a:p>
            <a:r>
              <a:rPr lang="en-US" sz="1100" dirty="0">
                <a:latin typeface="Lucida Console" panose="020B0609040504020204" pitchFamily="49" charset="0"/>
              </a:rPr>
              <a:t>1  0.8800000 0.12000000 0.00000000 0.000000000</a:t>
            </a:r>
          </a:p>
          <a:p>
            <a:r>
              <a:rPr lang="en-US" sz="1100" dirty="0">
                <a:latin typeface="Lucida Console" panose="020B0609040504020204" pitchFamily="49" charset="0"/>
              </a:rPr>
              <a:t>2  0.8344000 0.15494400 0.01008000 0.000576000</a:t>
            </a:r>
          </a:p>
          <a:p>
            <a:r>
              <a:rPr lang="en-US" sz="1100" dirty="0">
                <a:latin typeface="Lucida Console" panose="020B0609040504020204" pitchFamily="49" charset="0"/>
              </a:rPr>
              <a:t>3  0.8117440 0.16384097 0.02293402 0.001481011</a:t>
            </a:r>
          </a:p>
          <a:p>
            <a:r>
              <a:rPr lang="en-US" sz="1100" dirty="0">
                <a:latin typeface="Lucida Console" panose="020B0609040504020204" pitchFamily="49" charset="0"/>
              </a:rPr>
              <a:t>4  0.7962552 0.16478069 0.03632971 0.002634392</a:t>
            </a:r>
          </a:p>
          <a:p>
            <a:r>
              <a:rPr lang="en-US" sz="1100" dirty="0">
                <a:latin typeface="Lucida Console" panose="020B0609040504020204" pitchFamily="49" charset="0"/>
              </a:rPr>
              <a:t>5  0.7830949 0.16330844 0.04959002 0.004006615</a:t>
            </a:r>
          </a:p>
          <a:p>
            <a:r>
              <a:rPr lang="en-US" sz="1100" dirty="0">
                <a:latin typeface="Lucida Console" panose="020B0609040504020204" pitchFamily="49" charset="0"/>
              </a:rPr>
              <a:t>6  0.7707778 0.16112382 0.06251448 0.005583936</a:t>
            </a:r>
          </a:p>
          <a:p>
            <a:r>
              <a:rPr lang="en-US" sz="1100" dirty="0">
                <a:latin typeface="Lucida Console" panose="020B0609040504020204" pitchFamily="49" charset="0"/>
              </a:rPr>
              <a:t>7  0.7588463 0.15874745 0.07504865 0.007357562</a:t>
            </a:r>
          </a:p>
          <a:p>
            <a:r>
              <a:rPr lang="en-US" sz="1100" dirty="0">
                <a:latin typeface="Lucida Console" panose="020B0609040504020204" pitchFamily="49" charset="0"/>
              </a:rPr>
              <a:t>8  0.7471585 0.15633851 0.08718266 0.009320328</a:t>
            </a:r>
          </a:p>
          <a:p>
            <a:r>
              <a:rPr lang="en-US" sz="1100" dirty="0">
                <a:latin typeface="Lucida Console" panose="020B0609040504020204" pitchFamily="49" charset="0"/>
              </a:rPr>
              <a:t>9  0.7356687 0.15394542 0.09892017 0.011465675</a:t>
            </a:r>
          </a:p>
          <a:p>
            <a:r>
              <a:rPr lang="en-US" sz="1100" dirty="0">
                <a:latin typeface="Lucida Console" panose="020B0609040504020204" pitchFamily="49" charset="0"/>
              </a:rPr>
              <a:t>---</a:t>
            </a:r>
          </a:p>
          <a:p>
            <a:r>
              <a:rPr lang="en-US" sz="1100" dirty="0">
                <a:latin typeface="Lucida Console" panose="020B0609040504020204" pitchFamily="49" charset="0"/>
              </a:rPr>
              <a:t>79 0.2488207 0.05206970 0.33613574 0.362973847</a:t>
            </a:r>
          </a:p>
          <a:p>
            <a:r>
              <a:rPr lang="en-US" sz="1100" dirty="0">
                <a:latin typeface="Lucida Console" panose="020B0609040504020204" pitchFamily="49" charset="0"/>
              </a:rPr>
              <a:t>80 0.2449971 0.05126955 0.33513142 0.368601954</a:t>
            </a:r>
          </a:p>
          <a:p>
            <a:r>
              <a:rPr lang="en-US" sz="1100" dirty="0">
                <a:latin typeface="Lucida Console" panose="020B0609040504020204" pitchFamily="49" charset="0"/>
              </a:rPr>
              <a:t>81 0.2412322 0.05048169 0.33407596 0.374210150</a:t>
            </a:r>
          </a:p>
          <a:p>
            <a:r>
              <a:rPr lang="en-US" sz="1100" dirty="0">
                <a:latin typeface="Lucida Console" panose="020B0609040504020204" pitchFamily="49" charset="0"/>
              </a:rPr>
              <a:t>82 0.2375252 0.04970593 0.33297121 0.379797678</a:t>
            </a:r>
          </a:p>
          <a:p>
            <a:r>
              <a:rPr lang="en-US" sz="1100" dirty="0">
                <a:latin typeface="Lucida Console" panose="020B0609040504020204" pitchFamily="49" charset="0"/>
              </a:rPr>
              <a:t>83 0.2338751 0.04894210 0.33181896 0.385363805</a:t>
            </a:r>
          </a:p>
          <a:p>
            <a:r>
              <a:rPr lang="en-US" sz="1100" dirty="0">
                <a:latin typeface="Lucida Console" panose="020B0609040504020204" pitchFamily="49" charset="0"/>
              </a:rPr>
              <a:t>84 0.2302812 0.04819001 0.33062100 0.390907831</a:t>
            </a:r>
          </a:p>
          <a:p>
            <a:r>
              <a:rPr lang="en-US" sz="1100" dirty="0">
                <a:latin typeface="Lucida Console" panose="020B0609040504020204" pitchFamily="49" charset="0"/>
              </a:rPr>
              <a:t>85 0.2267424 0.04744947 0.32937902 0.396429079</a:t>
            </a:r>
          </a:p>
        </p:txBody>
      </p:sp>
    </p:spTree>
    <p:extLst>
      <p:ext uri="{BB962C8B-B14F-4D97-AF65-F5344CB8AC3E}">
        <p14:creationId xmlns:p14="http://schemas.microsoft.com/office/powerpoint/2010/main" val="2595759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animBg="1"/>
      <p:bldP spid="10"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3AF0C-18D1-0642-B15C-17A06A0663E0}"/>
              </a:ext>
            </a:extLst>
          </p:cNvPr>
          <p:cNvSpPr>
            <a:spLocks noGrp="1"/>
          </p:cNvSpPr>
          <p:nvPr>
            <p:ph type="title"/>
          </p:nvPr>
        </p:nvSpPr>
        <p:spPr/>
        <p:txBody>
          <a:bodyPr/>
          <a:lstStyle/>
          <a:p>
            <a:r>
              <a:rPr lang="en-US" dirty="0"/>
              <a:t>Computing a present value with a function</a:t>
            </a:r>
          </a:p>
        </p:txBody>
      </p:sp>
      <p:sp>
        <p:nvSpPr>
          <p:cNvPr id="3" name="Slide Number Placeholder 2">
            <a:extLst>
              <a:ext uri="{FF2B5EF4-FFF2-40B4-BE49-F238E27FC236}">
                <a16:creationId xmlns:a16="http://schemas.microsoft.com/office/drawing/2014/main" id="{267904B3-EC95-5A43-BAA3-0F8535B961C3}"/>
              </a:ext>
            </a:extLst>
          </p:cNvPr>
          <p:cNvSpPr>
            <a:spLocks noGrp="1"/>
          </p:cNvSpPr>
          <p:nvPr>
            <p:ph type="sldNum" sz="quarter" idx="4"/>
          </p:nvPr>
        </p:nvSpPr>
        <p:spPr/>
        <p:txBody>
          <a:bodyPr/>
          <a:lstStyle/>
          <a:p>
            <a:fld id="{CF7A681D-9A53-0F41-890B-1BA01E4644AD}" type="slidenum">
              <a:rPr lang="en-US" smtClean="0"/>
              <a:pPr/>
              <a:t>33</a:t>
            </a:fld>
            <a:endParaRPr lang="en-US"/>
          </a:p>
        </p:txBody>
      </p:sp>
      <p:sp>
        <p:nvSpPr>
          <p:cNvPr id="4" name="Rectangle 3">
            <a:extLst>
              <a:ext uri="{FF2B5EF4-FFF2-40B4-BE49-F238E27FC236}">
                <a16:creationId xmlns:a16="http://schemas.microsoft.com/office/drawing/2014/main" id="{F105DF23-AC8C-4549-8809-81236C569171}"/>
              </a:ext>
            </a:extLst>
          </p:cNvPr>
          <p:cNvSpPr/>
          <p:nvPr/>
        </p:nvSpPr>
        <p:spPr>
          <a:xfrm>
            <a:off x="457200" y="1331329"/>
            <a:ext cx="2775268" cy="938719"/>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pv</a:t>
            </a:r>
            <a:r>
              <a:rPr lang="en-US" sz="1100" dirty="0">
                <a:latin typeface="Lucida Console" panose="020B0609040504020204" pitchFamily="49" charset="0"/>
              </a:rPr>
              <a:t> &lt;- function(z, </a:t>
            </a:r>
            <a:r>
              <a:rPr lang="en-US" sz="1100" dirty="0" err="1">
                <a:latin typeface="Lucida Console" panose="020B0609040504020204" pitchFamily="49" charset="0"/>
              </a:rPr>
              <a:t>dr</a:t>
            </a:r>
            <a:r>
              <a:rPr lang="en-US" sz="1100" dirty="0">
                <a:latin typeface="Lucida Console" panose="020B0609040504020204" pitchFamily="49" charset="0"/>
              </a:rPr>
              <a:t>, t) {</a:t>
            </a:r>
          </a:p>
          <a:p>
            <a:endParaRPr lang="en-US" sz="1100" dirty="0">
              <a:latin typeface="Lucida Console" panose="020B0609040504020204" pitchFamily="49" charset="0"/>
            </a:endParaRPr>
          </a:p>
          <a:p>
            <a:r>
              <a:rPr lang="en-US" sz="1100" dirty="0">
                <a:latin typeface="Lucida Console" panose="020B0609040504020204" pitchFamily="49" charset="0"/>
              </a:rPr>
              <a:t>  z/(1 + </a:t>
            </a:r>
            <a:r>
              <a:rPr lang="en-US" sz="1100" dirty="0" err="1">
                <a:latin typeface="Lucida Console" panose="020B0609040504020204" pitchFamily="49" charset="0"/>
              </a:rPr>
              <a:t>dr</a:t>
            </a:r>
            <a:r>
              <a:rPr lang="en-US" sz="1100" dirty="0">
                <a:latin typeface="Lucida Console" panose="020B0609040504020204" pitchFamily="49" charset="0"/>
              </a:rPr>
              <a:t>)^t</a:t>
            </a:r>
          </a:p>
          <a:p>
            <a:endParaRPr lang="en-US" sz="1100" dirty="0">
              <a:latin typeface="Lucida Console" panose="020B0609040504020204" pitchFamily="49" charset="0"/>
            </a:endParaRPr>
          </a:p>
          <a:p>
            <a:r>
              <a:rPr lang="en-US" sz="1100" dirty="0">
                <a:latin typeface="Lucida Console" panose="020B0609040504020204" pitchFamily="49" charset="0"/>
              </a:rPr>
              <a:t>}</a:t>
            </a:r>
          </a:p>
        </p:txBody>
      </p:sp>
    </p:spTree>
    <p:extLst>
      <p:ext uri="{BB962C8B-B14F-4D97-AF65-F5344CB8AC3E}">
        <p14:creationId xmlns:p14="http://schemas.microsoft.com/office/powerpoint/2010/main" val="3471421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FF9BCC-8FF2-374B-AFF8-978C04A82E22}"/>
              </a:ext>
            </a:extLst>
          </p:cNvPr>
          <p:cNvSpPr>
            <a:spLocks noGrp="1"/>
          </p:cNvSpPr>
          <p:nvPr>
            <p:ph type="title"/>
          </p:nvPr>
        </p:nvSpPr>
        <p:spPr/>
        <p:txBody>
          <a:bodyPr/>
          <a:lstStyle/>
          <a:p>
            <a:r>
              <a:rPr lang="en-US" dirty="0"/>
              <a:t>QALYs after 1</a:t>
            </a:r>
            <a:r>
              <a:rPr lang="en-US" baseline="30000" dirty="0"/>
              <a:t>st</a:t>
            </a:r>
            <a:r>
              <a:rPr lang="en-US" dirty="0"/>
              <a:t> cycle</a:t>
            </a:r>
          </a:p>
        </p:txBody>
      </p:sp>
      <p:sp>
        <p:nvSpPr>
          <p:cNvPr id="3" name="Slide Number Placeholder 2">
            <a:extLst>
              <a:ext uri="{FF2B5EF4-FFF2-40B4-BE49-F238E27FC236}">
                <a16:creationId xmlns:a16="http://schemas.microsoft.com/office/drawing/2014/main" id="{DA12F151-3DB4-E24C-AEAE-30FA197530FB}"/>
              </a:ext>
            </a:extLst>
          </p:cNvPr>
          <p:cNvSpPr>
            <a:spLocks noGrp="1"/>
          </p:cNvSpPr>
          <p:nvPr>
            <p:ph type="sldNum" sz="quarter" idx="4"/>
          </p:nvPr>
        </p:nvSpPr>
        <p:spPr/>
        <p:txBody>
          <a:bodyPr/>
          <a:lstStyle/>
          <a:p>
            <a:fld id="{CF7A681D-9A53-0F41-890B-1BA01E4644AD}" type="slidenum">
              <a:rPr lang="en-US" smtClean="0"/>
              <a:pPr/>
              <a:t>34</a:t>
            </a:fld>
            <a:endParaRPr lang="en-US"/>
          </a:p>
        </p:txBody>
      </p:sp>
      <p:sp>
        <p:nvSpPr>
          <p:cNvPr id="5" name="Rectangle 4">
            <a:extLst>
              <a:ext uri="{FF2B5EF4-FFF2-40B4-BE49-F238E27FC236}">
                <a16:creationId xmlns:a16="http://schemas.microsoft.com/office/drawing/2014/main" id="{EC60BD78-8324-9645-AF65-75FC7BBBBFA6}"/>
              </a:ext>
            </a:extLst>
          </p:cNvPr>
          <p:cNvSpPr/>
          <p:nvPr/>
        </p:nvSpPr>
        <p:spPr>
          <a:xfrm>
            <a:off x="457200" y="1286995"/>
            <a:ext cx="7388352" cy="261610"/>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x_soc</a:t>
            </a:r>
            <a:r>
              <a:rPr lang="en-US" sz="1100" dirty="0">
                <a:latin typeface="Lucida Console" panose="020B0609040504020204" pitchFamily="49" charset="0"/>
              </a:rPr>
              <a:t>[2, ] # State occupancy probabilities after 1st cycle</a:t>
            </a:r>
          </a:p>
        </p:txBody>
      </p:sp>
      <p:sp>
        <p:nvSpPr>
          <p:cNvPr id="6" name="Rectangle 5">
            <a:extLst>
              <a:ext uri="{FF2B5EF4-FFF2-40B4-BE49-F238E27FC236}">
                <a16:creationId xmlns:a16="http://schemas.microsoft.com/office/drawing/2014/main" id="{665BC0D5-8AC1-A741-84D8-8E728AFDDB6E}"/>
              </a:ext>
            </a:extLst>
          </p:cNvPr>
          <p:cNvSpPr/>
          <p:nvPr/>
        </p:nvSpPr>
        <p:spPr>
          <a:xfrm>
            <a:off x="457200" y="2277227"/>
            <a:ext cx="7388352" cy="261610"/>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sum(</a:t>
            </a:r>
            <a:r>
              <a:rPr lang="en-US" sz="1100" dirty="0" err="1">
                <a:latin typeface="Lucida Console" panose="020B0609040504020204" pitchFamily="49" charset="0"/>
              </a:rPr>
              <a:t>x_soc</a:t>
            </a:r>
            <a:r>
              <a:rPr lang="en-US" sz="1100" dirty="0">
                <a:latin typeface="Lucida Console" panose="020B0609040504020204" pitchFamily="49" charset="0"/>
              </a:rPr>
              <a:t>[2, 1:3]) # Expected life-years after 1st cycle</a:t>
            </a:r>
          </a:p>
        </p:txBody>
      </p:sp>
      <p:sp>
        <p:nvSpPr>
          <p:cNvPr id="7" name="Rectangle 6">
            <a:extLst>
              <a:ext uri="{FF2B5EF4-FFF2-40B4-BE49-F238E27FC236}">
                <a16:creationId xmlns:a16="http://schemas.microsoft.com/office/drawing/2014/main" id="{F116A03B-D525-CA4F-8286-818472AC7901}"/>
              </a:ext>
            </a:extLst>
          </p:cNvPr>
          <p:cNvSpPr/>
          <p:nvPr/>
        </p:nvSpPr>
        <p:spPr>
          <a:xfrm>
            <a:off x="457200" y="3078641"/>
            <a:ext cx="7388352" cy="261610"/>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sum(</a:t>
            </a:r>
            <a:r>
              <a:rPr lang="en-US" sz="1100" dirty="0" err="1">
                <a:latin typeface="Lucida Console" panose="020B0609040504020204" pitchFamily="49" charset="0"/>
              </a:rPr>
              <a:t>x_soc</a:t>
            </a:r>
            <a:r>
              <a:rPr lang="en-US" sz="1100" dirty="0">
                <a:latin typeface="Lucida Console" panose="020B0609040504020204" pitchFamily="49" charset="0"/>
              </a:rPr>
              <a:t>[2, ] * utility) # Expected utility after 1st cycle</a:t>
            </a:r>
          </a:p>
        </p:txBody>
      </p:sp>
      <p:sp>
        <p:nvSpPr>
          <p:cNvPr id="8" name="Rectangle 7">
            <a:extLst>
              <a:ext uri="{FF2B5EF4-FFF2-40B4-BE49-F238E27FC236}">
                <a16:creationId xmlns:a16="http://schemas.microsoft.com/office/drawing/2014/main" id="{0CF555C1-E1C9-F347-A1A1-79B669DEEA4C}"/>
              </a:ext>
            </a:extLst>
          </p:cNvPr>
          <p:cNvSpPr/>
          <p:nvPr/>
        </p:nvSpPr>
        <p:spPr>
          <a:xfrm>
            <a:off x="457200" y="3880055"/>
            <a:ext cx="7388352" cy="261610"/>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sum(</a:t>
            </a:r>
            <a:r>
              <a:rPr lang="en-US" sz="1100" b="1" dirty="0" err="1">
                <a:latin typeface="Lucida Console" panose="020B0609040504020204" pitchFamily="49" charset="0"/>
              </a:rPr>
              <a:t>pv</a:t>
            </a:r>
            <a:r>
              <a:rPr lang="en-US" sz="1100" dirty="0">
                <a:latin typeface="Lucida Console" panose="020B0609040504020204" pitchFamily="49" charset="0"/>
              </a:rPr>
              <a:t>(</a:t>
            </a:r>
            <a:r>
              <a:rPr lang="en-US" sz="1100" dirty="0" err="1">
                <a:latin typeface="Lucida Console" panose="020B0609040504020204" pitchFamily="49" charset="0"/>
              </a:rPr>
              <a:t>x_soc</a:t>
            </a:r>
            <a:r>
              <a:rPr lang="en-US" sz="1100" dirty="0">
                <a:latin typeface="Lucida Console" panose="020B0609040504020204" pitchFamily="49" charset="0"/>
              </a:rPr>
              <a:t>[2, ] * utility, .03, 1)) # Expected discounted utility after 1st cycle</a:t>
            </a:r>
          </a:p>
        </p:txBody>
      </p:sp>
      <p:sp>
        <p:nvSpPr>
          <p:cNvPr id="9" name="Rectangle 8">
            <a:extLst>
              <a:ext uri="{FF2B5EF4-FFF2-40B4-BE49-F238E27FC236}">
                <a16:creationId xmlns:a16="http://schemas.microsoft.com/office/drawing/2014/main" id="{8D0C5244-A4F8-6B49-AF41-A9ED8B3CB502}"/>
              </a:ext>
            </a:extLst>
          </p:cNvPr>
          <p:cNvSpPr/>
          <p:nvPr/>
        </p:nvSpPr>
        <p:spPr>
          <a:xfrm>
            <a:off x="762486" y="2648695"/>
            <a:ext cx="949299" cy="261610"/>
          </a:xfrm>
          <a:prstGeom prst="rect">
            <a:avLst/>
          </a:prstGeom>
        </p:spPr>
        <p:txBody>
          <a:bodyPr wrap="none">
            <a:spAutoFit/>
          </a:bodyPr>
          <a:lstStyle/>
          <a:p>
            <a:r>
              <a:rPr lang="en-US" sz="1100" dirty="0">
                <a:latin typeface="Lucida Console" panose="020B0609040504020204" pitchFamily="49" charset="0"/>
              </a:rPr>
              <a:t>[1] 0.998</a:t>
            </a:r>
          </a:p>
        </p:txBody>
      </p:sp>
      <p:sp>
        <p:nvSpPr>
          <p:cNvPr id="10" name="Rectangle 9">
            <a:extLst>
              <a:ext uri="{FF2B5EF4-FFF2-40B4-BE49-F238E27FC236}">
                <a16:creationId xmlns:a16="http://schemas.microsoft.com/office/drawing/2014/main" id="{555FEC78-E82E-874E-AC28-8472D458FB2B}"/>
              </a:ext>
            </a:extLst>
          </p:cNvPr>
          <p:cNvSpPr/>
          <p:nvPr/>
        </p:nvSpPr>
        <p:spPr>
          <a:xfrm>
            <a:off x="762486" y="3450109"/>
            <a:ext cx="1034257" cy="261610"/>
          </a:xfrm>
          <a:prstGeom prst="rect">
            <a:avLst/>
          </a:prstGeom>
        </p:spPr>
        <p:txBody>
          <a:bodyPr wrap="none">
            <a:spAutoFit/>
          </a:bodyPr>
          <a:lstStyle/>
          <a:p>
            <a:r>
              <a:rPr lang="en-US" sz="1100" dirty="0">
                <a:latin typeface="Lucida Console" panose="020B0609040504020204" pitchFamily="49" charset="0"/>
              </a:rPr>
              <a:t>[1] 0.9605</a:t>
            </a:r>
          </a:p>
        </p:txBody>
      </p:sp>
      <p:sp>
        <p:nvSpPr>
          <p:cNvPr id="11" name="Rectangle 10">
            <a:extLst>
              <a:ext uri="{FF2B5EF4-FFF2-40B4-BE49-F238E27FC236}">
                <a16:creationId xmlns:a16="http://schemas.microsoft.com/office/drawing/2014/main" id="{47830B4E-4EA6-304F-8108-6AABC12B4F26}"/>
              </a:ext>
            </a:extLst>
          </p:cNvPr>
          <p:cNvSpPr/>
          <p:nvPr/>
        </p:nvSpPr>
        <p:spPr>
          <a:xfrm>
            <a:off x="762486" y="4251523"/>
            <a:ext cx="1034257" cy="261610"/>
          </a:xfrm>
          <a:prstGeom prst="rect">
            <a:avLst/>
          </a:prstGeom>
        </p:spPr>
        <p:txBody>
          <a:bodyPr wrap="none">
            <a:spAutoFit/>
          </a:bodyPr>
          <a:lstStyle/>
          <a:p>
            <a:r>
              <a:rPr lang="en-US" sz="1100" dirty="0">
                <a:latin typeface="Lucida Console" panose="020B0609040504020204" pitchFamily="49" charset="0"/>
              </a:rPr>
              <a:t>[1] 0.9325</a:t>
            </a:r>
          </a:p>
        </p:txBody>
      </p:sp>
      <p:sp>
        <p:nvSpPr>
          <p:cNvPr id="12" name="Rectangle 11">
            <a:extLst>
              <a:ext uri="{FF2B5EF4-FFF2-40B4-BE49-F238E27FC236}">
                <a16:creationId xmlns:a16="http://schemas.microsoft.com/office/drawing/2014/main" id="{600D6671-0979-944B-A0CB-D53059B56515}"/>
              </a:ext>
            </a:extLst>
          </p:cNvPr>
          <p:cNvSpPr/>
          <p:nvPr/>
        </p:nvSpPr>
        <p:spPr>
          <a:xfrm>
            <a:off x="762486" y="1512269"/>
            <a:ext cx="2857436" cy="538609"/>
          </a:xfrm>
          <a:prstGeom prst="rect">
            <a:avLst/>
          </a:prstGeom>
        </p:spPr>
        <p:txBody>
          <a:bodyPr wrap="square">
            <a:spAutoFit/>
          </a:bodyPr>
          <a:lstStyle/>
          <a:p>
            <a:r>
              <a:rPr lang="en-US" dirty="0"/>
              <a:t>     </a:t>
            </a:r>
            <a:r>
              <a:rPr lang="en-US" sz="1100" dirty="0">
                <a:latin typeface="Lucida Console" panose="020B0609040504020204" pitchFamily="49" charset="0"/>
              </a:rPr>
              <a:t>H    S1    S2     D </a:t>
            </a:r>
          </a:p>
          <a:p>
            <a:r>
              <a:rPr lang="en-US" sz="1100" dirty="0">
                <a:latin typeface="Lucida Console" panose="020B0609040504020204" pitchFamily="49" charset="0"/>
              </a:rPr>
              <a:t>0.848 0.150 0.000 0.002 </a:t>
            </a:r>
          </a:p>
        </p:txBody>
      </p:sp>
    </p:spTree>
    <p:extLst>
      <p:ext uri="{BB962C8B-B14F-4D97-AF65-F5344CB8AC3E}">
        <p14:creationId xmlns:p14="http://schemas.microsoft.com/office/powerpoint/2010/main" val="2361415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p:bldP spid="10" grpId="0"/>
      <p:bldP spid="11" grpId="0"/>
      <p:bldP spid="12"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97440A-89A7-674C-8B06-1D87E39117FB}"/>
              </a:ext>
            </a:extLst>
          </p:cNvPr>
          <p:cNvSpPr>
            <a:spLocks noGrp="1"/>
          </p:cNvSpPr>
          <p:nvPr>
            <p:ph type="title"/>
          </p:nvPr>
        </p:nvSpPr>
        <p:spPr/>
        <p:txBody>
          <a:bodyPr/>
          <a:lstStyle/>
          <a:p>
            <a:r>
              <a:rPr lang="en-US" dirty="0"/>
              <a:t>Discounted QALYs for each cycle</a:t>
            </a:r>
          </a:p>
        </p:txBody>
      </p:sp>
      <p:sp>
        <p:nvSpPr>
          <p:cNvPr id="3" name="Slide Number Placeholder 2">
            <a:extLst>
              <a:ext uri="{FF2B5EF4-FFF2-40B4-BE49-F238E27FC236}">
                <a16:creationId xmlns:a16="http://schemas.microsoft.com/office/drawing/2014/main" id="{F42070A7-79AB-CA44-9A81-C38638F61657}"/>
              </a:ext>
            </a:extLst>
          </p:cNvPr>
          <p:cNvSpPr>
            <a:spLocks noGrp="1"/>
          </p:cNvSpPr>
          <p:nvPr>
            <p:ph type="sldNum" sz="quarter" idx="4"/>
          </p:nvPr>
        </p:nvSpPr>
        <p:spPr/>
        <p:txBody>
          <a:bodyPr/>
          <a:lstStyle/>
          <a:p>
            <a:fld id="{CF7A681D-9A53-0F41-890B-1BA01E4644AD}" type="slidenum">
              <a:rPr lang="en-US" smtClean="0"/>
              <a:pPr/>
              <a:t>35</a:t>
            </a:fld>
            <a:endParaRPr lang="en-US"/>
          </a:p>
        </p:txBody>
      </p:sp>
      <p:sp>
        <p:nvSpPr>
          <p:cNvPr id="4" name="Rectangle 3">
            <a:extLst>
              <a:ext uri="{FF2B5EF4-FFF2-40B4-BE49-F238E27FC236}">
                <a16:creationId xmlns:a16="http://schemas.microsoft.com/office/drawing/2014/main" id="{A81C189A-FB1A-C145-8649-B22C82E33AD3}"/>
              </a:ext>
            </a:extLst>
          </p:cNvPr>
          <p:cNvSpPr/>
          <p:nvPr/>
        </p:nvSpPr>
        <p:spPr>
          <a:xfrm>
            <a:off x="457200" y="941832"/>
            <a:ext cx="4743450" cy="1107996"/>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compute_qalys</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function(x, utility, </a:t>
            </a:r>
            <a:r>
              <a:rPr lang="en-US" sz="1100" dirty="0" err="1">
                <a:latin typeface="Lucida Console" panose="020B0609040504020204" pitchFamily="49" charset="0"/>
              </a:rPr>
              <a:t>dr</a:t>
            </a:r>
            <a:r>
              <a:rPr lang="en-US" sz="1100" dirty="0">
                <a:latin typeface="Lucida Console" panose="020B0609040504020204" pitchFamily="49" charset="0"/>
              </a:rPr>
              <a:t> = .03){</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n_cycles</a:t>
            </a:r>
            <a:r>
              <a:rPr lang="en-US" sz="1100" dirty="0">
                <a:latin typeface="Lucida Console" panose="020B0609040504020204" pitchFamily="49" charset="0"/>
              </a:rPr>
              <a:t> &lt;- </a:t>
            </a:r>
            <a:r>
              <a:rPr lang="en-US" sz="1100" dirty="0" err="1">
                <a:latin typeface="Lucida Console" panose="020B0609040504020204" pitchFamily="49" charset="0"/>
              </a:rPr>
              <a:t>nrow</a:t>
            </a:r>
            <a:r>
              <a:rPr lang="en-US" sz="1100" dirty="0">
                <a:latin typeface="Lucida Console" panose="020B0609040504020204" pitchFamily="49" charset="0"/>
              </a:rPr>
              <a:t>(x) - 1</a:t>
            </a:r>
          </a:p>
          <a:p>
            <a:r>
              <a:rPr lang="en-US" sz="1100" dirty="0">
                <a:latin typeface="Lucida Console" panose="020B0609040504020204" pitchFamily="49" charset="0"/>
              </a:rPr>
              <a:t>  </a:t>
            </a:r>
            <a:r>
              <a:rPr lang="en-US" sz="1100" dirty="0" err="1">
                <a:latin typeface="Lucida Console" panose="020B0609040504020204" pitchFamily="49" charset="0"/>
              </a:rPr>
              <a:t>pv</a:t>
            </a:r>
            <a:r>
              <a:rPr lang="en-US" sz="1100" dirty="0">
                <a:latin typeface="Lucida Console" panose="020B0609040504020204" pitchFamily="49" charset="0"/>
              </a:rPr>
              <a:t>(x %*% utility, </a:t>
            </a:r>
            <a:r>
              <a:rPr lang="en-US" sz="1100" dirty="0" err="1">
                <a:latin typeface="Lucida Console" panose="020B0609040504020204" pitchFamily="49" charset="0"/>
              </a:rPr>
              <a:t>dr</a:t>
            </a:r>
            <a:r>
              <a:rPr lang="en-US" sz="1100" dirty="0">
                <a:latin typeface="Lucida Console" panose="020B0609040504020204" pitchFamily="49" charset="0"/>
              </a:rPr>
              <a:t>, 0:n_cycles)</a:t>
            </a:r>
          </a:p>
          <a:p>
            <a:endParaRPr lang="en-US" sz="1100" dirty="0">
              <a:latin typeface="Lucida Console" panose="020B0609040504020204" pitchFamily="49" charset="0"/>
            </a:endParaRPr>
          </a:p>
          <a:p>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628532C2-8341-8A49-9D5E-2DD691989886}"/>
              </a:ext>
            </a:extLst>
          </p:cNvPr>
          <p:cNvSpPr/>
          <p:nvPr/>
        </p:nvSpPr>
        <p:spPr>
          <a:xfrm>
            <a:off x="457200" y="2185317"/>
            <a:ext cx="4743450" cy="430887"/>
          </a:xfrm>
          <a:prstGeom prst="rect">
            <a:avLst/>
          </a:prstGeom>
          <a:solidFill>
            <a:schemeClr val="bg1">
              <a:lumMod val="85000"/>
            </a:schemeClr>
          </a:solidFill>
        </p:spPr>
        <p:txBody>
          <a:bodyPr wrap="square">
            <a:spAutoFit/>
          </a:bodyPr>
          <a:lstStyle/>
          <a:p>
            <a:r>
              <a:rPr lang="en-US" sz="1100" b="1" dirty="0" err="1">
                <a:solidFill>
                  <a:srgbClr val="0070C0"/>
                </a:solidFill>
                <a:latin typeface="Lucida Console" panose="020B0609040504020204" pitchFamily="49" charset="0"/>
              </a:rPr>
              <a:t>dqalys_soc</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a:t>
            </a:r>
            <a:r>
              <a:rPr lang="en-US" sz="1100" b="1" dirty="0">
                <a:latin typeface="Lucida Console" panose="020B0609040504020204" pitchFamily="49" charset="0"/>
              </a:rPr>
              <a:t> </a:t>
            </a:r>
            <a:r>
              <a:rPr lang="en-US" sz="1100" b="1" dirty="0" err="1">
                <a:latin typeface="Lucida Console" panose="020B0609040504020204" pitchFamily="49" charset="0"/>
              </a:rPr>
              <a:t>compute_qalys</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x_soc</a:t>
            </a:r>
            <a:r>
              <a:rPr lang="en-US" sz="1100" dirty="0">
                <a:latin typeface="Lucida Console" panose="020B0609040504020204" pitchFamily="49" charset="0"/>
              </a:rPr>
              <a:t>, utility = </a:t>
            </a:r>
            <a:r>
              <a:rPr lang="en-US" sz="1100" dirty="0">
                <a:solidFill>
                  <a:srgbClr val="0070C0"/>
                </a:solidFill>
                <a:latin typeface="Lucida Console" panose="020B0609040504020204" pitchFamily="49" charset="0"/>
              </a:rPr>
              <a:t>utility</a:t>
            </a:r>
            <a:r>
              <a:rPr lang="en-US" sz="1100" dirty="0">
                <a:latin typeface="Lucida Console" panose="020B0609040504020204" pitchFamily="49" charset="0"/>
              </a:rPr>
              <a:t>) </a:t>
            </a:r>
          </a:p>
          <a:p>
            <a:r>
              <a:rPr lang="en-US" sz="1100" b="1" dirty="0" err="1">
                <a:solidFill>
                  <a:srgbClr val="0070C0"/>
                </a:solidFill>
                <a:latin typeface="Lucida Console" panose="020B0609040504020204" pitchFamily="49" charset="0"/>
              </a:rPr>
              <a:t>dqalys_new</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a:t>
            </a:r>
            <a:r>
              <a:rPr lang="en-US" sz="1100" b="1" dirty="0">
                <a:latin typeface="Lucida Console" panose="020B0609040504020204" pitchFamily="49" charset="0"/>
              </a:rPr>
              <a:t> </a:t>
            </a:r>
            <a:r>
              <a:rPr lang="en-US" sz="1100" b="1" dirty="0" err="1">
                <a:latin typeface="Lucida Console" panose="020B0609040504020204" pitchFamily="49" charset="0"/>
              </a:rPr>
              <a:t>compute_qalys</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x_new</a:t>
            </a:r>
            <a:r>
              <a:rPr lang="en-US" sz="1100" dirty="0">
                <a:latin typeface="Lucida Console" panose="020B0609040504020204" pitchFamily="49" charset="0"/>
              </a:rPr>
              <a:t>, utility = </a:t>
            </a:r>
            <a:r>
              <a:rPr lang="en-US" sz="1100" dirty="0">
                <a:solidFill>
                  <a:srgbClr val="0070C0"/>
                </a:solidFill>
                <a:latin typeface="Lucida Console" panose="020B0609040504020204" pitchFamily="49" charset="0"/>
              </a:rPr>
              <a:t>utility</a:t>
            </a:r>
            <a:r>
              <a:rPr lang="en-US" sz="1100" dirty="0">
                <a:latin typeface="Lucida Console" panose="020B0609040504020204" pitchFamily="49" charset="0"/>
              </a:rPr>
              <a:t>) </a:t>
            </a:r>
            <a:endParaRPr lang="en-US" dirty="0"/>
          </a:p>
        </p:txBody>
      </p:sp>
      <p:sp>
        <p:nvSpPr>
          <p:cNvPr id="7" name="Rectangle 6">
            <a:extLst>
              <a:ext uri="{FF2B5EF4-FFF2-40B4-BE49-F238E27FC236}">
                <a16:creationId xmlns:a16="http://schemas.microsoft.com/office/drawing/2014/main" id="{6C7BF93E-7B80-B04A-BB79-89B9B2BDF24A}"/>
              </a:ext>
            </a:extLst>
          </p:cNvPr>
          <p:cNvSpPr/>
          <p:nvPr/>
        </p:nvSpPr>
        <p:spPr>
          <a:xfrm>
            <a:off x="457200" y="2978643"/>
            <a:ext cx="154401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head(</a:t>
            </a:r>
            <a:r>
              <a:rPr lang="en-US" sz="1100" dirty="0" err="1">
                <a:latin typeface="Lucida Console" panose="020B0609040504020204" pitchFamily="49" charset="0"/>
              </a:rPr>
              <a:t>dqalys_soc</a:t>
            </a:r>
            <a:r>
              <a:rPr lang="en-US" sz="1100" dirty="0">
                <a:latin typeface="Lucida Console" panose="020B0609040504020204" pitchFamily="49" charset="0"/>
              </a:rPr>
              <a:t>)</a:t>
            </a:r>
          </a:p>
        </p:txBody>
      </p:sp>
      <p:sp>
        <p:nvSpPr>
          <p:cNvPr id="8" name="Rectangle 7">
            <a:extLst>
              <a:ext uri="{FF2B5EF4-FFF2-40B4-BE49-F238E27FC236}">
                <a16:creationId xmlns:a16="http://schemas.microsoft.com/office/drawing/2014/main" id="{6755C69C-52CE-F24D-B6F0-33E4120ECA24}"/>
              </a:ext>
            </a:extLst>
          </p:cNvPr>
          <p:cNvSpPr/>
          <p:nvPr/>
        </p:nvSpPr>
        <p:spPr>
          <a:xfrm>
            <a:off x="3413760" y="2978643"/>
            <a:ext cx="154401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head(</a:t>
            </a:r>
            <a:r>
              <a:rPr lang="en-US" sz="1100" dirty="0" err="1">
                <a:latin typeface="Lucida Console" panose="020B0609040504020204" pitchFamily="49" charset="0"/>
              </a:rPr>
              <a:t>dqalys_new</a:t>
            </a:r>
            <a:r>
              <a:rPr lang="en-US" sz="1100" dirty="0">
                <a:latin typeface="Lucida Console" panose="020B0609040504020204" pitchFamily="49" charset="0"/>
              </a:rPr>
              <a:t>)</a:t>
            </a:r>
          </a:p>
        </p:txBody>
      </p:sp>
      <p:sp>
        <p:nvSpPr>
          <p:cNvPr id="10" name="Rectangle 9">
            <a:extLst>
              <a:ext uri="{FF2B5EF4-FFF2-40B4-BE49-F238E27FC236}">
                <a16:creationId xmlns:a16="http://schemas.microsoft.com/office/drawing/2014/main" id="{FA9DF707-3654-0D49-B806-4B54084188A1}"/>
              </a:ext>
            </a:extLst>
          </p:cNvPr>
          <p:cNvSpPr/>
          <p:nvPr/>
        </p:nvSpPr>
        <p:spPr>
          <a:xfrm>
            <a:off x="559437" y="3339851"/>
            <a:ext cx="1499230" cy="1277273"/>
          </a:xfrm>
          <a:prstGeom prst="rect">
            <a:avLst/>
          </a:prstGeom>
        </p:spPr>
        <p:txBody>
          <a:bodyPr wrap="square">
            <a:spAutoFit/>
          </a:bodyPr>
          <a:lstStyle/>
          <a:p>
            <a:r>
              <a:rPr lang="en-US" sz="1100" dirty="0">
                <a:latin typeface="Lucida Console" panose="020B0609040504020204" pitchFamily="49" charset="0"/>
              </a:rPr>
              <a:t>[,1]</a:t>
            </a:r>
          </a:p>
          <a:p>
            <a:r>
              <a:rPr lang="en-US" sz="1100" dirty="0">
                <a:latin typeface="Lucida Console" panose="020B0609040504020204" pitchFamily="49" charset="0"/>
              </a:rPr>
              <a:t>0 1.0000000</a:t>
            </a:r>
          </a:p>
          <a:p>
            <a:r>
              <a:rPr lang="en-US" sz="1100" dirty="0">
                <a:latin typeface="Lucida Console" panose="020B0609040504020204" pitchFamily="49" charset="0"/>
              </a:rPr>
              <a:t>1 0.9325243</a:t>
            </a:r>
          </a:p>
          <a:p>
            <a:r>
              <a:rPr lang="en-US" sz="1100" dirty="0">
                <a:latin typeface="Lucida Console" panose="020B0609040504020204" pitchFamily="49" charset="0"/>
              </a:rPr>
              <a:t>2 0.8877524</a:t>
            </a:r>
          </a:p>
          <a:p>
            <a:r>
              <a:rPr lang="en-US" sz="1100" dirty="0">
                <a:latin typeface="Lucida Console" panose="020B0609040504020204" pitchFamily="49" charset="0"/>
              </a:rPr>
              <a:t>3 0.8498956</a:t>
            </a:r>
          </a:p>
          <a:p>
            <a:r>
              <a:rPr lang="en-US" sz="1100" dirty="0">
                <a:latin typeface="Lucida Console" panose="020B0609040504020204" pitchFamily="49" charset="0"/>
              </a:rPr>
              <a:t>4 0.8148380</a:t>
            </a:r>
          </a:p>
          <a:p>
            <a:r>
              <a:rPr lang="en-US" sz="1100" dirty="0">
                <a:latin typeface="Lucida Console" panose="020B0609040504020204" pitchFamily="49" charset="0"/>
              </a:rPr>
              <a:t>5 0.7814809</a:t>
            </a:r>
          </a:p>
        </p:txBody>
      </p:sp>
      <p:sp>
        <p:nvSpPr>
          <p:cNvPr id="11" name="Rectangle 10">
            <a:extLst>
              <a:ext uri="{FF2B5EF4-FFF2-40B4-BE49-F238E27FC236}">
                <a16:creationId xmlns:a16="http://schemas.microsoft.com/office/drawing/2014/main" id="{C731F4E8-F058-C549-BA90-8AABE30BEAF1}"/>
              </a:ext>
            </a:extLst>
          </p:cNvPr>
          <p:cNvSpPr/>
          <p:nvPr/>
        </p:nvSpPr>
        <p:spPr>
          <a:xfrm>
            <a:off x="3571120" y="3327574"/>
            <a:ext cx="1386652" cy="1277273"/>
          </a:xfrm>
          <a:prstGeom prst="rect">
            <a:avLst/>
          </a:prstGeom>
        </p:spPr>
        <p:txBody>
          <a:bodyPr wrap="square">
            <a:spAutoFit/>
          </a:bodyPr>
          <a:lstStyle/>
          <a:p>
            <a:r>
              <a:rPr lang="en-US" sz="1100" dirty="0">
                <a:latin typeface="Lucida Console" panose="020B0609040504020204" pitchFamily="49" charset="0"/>
              </a:rPr>
              <a:t>[,1]</a:t>
            </a:r>
          </a:p>
          <a:p>
            <a:r>
              <a:rPr lang="en-US" sz="1100" dirty="0">
                <a:latin typeface="Lucida Console" panose="020B0609040504020204" pitchFamily="49" charset="0"/>
              </a:rPr>
              <a:t>0 1.0000000</a:t>
            </a:r>
          </a:p>
          <a:p>
            <a:r>
              <a:rPr lang="en-US" sz="1100" dirty="0">
                <a:latin typeface="Lucida Console" panose="020B0609040504020204" pitchFamily="49" charset="0"/>
              </a:rPr>
              <a:t>1 0.9417476</a:t>
            </a:r>
          </a:p>
          <a:p>
            <a:r>
              <a:rPr lang="en-US" sz="1100" dirty="0">
                <a:latin typeface="Lucida Console" panose="020B0609040504020204" pitchFamily="49" charset="0"/>
              </a:rPr>
              <a:t>2 0.9007899</a:t>
            </a:r>
          </a:p>
          <a:p>
            <a:r>
              <a:rPr lang="en-US" sz="1100" dirty="0">
                <a:latin typeface="Lucida Console" panose="020B0609040504020204" pitchFamily="49" charset="0"/>
              </a:rPr>
              <a:t>3 0.8658080</a:t>
            </a:r>
          </a:p>
          <a:p>
            <a:r>
              <a:rPr lang="en-US" sz="1100" dirty="0">
                <a:latin typeface="Lucida Console" panose="020B0609040504020204" pitchFamily="49" charset="0"/>
              </a:rPr>
              <a:t>4 0.8334058</a:t>
            </a:r>
          </a:p>
          <a:p>
            <a:r>
              <a:rPr lang="en-US" sz="1100" dirty="0">
                <a:latin typeface="Lucida Console" panose="020B0609040504020204" pitchFamily="49" charset="0"/>
              </a:rPr>
              <a:t>5 0.8025464</a:t>
            </a:r>
          </a:p>
        </p:txBody>
      </p:sp>
    </p:spTree>
    <p:extLst>
      <p:ext uri="{BB962C8B-B14F-4D97-AF65-F5344CB8AC3E}">
        <p14:creationId xmlns:p14="http://schemas.microsoft.com/office/powerpoint/2010/main" val="240604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animBg="1"/>
      <p:bldP spid="8" grpId="0" animBg="1"/>
      <p:bldP spid="10" grpId="0"/>
      <p:bldP spid="11"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E729A6-B21A-5D47-A6A4-10A61F263725}"/>
              </a:ext>
            </a:extLst>
          </p:cNvPr>
          <p:cNvSpPr>
            <a:spLocks noGrp="1"/>
          </p:cNvSpPr>
          <p:nvPr>
            <p:ph type="title"/>
          </p:nvPr>
        </p:nvSpPr>
        <p:spPr/>
        <p:txBody>
          <a:bodyPr/>
          <a:lstStyle/>
          <a:p>
            <a:r>
              <a:rPr lang="en-US" dirty="0"/>
              <a:t>Discounted cost for each cycle</a:t>
            </a:r>
          </a:p>
        </p:txBody>
      </p:sp>
      <p:sp>
        <p:nvSpPr>
          <p:cNvPr id="3" name="Slide Number Placeholder 2">
            <a:extLst>
              <a:ext uri="{FF2B5EF4-FFF2-40B4-BE49-F238E27FC236}">
                <a16:creationId xmlns:a16="http://schemas.microsoft.com/office/drawing/2014/main" id="{FB18E073-36C9-C048-BF1E-F07BA06B2795}"/>
              </a:ext>
            </a:extLst>
          </p:cNvPr>
          <p:cNvSpPr>
            <a:spLocks noGrp="1"/>
          </p:cNvSpPr>
          <p:nvPr>
            <p:ph type="sldNum" sz="quarter" idx="4"/>
          </p:nvPr>
        </p:nvSpPr>
        <p:spPr/>
        <p:txBody>
          <a:bodyPr/>
          <a:lstStyle/>
          <a:p>
            <a:fld id="{CF7A681D-9A53-0F41-890B-1BA01E4644AD}" type="slidenum">
              <a:rPr lang="en-US" smtClean="0"/>
              <a:pPr/>
              <a:t>36</a:t>
            </a:fld>
            <a:endParaRPr lang="en-US"/>
          </a:p>
        </p:txBody>
      </p:sp>
      <p:sp>
        <p:nvSpPr>
          <p:cNvPr id="4" name="Rectangle 3">
            <a:extLst>
              <a:ext uri="{FF2B5EF4-FFF2-40B4-BE49-F238E27FC236}">
                <a16:creationId xmlns:a16="http://schemas.microsoft.com/office/drawing/2014/main" id="{6F996C83-3E06-6B46-B63B-970249FB5D06}"/>
              </a:ext>
            </a:extLst>
          </p:cNvPr>
          <p:cNvSpPr/>
          <p:nvPr/>
        </p:nvSpPr>
        <p:spPr>
          <a:xfrm>
            <a:off x="457199" y="827014"/>
            <a:ext cx="8037871" cy="2123658"/>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compute_costs</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function(x, </a:t>
            </a:r>
            <a:r>
              <a:rPr lang="en-US" sz="1100" dirty="0" err="1">
                <a:latin typeface="Lucida Console" panose="020B0609040504020204" pitchFamily="49" charset="0"/>
              </a:rPr>
              <a:t>costs_medical</a:t>
            </a:r>
            <a:r>
              <a:rPr lang="en-US" sz="1100" dirty="0">
                <a:latin typeface="Lucida Console" panose="020B0609040504020204" pitchFamily="49" charset="0"/>
              </a:rPr>
              <a:t>, </a:t>
            </a:r>
            <a:r>
              <a:rPr lang="en-US" sz="1100" dirty="0" err="1">
                <a:latin typeface="Lucida Console" panose="020B0609040504020204" pitchFamily="49" charset="0"/>
              </a:rPr>
              <a:t>costs_treat</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 .03){</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n_cycles</a:t>
            </a:r>
            <a:r>
              <a:rPr lang="en-US" sz="1100" dirty="0">
                <a:latin typeface="Lucida Console" panose="020B0609040504020204" pitchFamily="49" charset="0"/>
              </a:rPr>
              <a:t> &lt;- </a:t>
            </a:r>
            <a:r>
              <a:rPr lang="en-US" sz="1100" dirty="0" err="1">
                <a:latin typeface="Lucida Console" panose="020B0609040504020204" pitchFamily="49" charset="0"/>
              </a:rPr>
              <a:t>nrow</a:t>
            </a:r>
            <a:r>
              <a:rPr lang="en-US" sz="1100" dirty="0">
                <a:latin typeface="Lucida Console" panose="020B0609040504020204" pitchFamily="49" charset="0"/>
              </a:rPr>
              <a:t>(x) - 1 </a:t>
            </a:r>
          </a:p>
          <a:p>
            <a:r>
              <a:rPr lang="en-US" sz="1100" dirty="0">
                <a:latin typeface="Lucida Console" panose="020B0609040504020204" pitchFamily="49" charset="0"/>
              </a:rPr>
              <a:t>    costs &lt;- </a:t>
            </a:r>
            <a:r>
              <a:rPr lang="en-US" sz="1100" dirty="0" err="1">
                <a:latin typeface="Lucida Console" panose="020B0609040504020204" pitchFamily="49" charset="0"/>
              </a:rPr>
              <a:t>cbind</a:t>
            </a:r>
            <a:r>
              <a:rPr lang="en-US" sz="1100" dirty="0">
                <a:latin typeface="Lucida Console" panose="020B0609040504020204" pitchFamily="49" charset="0"/>
              </a:rPr>
              <a:t>( </a:t>
            </a:r>
            <a:r>
              <a:rPr lang="en-US" sz="1100" dirty="0" err="1">
                <a:latin typeface="Lucida Console" panose="020B0609040504020204" pitchFamily="49" charset="0"/>
              </a:rPr>
              <a:t>pv</a:t>
            </a:r>
            <a:r>
              <a:rPr lang="en-US" sz="1100" dirty="0">
                <a:latin typeface="Lucida Console" panose="020B0609040504020204" pitchFamily="49" charset="0"/>
              </a:rPr>
              <a:t>(x %*% </a:t>
            </a:r>
            <a:r>
              <a:rPr lang="en-US" sz="1100" dirty="0" err="1">
                <a:latin typeface="Lucida Console" panose="020B0609040504020204" pitchFamily="49" charset="0"/>
              </a:rPr>
              <a:t>costs_medical</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0:n_cycles), </a:t>
            </a:r>
          </a:p>
          <a:p>
            <a:r>
              <a:rPr lang="en-US" sz="1100" dirty="0">
                <a:latin typeface="Lucida Console" panose="020B0609040504020204" pitchFamily="49" charset="0"/>
              </a:rPr>
              <a:t>    </a:t>
            </a:r>
            <a:r>
              <a:rPr lang="en-US" sz="1100" dirty="0" err="1">
                <a:latin typeface="Lucida Console" panose="020B0609040504020204" pitchFamily="49" charset="0"/>
              </a:rPr>
              <a:t>pv</a:t>
            </a:r>
            <a:r>
              <a:rPr lang="en-US" sz="1100" dirty="0">
                <a:latin typeface="Lucida Console" panose="020B0609040504020204" pitchFamily="49" charset="0"/>
              </a:rPr>
              <a:t>(x %*% </a:t>
            </a:r>
            <a:r>
              <a:rPr lang="en-US" sz="1100" dirty="0" err="1">
                <a:latin typeface="Lucida Console" panose="020B0609040504020204" pitchFamily="49" charset="0"/>
              </a:rPr>
              <a:t>costs_treat</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0:n_cycles) </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colnames</a:t>
            </a:r>
            <a:r>
              <a:rPr lang="en-US" sz="1100" dirty="0">
                <a:latin typeface="Lucida Console" panose="020B0609040504020204" pitchFamily="49" charset="0"/>
              </a:rPr>
              <a:t>(costs) &lt;- c("medical", "treatment") </a:t>
            </a:r>
          </a:p>
          <a:p>
            <a:r>
              <a:rPr lang="en-US" sz="1100" dirty="0">
                <a:latin typeface="Lucida Console" panose="020B0609040504020204" pitchFamily="49" charset="0"/>
              </a:rPr>
              <a:t>  return(costs) </a:t>
            </a:r>
          </a:p>
          <a:p>
            <a:r>
              <a:rPr lang="en-US" sz="1100" dirty="0">
                <a:latin typeface="Lucida Console" panose="020B0609040504020204" pitchFamily="49" charset="0"/>
              </a:rPr>
              <a:t>} </a:t>
            </a:r>
          </a:p>
          <a:p>
            <a:endParaRPr lang="en-US" sz="1100" dirty="0">
              <a:latin typeface="Lucida Console" panose="020B0609040504020204" pitchFamily="49" charset="0"/>
            </a:endParaRPr>
          </a:p>
          <a:p>
            <a:r>
              <a:rPr lang="en-US" sz="1100" b="1" dirty="0" err="1">
                <a:solidFill>
                  <a:srgbClr val="0070C0"/>
                </a:solidFill>
                <a:latin typeface="Lucida Console" panose="020B0609040504020204" pitchFamily="49" charset="0"/>
              </a:rPr>
              <a:t>dcosts_soc</a:t>
            </a:r>
            <a:r>
              <a:rPr lang="en-US" sz="1100" b="1" dirty="0">
                <a:solidFill>
                  <a:srgbClr val="0070C0"/>
                </a:solidFill>
                <a:latin typeface="Lucida Console" panose="020B0609040504020204" pitchFamily="49" charset="0"/>
              </a:rPr>
              <a:t> </a:t>
            </a:r>
            <a:r>
              <a:rPr lang="en-US" sz="1100" b="1" dirty="0">
                <a:latin typeface="Lucida Console" panose="020B0609040504020204" pitchFamily="49" charset="0"/>
              </a:rPr>
              <a:t>&lt;- </a:t>
            </a:r>
            <a:r>
              <a:rPr lang="en-US" sz="1100" b="1" dirty="0" err="1">
                <a:latin typeface="Lucida Console" panose="020B0609040504020204" pitchFamily="49" charset="0"/>
              </a:rPr>
              <a:t>compute_costs</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x_soc</a:t>
            </a:r>
            <a:r>
              <a:rPr lang="en-US" sz="1100" dirty="0">
                <a:solidFill>
                  <a:srgbClr val="0070C0"/>
                </a:solidFill>
                <a:latin typeface="Lucida Console" panose="020B0609040504020204" pitchFamily="49" charset="0"/>
              </a:rPr>
              <a:t>, </a:t>
            </a:r>
            <a:r>
              <a:rPr lang="en-US" sz="1100" dirty="0" err="1">
                <a:solidFill>
                  <a:srgbClr val="0070C0"/>
                </a:solidFill>
                <a:latin typeface="Lucida Console" panose="020B0609040504020204" pitchFamily="49" charset="0"/>
              </a:rPr>
              <a:t>costs_medical</a:t>
            </a:r>
            <a:r>
              <a:rPr lang="en-US" sz="1100" dirty="0">
                <a:solidFill>
                  <a:srgbClr val="0070C0"/>
                </a:solidFill>
                <a:latin typeface="Lucida Console" panose="020B0609040504020204" pitchFamily="49" charset="0"/>
              </a:rPr>
              <a:t>, </a:t>
            </a:r>
            <a:r>
              <a:rPr lang="en-US" sz="1100" dirty="0" err="1">
                <a:solidFill>
                  <a:srgbClr val="0070C0"/>
                </a:solidFill>
                <a:latin typeface="Lucida Console" panose="020B0609040504020204" pitchFamily="49" charset="0"/>
              </a:rPr>
              <a:t>costs_treat_soc</a:t>
            </a:r>
            <a:r>
              <a:rPr lang="en-US" sz="1100" dirty="0">
                <a:latin typeface="Lucida Console" panose="020B0609040504020204" pitchFamily="49" charset="0"/>
              </a:rPr>
              <a:t>) </a:t>
            </a:r>
          </a:p>
          <a:p>
            <a:r>
              <a:rPr lang="en-US" sz="1100" b="1" dirty="0" err="1">
                <a:solidFill>
                  <a:srgbClr val="0070C0"/>
                </a:solidFill>
                <a:latin typeface="Lucida Console" panose="020B0609040504020204" pitchFamily="49" charset="0"/>
              </a:rPr>
              <a:t>dcosts_new</a:t>
            </a:r>
            <a:r>
              <a:rPr lang="en-US" sz="1100" b="1" dirty="0">
                <a:solidFill>
                  <a:srgbClr val="0070C0"/>
                </a:solidFill>
                <a:latin typeface="Lucida Console" panose="020B0609040504020204" pitchFamily="49" charset="0"/>
              </a:rPr>
              <a:t> </a:t>
            </a:r>
            <a:r>
              <a:rPr lang="en-US" sz="1100" b="1" dirty="0">
                <a:latin typeface="Lucida Console" panose="020B0609040504020204" pitchFamily="49" charset="0"/>
              </a:rPr>
              <a:t>&lt;- </a:t>
            </a:r>
            <a:r>
              <a:rPr lang="en-US" sz="1100" b="1" dirty="0" err="1">
                <a:latin typeface="Lucida Console" panose="020B0609040504020204" pitchFamily="49" charset="0"/>
              </a:rPr>
              <a:t>compute_costs</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x_new</a:t>
            </a:r>
            <a:r>
              <a:rPr lang="en-US" sz="1100" dirty="0">
                <a:solidFill>
                  <a:srgbClr val="0070C0"/>
                </a:solidFill>
                <a:latin typeface="Lucida Console" panose="020B0609040504020204" pitchFamily="49" charset="0"/>
              </a:rPr>
              <a:t>, </a:t>
            </a:r>
            <a:r>
              <a:rPr lang="en-US" sz="1100" dirty="0" err="1">
                <a:solidFill>
                  <a:srgbClr val="0070C0"/>
                </a:solidFill>
                <a:latin typeface="Lucida Console" panose="020B0609040504020204" pitchFamily="49" charset="0"/>
              </a:rPr>
              <a:t>costs_medical</a:t>
            </a:r>
            <a:r>
              <a:rPr lang="en-US" sz="1100" dirty="0">
                <a:solidFill>
                  <a:srgbClr val="0070C0"/>
                </a:solidFill>
                <a:latin typeface="Lucida Console" panose="020B0609040504020204" pitchFamily="49" charset="0"/>
              </a:rPr>
              <a:t>, </a:t>
            </a:r>
            <a:r>
              <a:rPr lang="en-US" sz="1100" dirty="0" err="1">
                <a:solidFill>
                  <a:srgbClr val="0070C0"/>
                </a:solidFill>
                <a:latin typeface="Lucida Console" panose="020B0609040504020204" pitchFamily="49" charset="0"/>
              </a:rPr>
              <a:t>costs_treat_new</a:t>
            </a:r>
            <a:r>
              <a:rPr lang="en-US" sz="1100" dirty="0">
                <a:latin typeface="Lucida Console" panose="020B0609040504020204" pitchFamily="49" charset="0"/>
              </a:rPr>
              <a:t>) </a:t>
            </a:r>
          </a:p>
        </p:txBody>
      </p:sp>
      <p:sp>
        <p:nvSpPr>
          <p:cNvPr id="6" name="Rectangle 5">
            <a:extLst>
              <a:ext uri="{FF2B5EF4-FFF2-40B4-BE49-F238E27FC236}">
                <a16:creationId xmlns:a16="http://schemas.microsoft.com/office/drawing/2014/main" id="{8EF3F146-683E-C040-A289-341A50389C1B}"/>
              </a:ext>
            </a:extLst>
          </p:cNvPr>
          <p:cNvSpPr/>
          <p:nvPr/>
        </p:nvSpPr>
        <p:spPr>
          <a:xfrm>
            <a:off x="457199" y="3305236"/>
            <a:ext cx="154401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head(</a:t>
            </a:r>
            <a:r>
              <a:rPr lang="en-US" sz="1100" dirty="0" err="1">
                <a:latin typeface="Lucida Console" panose="020B0609040504020204" pitchFamily="49" charset="0"/>
              </a:rPr>
              <a:t>dcosts_soc</a:t>
            </a:r>
            <a:r>
              <a:rPr lang="en-US" sz="1100" dirty="0">
                <a:latin typeface="Lucida Console" panose="020B0609040504020204" pitchFamily="49" charset="0"/>
              </a:rPr>
              <a:t>)</a:t>
            </a:r>
          </a:p>
        </p:txBody>
      </p:sp>
      <p:sp>
        <p:nvSpPr>
          <p:cNvPr id="7" name="Rectangle 6">
            <a:extLst>
              <a:ext uri="{FF2B5EF4-FFF2-40B4-BE49-F238E27FC236}">
                <a16:creationId xmlns:a16="http://schemas.microsoft.com/office/drawing/2014/main" id="{6C248ABC-B570-9E45-B75F-0EE382F6113D}"/>
              </a:ext>
            </a:extLst>
          </p:cNvPr>
          <p:cNvSpPr/>
          <p:nvPr/>
        </p:nvSpPr>
        <p:spPr>
          <a:xfrm>
            <a:off x="3261359" y="3305236"/>
            <a:ext cx="154401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head(</a:t>
            </a:r>
            <a:r>
              <a:rPr lang="en-US" sz="1100" dirty="0" err="1">
                <a:latin typeface="Lucida Console" panose="020B0609040504020204" pitchFamily="49" charset="0"/>
              </a:rPr>
              <a:t>dcosts_new</a:t>
            </a:r>
            <a:r>
              <a:rPr lang="en-US" sz="1100" dirty="0">
                <a:latin typeface="Lucida Console" panose="020B0609040504020204" pitchFamily="49" charset="0"/>
              </a:rPr>
              <a:t>)</a:t>
            </a:r>
          </a:p>
        </p:txBody>
      </p:sp>
      <p:sp>
        <p:nvSpPr>
          <p:cNvPr id="8" name="Rectangle 7">
            <a:extLst>
              <a:ext uri="{FF2B5EF4-FFF2-40B4-BE49-F238E27FC236}">
                <a16:creationId xmlns:a16="http://schemas.microsoft.com/office/drawing/2014/main" id="{A0738C0B-C6DB-2C46-B24B-3A25C365E23A}"/>
              </a:ext>
            </a:extLst>
          </p:cNvPr>
          <p:cNvSpPr/>
          <p:nvPr/>
        </p:nvSpPr>
        <p:spPr>
          <a:xfrm>
            <a:off x="457199" y="3596178"/>
            <a:ext cx="2267713" cy="1384995"/>
          </a:xfrm>
          <a:prstGeom prst="rect">
            <a:avLst/>
          </a:prstGeom>
        </p:spPr>
        <p:txBody>
          <a:bodyPr wrap="square">
            <a:spAutoFit/>
          </a:bodyPr>
          <a:lstStyle/>
          <a:p>
            <a:r>
              <a:rPr lang="en-US" dirty="0"/>
              <a:t>    </a:t>
            </a:r>
            <a:r>
              <a:rPr lang="en-US" sz="1100" dirty="0">
                <a:latin typeface="Lucida Console" panose="020B0609040504020204" pitchFamily="49" charset="0"/>
              </a:rPr>
              <a:t>medical treatment</a:t>
            </a:r>
          </a:p>
          <a:p>
            <a:r>
              <a:rPr lang="en-US" sz="1100" dirty="0">
                <a:latin typeface="Lucida Console" panose="020B0609040504020204" pitchFamily="49" charset="0"/>
              </a:rPr>
              <a:t>0 2000.000  2000.000</a:t>
            </a:r>
          </a:p>
          <a:p>
            <a:r>
              <a:rPr lang="en-US" sz="1100" dirty="0">
                <a:latin typeface="Lucida Console" panose="020B0609040504020204" pitchFamily="49" charset="0"/>
              </a:rPr>
              <a:t>1 2229.126  1937.864</a:t>
            </a:r>
          </a:p>
          <a:p>
            <a:r>
              <a:rPr lang="en-US" sz="1100" dirty="0">
                <a:latin typeface="Lucida Console" panose="020B0609040504020204" pitchFamily="49" charset="0"/>
              </a:rPr>
              <a:t>2 2422.715  1878.224</a:t>
            </a:r>
          </a:p>
          <a:p>
            <a:r>
              <a:rPr lang="en-US" sz="1100" dirty="0">
                <a:latin typeface="Lucida Console" panose="020B0609040504020204" pitchFamily="49" charset="0"/>
              </a:rPr>
              <a:t>3 2589.382  1820.035</a:t>
            </a:r>
          </a:p>
          <a:p>
            <a:r>
              <a:rPr lang="en-US" sz="1100" dirty="0">
                <a:latin typeface="Lucida Console" panose="020B0609040504020204" pitchFamily="49" charset="0"/>
              </a:rPr>
              <a:t>4 2732.794  1763.056</a:t>
            </a:r>
          </a:p>
          <a:p>
            <a:r>
              <a:rPr lang="en-US" sz="1100" dirty="0">
                <a:latin typeface="Lucida Console" panose="020B0609040504020204" pitchFamily="49" charset="0"/>
              </a:rPr>
              <a:t>5 2855.236  1707.246</a:t>
            </a:r>
          </a:p>
        </p:txBody>
      </p:sp>
      <p:sp>
        <p:nvSpPr>
          <p:cNvPr id="9" name="Rectangle 8">
            <a:extLst>
              <a:ext uri="{FF2B5EF4-FFF2-40B4-BE49-F238E27FC236}">
                <a16:creationId xmlns:a16="http://schemas.microsoft.com/office/drawing/2014/main" id="{7C4B909A-703B-C048-85E0-0009A30E76DD}"/>
              </a:ext>
            </a:extLst>
          </p:cNvPr>
          <p:cNvSpPr/>
          <p:nvPr/>
        </p:nvSpPr>
        <p:spPr>
          <a:xfrm>
            <a:off x="3261359" y="3703900"/>
            <a:ext cx="2514727" cy="1277273"/>
          </a:xfrm>
          <a:prstGeom prst="rect">
            <a:avLst/>
          </a:prstGeom>
        </p:spPr>
        <p:txBody>
          <a:bodyPr wrap="square">
            <a:spAutoFit/>
          </a:bodyPr>
          <a:lstStyle/>
          <a:p>
            <a:r>
              <a:rPr lang="en-US" sz="1100" dirty="0">
                <a:latin typeface="Lucida Console" panose="020B0609040504020204" pitchFamily="49" charset="0"/>
              </a:rPr>
              <a:t>   medical treatment</a:t>
            </a:r>
          </a:p>
          <a:p>
            <a:r>
              <a:rPr lang="en-US" sz="1100" dirty="0">
                <a:latin typeface="Lucida Console" panose="020B0609040504020204" pitchFamily="49" charset="0"/>
              </a:rPr>
              <a:t>0 2000.000  12000.00</a:t>
            </a:r>
          </a:p>
          <a:p>
            <a:r>
              <a:rPr lang="en-US" sz="1100" dirty="0">
                <a:latin typeface="Lucida Console" panose="020B0609040504020204" pitchFamily="49" charset="0"/>
              </a:rPr>
              <a:t>1 2174.757  11650.49</a:t>
            </a:r>
          </a:p>
          <a:p>
            <a:r>
              <a:rPr lang="en-US" sz="1100" dirty="0">
                <a:latin typeface="Lucida Console" panose="020B0609040504020204" pitchFamily="49" charset="0"/>
              </a:rPr>
              <a:t>2 2299.723  11304.64</a:t>
            </a:r>
          </a:p>
          <a:p>
            <a:r>
              <a:rPr lang="en-US" sz="1100" dirty="0">
                <a:latin typeface="Lucida Console" panose="020B0609040504020204" pitchFamily="49" charset="0"/>
              </a:rPr>
              <a:t>3 2400.290  10965.44</a:t>
            </a:r>
          </a:p>
          <a:p>
            <a:r>
              <a:rPr lang="en-US" sz="1100" dirty="0">
                <a:latin typeface="Lucida Console" panose="020B0609040504020204" pitchFamily="49" charset="0"/>
              </a:rPr>
              <a:t>4 2484.724  10633.76</a:t>
            </a:r>
          </a:p>
          <a:p>
            <a:r>
              <a:rPr lang="en-US" sz="1100" dirty="0">
                <a:latin typeface="Lucida Console" panose="020B0609040504020204" pitchFamily="49" charset="0"/>
              </a:rPr>
              <a:t>5 2556.146  10309.83</a:t>
            </a:r>
          </a:p>
        </p:txBody>
      </p:sp>
    </p:spTree>
    <p:extLst>
      <p:ext uri="{BB962C8B-B14F-4D97-AF65-F5344CB8AC3E}">
        <p14:creationId xmlns:p14="http://schemas.microsoft.com/office/powerpoint/2010/main" val="1348336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1" animBg="1"/>
      <p:bldP spid="8" grpId="0"/>
      <p:bldP spid="9"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659692-3006-2244-8406-0D7D051CC1E5}"/>
              </a:ext>
            </a:extLst>
          </p:cNvPr>
          <p:cNvSpPr>
            <a:spLocks noGrp="1"/>
          </p:cNvSpPr>
          <p:nvPr>
            <p:ph type="title"/>
          </p:nvPr>
        </p:nvSpPr>
        <p:spPr/>
        <p:txBody>
          <a:bodyPr/>
          <a:lstStyle/>
          <a:p>
            <a:r>
              <a:rPr lang="en-US" dirty="0"/>
              <a:t>Cost-effectiveness</a:t>
            </a:r>
          </a:p>
        </p:txBody>
      </p:sp>
      <p:sp>
        <p:nvSpPr>
          <p:cNvPr id="3" name="Slide Number Placeholder 2">
            <a:extLst>
              <a:ext uri="{FF2B5EF4-FFF2-40B4-BE49-F238E27FC236}">
                <a16:creationId xmlns:a16="http://schemas.microsoft.com/office/drawing/2014/main" id="{5A188FF1-6808-4846-85EF-630128A332DD}"/>
              </a:ext>
            </a:extLst>
          </p:cNvPr>
          <p:cNvSpPr>
            <a:spLocks noGrp="1"/>
          </p:cNvSpPr>
          <p:nvPr>
            <p:ph type="sldNum" sz="quarter" idx="4"/>
          </p:nvPr>
        </p:nvSpPr>
        <p:spPr/>
        <p:txBody>
          <a:bodyPr/>
          <a:lstStyle/>
          <a:p>
            <a:fld id="{CF7A681D-9A53-0F41-890B-1BA01E4644AD}" type="slidenum">
              <a:rPr lang="en-US" smtClean="0"/>
              <a:pPr/>
              <a:t>37</a:t>
            </a:fld>
            <a:endParaRPr lang="en-US"/>
          </a:p>
        </p:txBody>
      </p:sp>
      <p:sp>
        <p:nvSpPr>
          <p:cNvPr id="4" name="Rectangle 3">
            <a:extLst>
              <a:ext uri="{FF2B5EF4-FFF2-40B4-BE49-F238E27FC236}">
                <a16:creationId xmlns:a16="http://schemas.microsoft.com/office/drawing/2014/main" id="{D7B27B0C-F9E3-8D4A-B081-AA8BED50B3C6}"/>
              </a:ext>
            </a:extLst>
          </p:cNvPr>
          <p:cNvSpPr/>
          <p:nvPr/>
        </p:nvSpPr>
        <p:spPr>
          <a:xfrm>
            <a:off x="457200" y="767289"/>
            <a:ext cx="6400800" cy="261610"/>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(sum(</a:t>
            </a:r>
            <a:r>
              <a:rPr lang="en-US" sz="1100" dirty="0" err="1">
                <a:solidFill>
                  <a:srgbClr val="0070C0"/>
                </a:solidFill>
                <a:latin typeface="Lucida Console" panose="020B0609040504020204" pitchFamily="49" charset="0"/>
              </a:rPr>
              <a:t>dcosts_new</a:t>
            </a:r>
            <a:r>
              <a:rPr lang="en-US" sz="1100" dirty="0">
                <a:latin typeface="Lucida Console" panose="020B0609040504020204" pitchFamily="49" charset="0"/>
              </a:rPr>
              <a:t>) - sum(</a:t>
            </a:r>
            <a:r>
              <a:rPr lang="en-US" sz="1100" dirty="0" err="1">
                <a:solidFill>
                  <a:srgbClr val="0070C0"/>
                </a:solidFill>
                <a:latin typeface="Lucida Console" panose="020B0609040504020204" pitchFamily="49" charset="0"/>
              </a:rPr>
              <a:t>dcosts_soc</a:t>
            </a:r>
            <a:r>
              <a:rPr lang="en-US" sz="1100" dirty="0">
                <a:latin typeface="Lucida Console" panose="020B0609040504020204" pitchFamily="49" charset="0"/>
              </a:rPr>
              <a:t>))/(sum(</a:t>
            </a:r>
            <a:r>
              <a:rPr lang="en-US" sz="1100" dirty="0" err="1">
                <a:solidFill>
                  <a:srgbClr val="0070C0"/>
                </a:solidFill>
                <a:latin typeface="Lucida Console" panose="020B0609040504020204" pitchFamily="49" charset="0"/>
              </a:rPr>
              <a:t>dqalys_new</a:t>
            </a:r>
            <a:r>
              <a:rPr lang="en-US" sz="1100" dirty="0">
                <a:latin typeface="Lucida Console" panose="020B0609040504020204" pitchFamily="49" charset="0"/>
              </a:rPr>
              <a:t>) - sum(</a:t>
            </a:r>
            <a:r>
              <a:rPr lang="en-US" sz="1100" dirty="0" err="1">
                <a:solidFill>
                  <a:srgbClr val="0070C0"/>
                </a:solidFill>
                <a:latin typeface="Lucida Console" panose="020B0609040504020204" pitchFamily="49" charset="0"/>
              </a:rPr>
              <a:t>dqalys_soc</a:t>
            </a:r>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736EBA35-18E7-BC4D-A651-AA36BA86BF0E}"/>
              </a:ext>
            </a:extLst>
          </p:cNvPr>
          <p:cNvSpPr/>
          <p:nvPr/>
        </p:nvSpPr>
        <p:spPr>
          <a:xfrm>
            <a:off x="7290894" y="767289"/>
            <a:ext cx="1204176" cy="261610"/>
          </a:xfrm>
          <a:prstGeom prst="rect">
            <a:avLst/>
          </a:prstGeom>
        </p:spPr>
        <p:txBody>
          <a:bodyPr wrap="none">
            <a:spAutoFit/>
          </a:bodyPr>
          <a:lstStyle/>
          <a:p>
            <a:r>
              <a:rPr lang="en-US" sz="1100" dirty="0">
                <a:latin typeface="Lucida Console" panose="020B0609040504020204" pitchFamily="49" charset="0"/>
              </a:rPr>
              <a:t>[1] 115106.8</a:t>
            </a:r>
          </a:p>
        </p:txBody>
      </p:sp>
      <p:sp>
        <p:nvSpPr>
          <p:cNvPr id="6" name="Rectangle 5">
            <a:extLst>
              <a:ext uri="{FF2B5EF4-FFF2-40B4-BE49-F238E27FC236}">
                <a16:creationId xmlns:a16="http://schemas.microsoft.com/office/drawing/2014/main" id="{9A201AF2-1173-9C45-AF3A-A4AC1EEB305F}"/>
              </a:ext>
            </a:extLst>
          </p:cNvPr>
          <p:cNvSpPr/>
          <p:nvPr/>
        </p:nvSpPr>
        <p:spPr>
          <a:xfrm>
            <a:off x="457200" y="1261626"/>
            <a:ext cx="6400800" cy="3754874"/>
          </a:xfrm>
          <a:prstGeom prst="rect">
            <a:avLst/>
          </a:prstGeom>
          <a:solidFill>
            <a:schemeClr val="bg1">
              <a:lumMod val="85000"/>
            </a:schemeClr>
          </a:solidFill>
        </p:spPr>
        <p:txBody>
          <a:bodyPr wrap="square">
            <a:spAutoFit/>
          </a:bodyPr>
          <a:lstStyle/>
          <a:p>
            <a:r>
              <a:rPr lang="en-US" sz="600" dirty="0" err="1">
                <a:latin typeface="Lucida Console" panose="020B0609040504020204" pitchFamily="49" charset="0"/>
              </a:rPr>
              <a:t>format_costs</a:t>
            </a:r>
            <a:r>
              <a:rPr lang="en-US" sz="600" dirty="0">
                <a:latin typeface="Lucida Console" panose="020B0609040504020204" pitchFamily="49" charset="0"/>
              </a:rPr>
              <a:t> &lt;- function(x) </a:t>
            </a:r>
            <a:r>
              <a:rPr lang="en-US" sz="600" dirty="0" err="1">
                <a:latin typeface="Lucida Console" panose="020B0609040504020204" pitchFamily="49" charset="0"/>
              </a:rPr>
              <a:t>formatC</a:t>
            </a:r>
            <a:r>
              <a:rPr lang="en-US" sz="600" dirty="0">
                <a:latin typeface="Lucida Console" panose="020B0609040504020204" pitchFamily="49" charset="0"/>
              </a:rPr>
              <a:t>(x, format = "d", </a:t>
            </a:r>
            <a:r>
              <a:rPr lang="en-US" sz="600" dirty="0" err="1">
                <a:latin typeface="Lucida Console" panose="020B0609040504020204" pitchFamily="49" charset="0"/>
              </a:rPr>
              <a:t>big.mark</a:t>
            </a:r>
            <a:r>
              <a:rPr lang="en-US" sz="600" dirty="0">
                <a:latin typeface="Lucida Console" panose="020B0609040504020204" pitchFamily="49" charset="0"/>
              </a:rPr>
              <a:t> = ",")</a:t>
            </a:r>
          </a:p>
          <a:p>
            <a:r>
              <a:rPr lang="en-US" sz="600" dirty="0" err="1">
                <a:latin typeface="Lucida Console" panose="020B0609040504020204" pitchFamily="49" charset="0"/>
              </a:rPr>
              <a:t>format_qalys</a:t>
            </a:r>
            <a:r>
              <a:rPr lang="en-US" sz="600" dirty="0">
                <a:latin typeface="Lucida Console" panose="020B0609040504020204" pitchFamily="49" charset="0"/>
              </a:rPr>
              <a:t> &lt;- function(x) </a:t>
            </a:r>
            <a:r>
              <a:rPr lang="en-US" sz="600" dirty="0" err="1">
                <a:latin typeface="Lucida Console" panose="020B0609040504020204" pitchFamily="49" charset="0"/>
              </a:rPr>
              <a:t>formatC</a:t>
            </a:r>
            <a:r>
              <a:rPr lang="en-US" sz="600" dirty="0">
                <a:latin typeface="Lucida Console" panose="020B0609040504020204" pitchFamily="49" charset="0"/>
              </a:rPr>
              <a:t>(x, format = "f", digits = 2)</a:t>
            </a:r>
          </a:p>
          <a:p>
            <a:endParaRPr lang="en-US" sz="1100" dirty="0">
              <a:latin typeface="Lucida Console" panose="020B0609040504020204" pitchFamily="49" charset="0"/>
            </a:endParaRPr>
          </a:p>
          <a:p>
            <a:r>
              <a:rPr lang="en-US" sz="1100" b="1" dirty="0" err="1">
                <a:solidFill>
                  <a:schemeClr val="accent3"/>
                </a:solidFill>
                <a:latin typeface="Lucida Console" panose="020B0609040504020204" pitchFamily="49" charset="0"/>
              </a:rPr>
              <a:t>make_icer_tbl</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function(costs0, costs1, qalys0, qalys1){</a:t>
            </a:r>
          </a:p>
          <a:p>
            <a:endParaRPr lang="en-US" sz="1100" dirty="0">
              <a:latin typeface="Lucida Console" panose="020B0609040504020204" pitchFamily="49" charset="0"/>
            </a:endParaRPr>
          </a:p>
          <a:p>
            <a:r>
              <a:rPr lang="en-US" sz="1100" dirty="0">
                <a:latin typeface="Lucida Console" panose="020B0609040504020204" pitchFamily="49" charset="0"/>
              </a:rPr>
              <a:t>  # Computations</a:t>
            </a:r>
          </a:p>
          <a:p>
            <a:r>
              <a:rPr lang="en-US" sz="1100" dirty="0">
                <a:latin typeface="Lucida Console" panose="020B0609040504020204" pitchFamily="49" charset="0"/>
              </a:rPr>
              <a:t>  total_costs0 &lt;- sum(costs0)</a:t>
            </a:r>
          </a:p>
          <a:p>
            <a:r>
              <a:rPr lang="en-US" sz="1100" dirty="0">
                <a:latin typeface="Lucida Console" panose="020B0609040504020204" pitchFamily="49" charset="0"/>
              </a:rPr>
              <a:t>  total_costs1 &lt;- sum(costs1)</a:t>
            </a:r>
          </a:p>
          <a:p>
            <a:r>
              <a:rPr lang="en-US" sz="1100" dirty="0">
                <a:latin typeface="Lucida Console" panose="020B0609040504020204" pitchFamily="49" charset="0"/>
              </a:rPr>
              <a:t>  total_qalys0 &lt;- sum(qalys0)</a:t>
            </a:r>
          </a:p>
          <a:p>
            <a:r>
              <a:rPr lang="en-US" sz="1100" dirty="0">
                <a:latin typeface="Lucida Console" panose="020B0609040504020204" pitchFamily="49" charset="0"/>
              </a:rPr>
              <a:t>  total_qalys1 &lt;- sum(qalys1)</a:t>
            </a:r>
          </a:p>
          <a:p>
            <a:r>
              <a:rPr lang="en-US" sz="1100" dirty="0">
                <a:latin typeface="Lucida Console" panose="020B0609040504020204" pitchFamily="49" charset="0"/>
              </a:rPr>
              <a:t>  </a:t>
            </a:r>
            <a:r>
              <a:rPr lang="en-US" sz="1100" dirty="0" err="1">
                <a:latin typeface="Lucida Console" panose="020B0609040504020204" pitchFamily="49" charset="0"/>
              </a:rPr>
              <a:t>incr_total_costs</a:t>
            </a:r>
            <a:r>
              <a:rPr lang="en-US" sz="1100" dirty="0">
                <a:latin typeface="Lucida Console" panose="020B0609040504020204" pitchFamily="49" charset="0"/>
              </a:rPr>
              <a:t> &lt;- total_costs1 - total_costs0</a:t>
            </a:r>
          </a:p>
          <a:p>
            <a:r>
              <a:rPr lang="en-US" sz="1100" dirty="0">
                <a:latin typeface="Lucida Console" panose="020B0609040504020204" pitchFamily="49" charset="0"/>
              </a:rPr>
              <a:t>  </a:t>
            </a:r>
            <a:r>
              <a:rPr lang="en-US" sz="1100" dirty="0" err="1">
                <a:latin typeface="Lucida Console" panose="020B0609040504020204" pitchFamily="49" charset="0"/>
              </a:rPr>
              <a:t>inc_total_qalys</a:t>
            </a:r>
            <a:r>
              <a:rPr lang="en-US" sz="1100" dirty="0">
                <a:latin typeface="Lucida Console" panose="020B0609040504020204" pitchFamily="49" charset="0"/>
              </a:rPr>
              <a:t> &lt;- total_qalys1 - total_qalys0</a:t>
            </a:r>
          </a:p>
          <a:p>
            <a:r>
              <a:rPr lang="en-US" sz="1100" dirty="0">
                <a:latin typeface="Lucida Console" panose="020B0609040504020204" pitchFamily="49" charset="0"/>
              </a:rPr>
              <a:t>  </a:t>
            </a:r>
            <a:r>
              <a:rPr lang="en-US" sz="1100" dirty="0" err="1">
                <a:latin typeface="Lucida Console" panose="020B0609040504020204" pitchFamily="49" charset="0"/>
              </a:rPr>
              <a:t>icer</a:t>
            </a:r>
            <a:r>
              <a:rPr lang="en-US" sz="1100" dirty="0">
                <a:latin typeface="Lucida Console" panose="020B0609040504020204" pitchFamily="49" charset="0"/>
              </a:rPr>
              <a:t> &lt;- </a:t>
            </a:r>
            <a:r>
              <a:rPr lang="en-US" sz="1100" dirty="0" err="1">
                <a:latin typeface="Lucida Console" panose="020B0609040504020204" pitchFamily="49" charset="0"/>
              </a:rPr>
              <a:t>incr_total_costs</a:t>
            </a:r>
            <a:r>
              <a:rPr lang="en-US" sz="1100" dirty="0">
                <a:latin typeface="Lucida Console" panose="020B0609040504020204" pitchFamily="49" charset="0"/>
              </a:rPr>
              <a:t>/</a:t>
            </a:r>
            <a:r>
              <a:rPr lang="en-US" sz="1100" dirty="0" err="1">
                <a:latin typeface="Lucida Console" panose="020B0609040504020204" pitchFamily="49" charset="0"/>
              </a:rPr>
              <a:t>inc_total_qalys</a:t>
            </a:r>
            <a:endParaRPr lang="en-US" sz="1100" dirty="0">
              <a:latin typeface="Lucida Console" panose="020B0609040504020204" pitchFamily="49" charset="0"/>
            </a:endParaRPr>
          </a:p>
          <a:p>
            <a:endParaRPr lang="en-US" sz="1100" dirty="0">
              <a:latin typeface="Lucida Console" panose="020B0609040504020204" pitchFamily="49" charset="0"/>
            </a:endParaRPr>
          </a:p>
          <a:p>
            <a:r>
              <a:rPr lang="en-US" sz="1100" dirty="0">
                <a:latin typeface="Lucida Console" panose="020B0609040504020204" pitchFamily="49" charset="0"/>
              </a:rPr>
              <a:t> </a:t>
            </a:r>
            <a:r>
              <a:rPr lang="en-US" sz="600" dirty="0">
                <a:latin typeface="Lucida Console" panose="020B0609040504020204" pitchFamily="49" charset="0"/>
              </a:rPr>
              <a:t># Make table</a:t>
            </a:r>
          </a:p>
          <a:p>
            <a:r>
              <a:rPr lang="en-US" sz="600" dirty="0">
                <a:latin typeface="Lucida Console" panose="020B0609040504020204" pitchFamily="49" charset="0"/>
              </a:rPr>
              <a:t>  </a:t>
            </a:r>
            <a:r>
              <a:rPr lang="en-US" sz="600" dirty="0" err="1">
                <a:latin typeface="Lucida Console" panose="020B0609040504020204" pitchFamily="49" charset="0"/>
              </a:rPr>
              <a:t>tibble</a:t>
            </a:r>
            <a:r>
              <a:rPr lang="en-US" sz="600" dirty="0">
                <a:latin typeface="Lucida Console" panose="020B0609040504020204" pitchFamily="49" charset="0"/>
              </a:rPr>
              <a:t>(</a:t>
            </a:r>
          </a:p>
          <a:p>
            <a:r>
              <a:rPr lang="en-US" sz="600" dirty="0">
                <a:latin typeface="Lucida Console" panose="020B0609040504020204" pitchFamily="49" charset="0"/>
              </a:rPr>
              <a:t>    `Costs` = c(total_costs0, total_costs1) %&gt;%</a:t>
            </a:r>
          </a:p>
          <a:p>
            <a:r>
              <a:rPr lang="en-US" sz="600" dirty="0">
                <a:latin typeface="Lucida Console" panose="020B0609040504020204" pitchFamily="49" charset="0"/>
              </a:rPr>
              <a:t>      </a:t>
            </a:r>
            <a:r>
              <a:rPr lang="en-US" sz="600" dirty="0" err="1">
                <a:latin typeface="Lucida Console" panose="020B0609040504020204" pitchFamily="49" charset="0"/>
              </a:rPr>
              <a:t>format_costs</a:t>
            </a:r>
            <a:r>
              <a:rPr lang="en-US" sz="600" dirty="0">
                <a:latin typeface="Lucida Console" panose="020B0609040504020204" pitchFamily="49" charset="0"/>
              </a:rPr>
              <a:t>(), </a:t>
            </a:r>
          </a:p>
          <a:p>
            <a:r>
              <a:rPr lang="en-US" sz="600" dirty="0">
                <a:latin typeface="Lucida Console" panose="020B0609040504020204" pitchFamily="49" charset="0"/>
              </a:rPr>
              <a:t>    `QALYs` = c(total_qalys0, total_qalys1) %&gt;%</a:t>
            </a:r>
          </a:p>
          <a:p>
            <a:r>
              <a:rPr lang="en-US" sz="600" dirty="0">
                <a:latin typeface="Lucida Console" panose="020B0609040504020204" pitchFamily="49" charset="0"/>
              </a:rPr>
              <a:t>      </a:t>
            </a:r>
            <a:r>
              <a:rPr lang="en-US" sz="600" dirty="0" err="1">
                <a:latin typeface="Lucida Console" panose="020B0609040504020204" pitchFamily="49" charset="0"/>
              </a:rPr>
              <a:t>format_qalys</a:t>
            </a:r>
            <a:r>
              <a:rPr lang="en-US" sz="600" dirty="0">
                <a:latin typeface="Lucida Console" panose="020B0609040504020204" pitchFamily="49" charset="0"/>
              </a:rPr>
              <a:t>(),</a:t>
            </a:r>
          </a:p>
          <a:p>
            <a:r>
              <a:rPr lang="en-US" sz="600" dirty="0">
                <a:latin typeface="Lucida Console" panose="020B0609040504020204" pitchFamily="49" charset="0"/>
              </a:rPr>
              <a:t>    `</a:t>
            </a:r>
            <a:r>
              <a:rPr lang="en-US" sz="600" dirty="0" err="1">
                <a:latin typeface="Lucida Console" panose="020B0609040504020204" pitchFamily="49" charset="0"/>
              </a:rPr>
              <a:t>Inremental</a:t>
            </a:r>
            <a:r>
              <a:rPr lang="en-US" sz="600" dirty="0">
                <a:latin typeface="Lucida Console" panose="020B0609040504020204" pitchFamily="49" charset="0"/>
              </a:rPr>
              <a:t> costs` = c("--", </a:t>
            </a:r>
            <a:r>
              <a:rPr lang="en-US" sz="600" dirty="0" err="1">
                <a:latin typeface="Lucida Console" panose="020B0609040504020204" pitchFamily="49" charset="0"/>
              </a:rPr>
              <a:t>incr_total_costs</a:t>
            </a:r>
            <a:r>
              <a:rPr lang="en-US" sz="600" dirty="0">
                <a:latin typeface="Lucida Console" panose="020B0609040504020204" pitchFamily="49" charset="0"/>
              </a:rPr>
              <a:t> %&gt;% </a:t>
            </a:r>
            <a:r>
              <a:rPr lang="en-US" sz="600" dirty="0" err="1">
                <a:latin typeface="Lucida Console" panose="020B0609040504020204" pitchFamily="49" charset="0"/>
              </a:rPr>
              <a:t>format_costs</a:t>
            </a:r>
            <a:r>
              <a:rPr lang="en-US" sz="600" dirty="0">
                <a:latin typeface="Lucida Console" panose="020B0609040504020204" pitchFamily="49" charset="0"/>
              </a:rPr>
              <a:t>()),</a:t>
            </a:r>
          </a:p>
          <a:p>
            <a:r>
              <a:rPr lang="en-US" sz="600" dirty="0">
                <a:latin typeface="Lucida Console" panose="020B0609040504020204" pitchFamily="49" charset="0"/>
              </a:rPr>
              <a:t>    `</a:t>
            </a:r>
            <a:r>
              <a:rPr lang="en-US" sz="600" dirty="0" err="1">
                <a:latin typeface="Lucida Console" panose="020B0609040504020204" pitchFamily="49" charset="0"/>
              </a:rPr>
              <a:t>Inremental</a:t>
            </a:r>
            <a:r>
              <a:rPr lang="en-US" sz="600" dirty="0">
                <a:latin typeface="Lucida Console" panose="020B0609040504020204" pitchFamily="49" charset="0"/>
              </a:rPr>
              <a:t> QALYs` = c("--", </a:t>
            </a:r>
            <a:r>
              <a:rPr lang="en-US" sz="600" dirty="0" err="1">
                <a:latin typeface="Lucida Console" panose="020B0609040504020204" pitchFamily="49" charset="0"/>
              </a:rPr>
              <a:t>inc_total_qalys</a:t>
            </a:r>
            <a:r>
              <a:rPr lang="en-US" sz="600" dirty="0">
                <a:latin typeface="Lucida Console" panose="020B0609040504020204" pitchFamily="49" charset="0"/>
              </a:rPr>
              <a:t> %&gt;% </a:t>
            </a:r>
            <a:r>
              <a:rPr lang="en-US" sz="600" dirty="0" err="1">
                <a:latin typeface="Lucida Console" panose="020B0609040504020204" pitchFamily="49" charset="0"/>
              </a:rPr>
              <a:t>format_qalys</a:t>
            </a:r>
            <a:r>
              <a:rPr lang="en-US" sz="600" dirty="0">
                <a:latin typeface="Lucida Console" panose="020B0609040504020204" pitchFamily="49" charset="0"/>
              </a:rPr>
              <a:t>()),</a:t>
            </a:r>
          </a:p>
          <a:p>
            <a:r>
              <a:rPr lang="en-US" sz="600" dirty="0">
                <a:latin typeface="Lucida Console" panose="020B0609040504020204" pitchFamily="49" charset="0"/>
              </a:rPr>
              <a:t>    `ICER` = c("--", </a:t>
            </a:r>
            <a:r>
              <a:rPr lang="en-US" sz="600" dirty="0" err="1">
                <a:latin typeface="Lucida Console" panose="020B0609040504020204" pitchFamily="49" charset="0"/>
              </a:rPr>
              <a:t>icer</a:t>
            </a:r>
            <a:r>
              <a:rPr lang="en-US" sz="600" dirty="0">
                <a:latin typeface="Lucida Console" panose="020B0609040504020204" pitchFamily="49" charset="0"/>
              </a:rPr>
              <a:t> %&gt;% </a:t>
            </a:r>
            <a:r>
              <a:rPr lang="en-US" sz="600" dirty="0" err="1">
                <a:latin typeface="Lucida Console" panose="020B0609040504020204" pitchFamily="49" charset="0"/>
              </a:rPr>
              <a:t>format_costs</a:t>
            </a:r>
            <a:r>
              <a:rPr lang="en-US" sz="600" dirty="0">
                <a:latin typeface="Lucida Console" panose="020B0609040504020204" pitchFamily="49" charset="0"/>
              </a:rPr>
              <a:t>())</a:t>
            </a:r>
          </a:p>
          <a:p>
            <a:r>
              <a:rPr lang="en-US" sz="600" dirty="0">
                <a:latin typeface="Lucida Console" panose="020B0609040504020204" pitchFamily="49" charset="0"/>
              </a:rPr>
              <a:t>) %&gt;%</a:t>
            </a:r>
          </a:p>
          <a:p>
            <a:r>
              <a:rPr lang="en-US" sz="600" dirty="0">
                <a:latin typeface="Lucida Console" panose="020B0609040504020204" pitchFamily="49" charset="0"/>
              </a:rPr>
              <a:t>  </a:t>
            </a:r>
            <a:r>
              <a:rPr lang="en-US" sz="600" dirty="0" err="1">
                <a:latin typeface="Lucida Console" panose="020B0609040504020204" pitchFamily="49" charset="0"/>
              </a:rPr>
              <a:t>kable</a:t>
            </a:r>
            <a:r>
              <a:rPr lang="en-US" sz="600" dirty="0">
                <a:latin typeface="Lucida Console" panose="020B0609040504020204" pitchFamily="49" charset="0"/>
              </a:rPr>
              <a:t>() %&gt;%</a:t>
            </a:r>
          </a:p>
          <a:p>
            <a:r>
              <a:rPr lang="en-US" sz="600" dirty="0">
                <a:latin typeface="Lucida Console" panose="020B0609040504020204" pitchFamily="49" charset="0"/>
              </a:rPr>
              <a:t>  </a:t>
            </a:r>
            <a:r>
              <a:rPr lang="en-US" sz="600" dirty="0" err="1">
                <a:latin typeface="Lucida Console" panose="020B0609040504020204" pitchFamily="49" charset="0"/>
              </a:rPr>
              <a:t>kable_styling</a:t>
            </a:r>
            <a:r>
              <a:rPr lang="en-US" sz="600" dirty="0">
                <a:latin typeface="Lucida Console" panose="020B0609040504020204" pitchFamily="49" charset="0"/>
              </a:rPr>
              <a:t>() %&gt;%</a:t>
            </a:r>
          </a:p>
          <a:p>
            <a:r>
              <a:rPr lang="en-US" sz="600" dirty="0">
                <a:latin typeface="Lucida Console" panose="020B0609040504020204" pitchFamily="49" charset="0"/>
              </a:rPr>
              <a:t>  footnote(general = "Costs and QALYs are discounted at 3% per annum.", </a:t>
            </a:r>
            <a:r>
              <a:rPr lang="en-US" sz="600" dirty="0" err="1">
                <a:latin typeface="Lucida Console" panose="020B0609040504020204" pitchFamily="49" charset="0"/>
              </a:rPr>
              <a:t>footnote_as_chunk</a:t>
            </a:r>
            <a:r>
              <a:rPr lang="en-US" sz="600" dirty="0">
                <a:latin typeface="Lucida Console" panose="020B0609040504020204" pitchFamily="49" charset="0"/>
              </a:rPr>
              <a:t> = TRUE)</a:t>
            </a:r>
          </a:p>
          <a:p>
            <a:r>
              <a:rPr lang="en-US" sz="1100" dirty="0">
                <a:latin typeface="Lucida Console" panose="020B0609040504020204" pitchFamily="49" charset="0"/>
              </a:rPr>
              <a:t>}</a:t>
            </a:r>
          </a:p>
        </p:txBody>
      </p:sp>
    </p:spTree>
    <p:extLst>
      <p:ext uri="{BB962C8B-B14F-4D97-AF65-F5344CB8AC3E}">
        <p14:creationId xmlns:p14="http://schemas.microsoft.com/office/powerpoint/2010/main" val="1913801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1"/>
      <p:bldP spid="6"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EA06E2-E407-F241-83B0-9913CBFF45FF}"/>
              </a:ext>
            </a:extLst>
          </p:cNvPr>
          <p:cNvSpPr>
            <a:spLocks noGrp="1"/>
          </p:cNvSpPr>
          <p:nvPr>
            <p:ph type="title"/>
          </p:nvPr>
        </p:nvSpPr>
        <p:spPr/>
        <p:txBody>
          <a:bodyPr/>
          <a:lstStyle/>
          <a:p>
            <a:r>
              <a:rPr lang="en-US" dirty="0"/>
              <a:t>Cost-effectiveness</a:t>
            </a:r>
          </a:p>
        </p:txBody>
      </p:sp>
      <p:sp>
        <p:nvSpPr>
          <p:cNvPr id="3" name="Slide Number Placeholder 2">
            <a:extLst>
              <a:ext uri="{FF2B5EF4-FFF2-40B4-BE49-F238E27FC236}">
                <a16:creationId xmlns:a16="http://schemas.microsoft.com/office/drawing/2014/main" id="{EE70C0DF-32FC-3341-AE46-58979D2BB806}"/>
              </a:ext>
            </a:extLst>
          </p:cNvPr>
          <p:cNvSpPr>
            <a:spLocks noGrp="1"/>
          </p:cNvSpPr>
          <p:nvPr>
            <p:ph type="sldNum" sz="quarter" idx="4"/>
          </p:nvPr>
        </p:nvSpPr>
        <p:spPr/>
        <p:txBody>
          <a:bodyPr/>
          <a:lstStyle/>
          <a:p>
            <a:fld id="{CF7A681D-9A53-0F41-890B-1BA01E4644AD}" type="slidenum">
              <a:rPr lang="en-US" smtClean="0"/>
              <a:pPr/>
              <a:t>38</a:t>
            </a:fld>
            <a:endParaRPr lang="en-US"/>
          </a:p>
        </p:txBody>
      </p:sp>
      <p:sp>
        <p:nvSpPr>
          <p:cNvPr id="5" name="Rectangle 4">
            <a:extLst>
              <a:ext uri="{FF2B5EF4-FFF2-40B4-BE49-F238E27FC236}">
                <a16:creationId xmlns:a16="http://schemas.microsoft.com/office/drawing/2014/main" id="{8935DA85-7150-A64E-90A9-99821DCCA36B}"/>
              </a:ext>
            </a:extLst>
          </p:cNvPr>
          <p:cNvSpPr/>
          <p:nvPr/>
        </p:nvSpPr>
        <p:spPr>
          <a:xfrm>
            <a:off x="457199" y="978527"/>
            <a:ext cx="5982929" cy="430887"/>
          </a:xfrm>
          <a:prstGeom prst="rect">
            <a:avLst/>
          </a:prstGeom>
          <a:solidFill>
            <a:schemeClr val="bg1">
              <a:lumMod val="85000"/>
            </a:schemeClr>
          </a:solidFill>
        </p:spPr>
        <p:txBody>
          <a:bodyPr wrap="square">
            <a:spAutoFit/>
          </a:bodyPr>
          <a:lstStyle/>
          <a:p>
            <a:r>
              <a:rPr lang="en-US" sz="1100" b="1" dirty="0" err="1">
                <a:latin typeface="Lucida Console" panose="020B0609040504020204" pitchFamily="49" charset="0"/>
              </a:rPr>
              <a:t>make_icer_tbl</a:t>
            </a:r>
            <a:r>
              <a:rPr lang="en-US" sz="1100" dirty="0">
                <a:latin typeface="Lucida Console" panose="020B0609040504020204" pitchFamily="49" charset="0"/>
              </a:rPr>
              <a:t>(costs0 = </a:t>
            </a:r>
            <a:r>
              <a:rPr lang="en-US" sz="1100" dirty="0" err="1">
                <a:solidFill>
                  <a:srgbClr val="0070C0"/>
                </a:solidFill>
                <a:latin typeface="Lucida Console" panose="020B0609040504020204" pitchFamily="49" charset="0"/>
              </a:rPr>
              <a:t>dcosts_soc</a:t>
            </a:r>
            <a:r>
              <a:rPr lang="en-US" sz="1100" dirty="0">
                <a:latin typeface="Lucida Console" panose="020B0609040504020204" pitchFamily="49" charset="0"/>
              </a:rPr>
              <a:t>, costs1 = </a:t>
            </a:r>
            <a:r>
              <a:rPr lang="en-US" sz="1100" dirty="0" err="1">
                <a:solidFill>
                  <a:srgbClr val="0070C0"/>
                </a:solidFill>
                <a:latin typeface="Lucida Console" panose="020B0609040504020204" pitchFamily="49" charset="0"/>
              </a:rPr>
              <a:t>dcosts_new</a:t>
            </a:r>
            <a:r>
              <a:rPr lang="en-US" sz="1100" dirty="0">
                <a:latin typeface="Lucida Console" panose="020B0609040504020204" pitchFamily="49" charset="0"/>
              </a:rPr>
              <a:t>,</a:t>
            </a:r>
          </a:p>
          <a:p>
            <a:r>
              <a:rPr lang="en-US" sz="1100" dirty="0">
                <a:latin typeface="Lucida Console" panose="020B0609040504020204" pitchFamily="49" charset="0"/>
              </a:rPr>
              <a:t>              qalys0 = </a:t>
            </a:r>
            <a:r>
              <a:rPr lang="en-US" sz="1100" dirty="0" err="1">
                <a:solidFill>
                  <a:srgbClr val="0070C0"/>
                </a:solidFill>
                <a:latin typeface="Lucida Console" panose="020B0609040504020204" pitchFamily="49" charset="0"/>
              </a:rPr>
              <a:t>dqalys_soc</a:t>
            </a:r>
            <a:r>
              <a:rPr lang="en-US" sz="1100" dirty="0">
                <a:latin typeface="Lucida Console" panose="020B0609040504020204" pitchFamily="49" charset="0"/>
              </a:rPr>
              <a:t>, qalys1 = </a:t>
            </a:r>
            <a:r>
              <a:rPr lang="en-US" sz="1100" dirty="0" err="1">
                <a:solidFill>
                  <a:srgbClr val="0070C0"/>
                </a:solidFill>
                <a:latin typeface="Lucida Console" panose="020B0609040504020204" pitchFamily="49" charset="0"/>
              </a:rPr>
              <a:t>dqalys_new</a:t>
            </a:r>
            <a:r>
              <a:rPr lang="en-US" sz="1100" dirty="0">
                <a:latin typeface="Lucida Console" panose="020B0609040504020204" pitchFamily="49" charset="0"/>
              </a:rPr>
              <a:t>)</a:t>
            </a:r>
          </a:p>
        </p:txBody>
      </p:sp>
      <p:pic>
        <p:nvPicPr>
          <p:cNvPr id="8" name="Picture 7">
            <a:extLst>
              <a:ext uri="{FF2B5EF4-FFF2-40B4-BE49-F238E27FC236}">
                <a16:creationId xmlns:a16="http://schemas.microsoft.com/office/drawing/2014/main" id="{16C85E7E-F70E-3646-B053-3BFF2870E0DC}"/>
              </a:ext>
            </a:extLst>
          </p:cNvPr>
          <p:cNvPicPr>
            <a:picLocks noChangeAspect="1"/>
          </p:cNvPicPr>
          <p:nvPr/>
        </p:nvPicPr>
        <p:blipFill>
          <a:blip r:embed="rId2"/>
          <a:stretch>
            <a:fillRect/>
          </a:stretch>
        </p:blipFill>
        <p:spPr>
          <a:xfrm>
            <a:off x="627522" y="1815933"/>
            <a:ext cx="5812606" cy="1144015"/>
          </a:xfrm>
          <a:prstGeom prst="rect">
            <a:avLst/>
          </a:prstGeom>
        </p:spPr>
      </p:pic>
    </p:spTree>
    <p:extLst>
      <p:ext uri="{BB962C8B-B14F-4D97-AF65-F5344CB8AC3E}">
        <p14:creationId xmlns:p14="http://schemas.microsoft.com/office/powerpoint/2010/main" val="1666069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640977-BA36-FF4A-A2CC-31763416EA2F}"/>
              </a:ext>
            </a:extLst>
          </p:cNvPr>
          <p:cNvSpPr>
            <a:spLocks noGrp="1"/>
          </p:cNvSpPr>
          <p:nvPr>
            <p:ph type="title"/>
          </p:nvPr>
        </p:nvSpPr>
        <p:spPr/>
        <p:txBody>
          <a:bodyPr/>
          <a:lstStyle/>
          <a:p>
            <a:r>
              <a:rPr lang="en-US" dirty="0"/>
              <a:t>Structure</a:t>
            </a:r>
          </a:p>
        </p:txBody>
      </p:sp>
      <p:sp>
        <p:nvSpPr>
          <p:cNvPr id="3" name="Content Placeholder 2">
            <a:extLst>
              <a:ext uri="{FF2B5EF4-FFF2-40B4-BE49-F238E27FC236}">
                <a16:creationId xmlns:a16="http://schemas.microsoft.com/office/drawing/2014/main" id="{8C595D6E-2329-8C47-B3A4-8B48EC5ECA8B}"/>
              </a:ext>
            </a:extLst>
          </p:cNvPr>
          <p:cNvSpPr>
            <a:spLocks noGrp="1"/>
          </p:cNvSpPr>
          <p:nvPr>
            <p:ph idx="1"/>
          </p:nvPr>
        </p:nvSpPr>
        <p:spPr/>
        <p:txBody>
          <a:bodyPr/>
          <a:lstStyle/>
          <a:p>
            <a:r>
              <a:rPr lang="en-US" dirty="0"/>
              <a:t>Presentation</a:t>
            </a:r>
          </a:p>
          <a:p>
            <a:r>
              <a:rPr lang="en-US" dirty="0"/>
              <a:t>Exercises using R</a:t>
            </a:r>
          </a:p>
        </p:txBody>
      </p:sp>
      <p:sp>
        <p:nvSpPr>
          <p:cNvPr id="4" name="Slide Number Placeholder 3">
            <a:extLst>
              <a:ext uri="{FF2B5EF4-FFF2-40B4-BE49-F238E27FC236}">
                <a16:creationId xmlns:a16="http://schemas.microsoft.com/office/drawing/2014/main" id="{ADECA342-05A7-E740-918A-4978A8683A90}"/>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a:t>
            </a:fld>
            <a:endParaRPr lang="en-US"/>
          </a:p>
        </p:txBody>
      </p:sp>
    </p:spTree>
    <p:extLst>
      <p:ext uri="{BB962C8B-B14F-4D97-AF65-F5344CB8AC3E}">
        <p14:creationId xmlns:p14="http://schemas.microsoft.com/office/powerpoint/2010/main" val="41050869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5869D-25BA-8D4C-86B7-DBF70E60C6B1}"/>
              </a:ext>
            </a:extLst>
          </p:cNvPr>
          <p:cNvSpPr>
            <a:spLocks noGrp="1"/>
          </p:cNvSpPr>
          <p:nvPr>
            <p:ph type="title"/>
          </p:nvPr>
        </p:nvSpPr>
        <p:spPr/>
        <p:txBody>
          <a:bodyPr/>
          <a:lstStyle/>
          <a:p>
            <a:r>
              <a:rPr lang="en-US" dirty="0"/>
              <a:t>Steps</a:t>
            </a:r>
          </a:p>
        </p:txBody>
      </p:sp>
      <p:sp>
        <p:nvSpPr>
          <p:cNvPr id="3" name="Content Placeholder 2">
            <a:extLst>
              <a:ext uri="{FF2B5EF4-FFF2-40B4-BE49-F238E27FC236}">
                <a16:creationId xmlns:a16="http://schemas.microsoft.com/office/drawing/2014/main" id="{EE1B7C56-0388-7740-B54B-F8670EE614C2}"/>
              </a:ext>
            </a:extLst>
          </p:cNvPr>
          <p:cNvSpPr>
            <a:spLocks noGrp="1"/>
          </p:cNvSpPr>
          <p:nvPr>
            <p:ph idx="1"/>
          </p:nvPr>
        </p:nvSpPr>
        <p:spPr>
          <a:xfrm>
            <a:off x="457200" y="1150936"/>
            <a:ext cx="8686800" cy="3388113"/>
          </a:xfrm>
        </p:spPr>
        <p:txBody>
          <a:bodyPr>
            <a:normAutofit/>
          </a:bodyPr>
          <a:lstStyle/>
          <a:p>
            <a:r>
              <a:rPr lang="en-US" sz="1600" dirty="0"/>
              <a:t>Define transition matrix SOC</a:t>
            </a:r>
          </a:p>
          <a:p>
            <a:r>
              <a:rPr lang="en-US" sz="1600" dirty="0"/>
              <a:t>Define transition matrix New treatment</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apply_rr</a:t>
            </a:r>
            <a:r>
              <a:rPr lang="en-US" sz="1600" dirty="0">
                <a:solidFill>
                  <a:schemeClr val="accent3"/>
                </a:solidFill>
                <a:latin typeface="Lucida Console" panose="020B0609040504020204" pitchFamily="49" charset="0"/>
              </a:rPr>
              <a:t>(</a:t>
            </a:r>
            <a:r>
              <a:rPr lang="en-US" sz="1600" dirty="0" err="1">
                <a:solidFill>
                  <a:schemeClr val="accent3"/>
                </a:solidFill>
                <a:latin typeface="Lucida Console" panose="020B0609040504020204" pitchFamily="49" charset="0"/>
              </a:rPr>
              <a:t>p_soc</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rr</a:t>
            </a:r>
            <a:r>
              <a:rPr lang="en-US" sz="1600" dirty="0">
                <a:solidFill>
                  <a:schemeClr val="accent3"/>
                </a:solidFill>
                <a:latin typeface="Lucida Console" panose="020B0609040504020204" pitchFamily="49" charset="0"/>
              </a:rPr>
              <a:t>)</a:t>
            </a:r>
          </a:p>
          <a:p>
            <a:r>
              <a:rPr lang="en-US" sz="1600" dirty="0"/>
              <a:t>Define utility and cost values by health state</a:t>
            </a:r>
          </a:p>
          <a:p>
            <a:r>
              <a:rPr lang="en-US" sz="1600" dirty="0"/>
              <a:t>Calculate health state probabilities over time </a:t>
            </a:r>
            <a:r>
              <a:rPr lang="en-US" sz="1600" dirty="0" err="1">
                <a:solidFill>
                  <a:schemeClr val="accent3"/>
                </a:solidFill>
                <a:latin typeface="Lucida Console" panose="020B0609040504020204" pitchFamily="49" charset="0"/>
              </a:rPr>
              <a:t>sim_markov_chain</a:t>
            </a:r>
            <a:r>
              <a:rPr lang="en-US" sz="1600" dirty="0">
                <a:solidFill>
                  <a:schemeClr val="accent3"/>
                </a:solidFill>
                <a:latin typeface="Lucida Console" panose="020B0609040504020204" pitchFamily="49" charset="0"/>
              </a:rPr>
              <a:t>(x0, p, </a:t>
            </a:r>
            <a:r>
              <a:rPr lang="en-US" sz="1600" dirty="0" err="1">
                <a:solidFill>
                  <a:schemeClr val="accent3"/>
                </a:solidFill>
                <a:latin typeface="Lucida Console" panose="020B0609040504020204" pitchFamily="49" charset="0"/>
              </a:rPr>
              <a:t>n_cycles</a:t>
            </a:r>
            <a:r>
              <a:rPr lang="en-US" sz="1600" dirty="0">
                <a:solidFill>
                  <a:schemeClr val="accent3"/>
                </a:solidFill>
                <a:latin typeface="Lucida Console" panose="020B0609040504020204" pitchFamily="49" charset="0"/>
              </a:rPr>
              <a:t>) </a:t>
            </a:r>
          </a:p>
          <a:p>
            <a:r>
              <a:rPr lang="en-US" sz="1600" dirty="0"/>
              <a:t>Calculate expected QALYs and costs</a:t>
            </a:r>
            <a:r>
              <a:rPr lang="en-US" sz="1600" dirty="0">
                <a:solidFill>
                  <a:schemeClr val="accent3"/>
                </a:solidFill>
                <a:latin typeface="Lucida Console" panose="020B0609040504020204" pitchFamily="49" charset="0"/>
              </a:rPr>
              <a:t> </a:t>
            </a:r>
          </a:p>
          <a:p>
            <a:pPr marL="0" indent="0">
              <a:lnSpc>
                <a:spcPct val="110000"/>
              </a:lnSpc>
              <a:spcBef>
                <a:spcPts val="0"/>
              </a:spcBef>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pv</a:t>
            </a:r>
            <a:r>
              <a:rPr lang="en-US" sz="1600" dirty="0">
                <a:solidFill>
                  <a:schemeClr val="accent3"/>
                </a:solidFill>
                <a:latin typeface="Lucida Console" panose="020B0609040504020204" pitchFamily="49" charset="0"/>
              </a:rPr>
              <a:t>(z, </a:t>
            </a:r>
            <a:r>
              <a:rPr lang="en-US" sz="1600" dirty="0" err="1">
                <a:solidFill>
                  <a:schemeClr val="accent3"/>
                </a:solidFill>
                <a:latin typeface="Lucida Console" panose="020B0609040504020204" pitchFamily="49" charset="0"/>
              </a:rPr>
              <a:t>dr</a:t>
            </a:r>
            <a:r>
              <a:rPr lang="en-US" sz="1600" dirty="0">
                <a:solidFill>
                  <a:schemeClr val="accent3"/>
                </a:solidFill>
                <a:latin typeface="Lucida Console" panose="020B0609040504020204" pitchFamily="49" charset="0"/>
              </a:rPr>
              <a:t>, t)</a:t>
            </a:r>
          </a:p>
          <a:p>
            <a:pPr marL="0" indent="0">
              <a:lnSpc>
                <a:spcPct val="110000"/>
              </a:lnSpc>
              <a:spcBef>
                <a:spcPts val="0"/>
              </a:spcBef>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compute_qalys</a:t>
            </a:r>
            <a:r>
              <a:rPr lang="en-US" sz="1600" dirty="0">
                <a:solidFill>
                  <a:schemeClr val="accent3"/>
                </a:solidFill>
                <a:latin typeface="Lucida Console" panose="020B0609040504020204" pitchFamily="49" charset="0"/>
              </a:rPr>
              <a:t>(x, utility, </a:t>
            </a:r>
            <a:r>
              <a:rPr lang="en-US" sz="1600" dirty="0" err="1">
                <a:solidFill>
                  <a:schemeClr val="accent3"/>
                </a:solidFill>
                <a:latin typeface="Lucida Console" panose="020B0609040504020204" pitchFamily="49" charset="0"/>
              </a:rPr>
              <a:t>dr</a:t>
            </a:r>
            <a:r>
              <a:rPr lang="en-US" sz="1600" dirty="0">
                <a:solidFill>
                  <a:schemeClr val="accent3"/>
                </a:solidFill>
                <a:latin typeface="Lucida Console" panose="020B0609040504020204" pitchFamily="49" charset="0"/>
              </a:rPr>
              <a:t>)</a:t>
            </a:r>
          </a:p>
          <a:p>
            <a:pPr marL="0" indent="0">
              <a:lnSpc>
                <a:spcPct val="110000"/>
              </a:lnSpc>
              <a:spcBef>
                <a:spcPts val="0"/>
              </a:spcBef>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compute_costs</a:t>
            </a:r>
            <a:r>
              <a:rPr lang="en-US" sz="1600" dirty="0">
                <a:solidFill>
                  <a:schemeClr val="accent3"/>
                </a:solidFill>
                <a:latin typeface="Lucida Console" panose="020B0609040504020204" pitchFamily="49" charset="0"/>
              </a:rPr>
              <a:t>(x, utility, </a:t>
            </a:r>
            <a:r>
              <a:rPr lang="en-US" sz="1600" dirty="0" err="1">
                <a:solidFill>
                  <a:schemeClr val="accent3"/>
                </a:solidFill>
                <a:latin typeface="Lucida Console" panose="020B0609040504020204" pitchFamily="49" charset="0"/>
              </a:rPr>
              <a:t>dr</a:t>
            </a:r>
            <a:r>
              <a:rPr lang="en-US" sz="1600" dirty="0">
                <a:solidFill>
                  <a:schemeClr val="accent3"/>
                </a:solidFill>
                <a:latin typeface="Lucida Console" panose="020B0609040504020204" pitchFamily="49" charset="0"/>
              </a:rPr>
              <a:t>)</a:t>
            </a:r>
          </a:p>
          <a:p>
            <a:r>
              <a:rPr lang="en-US" sz="1600" dirty="0"/>
              <a:t>Cost-effectiveness analysis </a:t>
            </a:r>
            <a:r>
              <a:rPr lang="en-US" sz="1600" dirty="0" err="1">
                <a:solidFill>
                  <a:schemeClr val="accent3"/>
                </a:solidFill>
                <a:latin typeface="Lucida Console" panose="020B0609040504020204" pitchFamily="49" charset="0"/>
              </a:rPr>
              <a:t>make_icer_tbl</a:t>
            </a:r>
            <a:r>
              <a:rPr lang="en-US" sz="1600" dirty="0">
                <a:solidFill>
                  <a:schemeClr val="accent3"/>
                </a:solidFill>
                <a:latin typeface="Lucida Console" panose="020B0609040504020204" pitchFamily="49" charset="0"/>
              </a:rPr>
              <a:t>(costs0, costs1, qalys0, qalys1) </a:t>
            </a:r>
            <a:endParaRPr lang="en-US" sz="1600" dirty="0"/>
          </a:p>
          <a:p>
            <a:endParaRPr lang="en-US" sz="1600" dirty="0"/>
          </a:p>
        </p:txBody>
      </p:sp>
      <p:sp>
        <p:nvSpPr>
          <p:cNvPr id="4" name="Slide Number Placeholder 3">
            <a:extLst>
              <a:ext uri="{FF2B5EF4-FFF2-40B4-BE49-F238E27FC236}">
                <a16:creationId xmlns:a16="http://schemas.microsoft.com/office/drawing/2014/main" id="{D2EA87E9-091A-044B-9749-1A7383E8EF55}"/>
              </a:ext>
            </a:extLst>
          </p:cNvPr>
          <p:cNvSpPr>
            <a:spLocks noGrp="1"/>
          </p:cNvSpPr>
          <p:nvPr>
            <p:ph type="sldNum" sz="quarter" idx="4"/>
          </p:nvPr>
        </p:nvSpPr>
        <p:spPr/>
        <p:txBody>
          <a:bodyPr/>
          <a:lstStyle/>
          <a:p>
            <a:fld id="{CF7A681D-9A53-0F41-890B-1BA01E4644AD}" type="slidenum">
              <a:rPr lang="en-US" smtClean="0"/>
              <a:pPr/>
              <a:t>39</a:t>
            </a:fld>
            <a:endParaRPr lang="en-US"/>
          </a:p>
        </p:txBody>
      </p:sp>
    </p:spTree>
    <p:extLst>
      <p:ext uri="{BB962C8B-B14F-4D97-AF65-F5344CB8AC3E}">
        <p14:creationId xmlns:p14="http://schemas.microsoft.com/office/powerpoint/2010/main" val="2520030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49F59-B86C-8047-9104-F28CFE1616AF}"/>
              </a:ext>
            </a:extLst>
          </p:cNvPr>
          <p:cNvSpPr>
            <a:spLocks noGrp="1"/>
          </p:cNvSpPr>
          <p:nvPr>
            <p:ph type="title"/>
          </p:nvPr>
        </p:nvSpPr>
        <p:spPr/>
        <p:txBody>
          <a:bodyPr/>
          <a:lstStyle/>
          <a:p>
            <a:r>
              <a:rPr lang="en-US" dirty="0"/>
              <a:t>Complete R script</a:t>
            </a:r>
          </a:p>
        </p:txBody>
      </p:sp>
      <p:sp>
        <p:nvSpPr>
          <p:cNvPr id="3" name="Slide Number Placeholder 2">
            <a:extLst>
              <a:ext uri="{FF2B5EF4-FFF2-40B4-BE49-F238E27FC236}">
                <a16:creationId xmlns:a16="http://schemas.microsoft.com/office/drawing/2014/main" id="{AF34A6B7-D4C8-B64C-8F19-8681088F70A8}"/>
              </a:ext>
            </a:extLst>
          </p:cNvPr>
          <p:cNvSpPr>
            <a:spLocks noGrp="1"/>
          </p:cNvSpPr>
          <p:nvPr>
            <p:ph type="sldNum" sz="quarter" idx="4"/>
          </p:nvPr>
        </p:nvSpPr>
        <p:spPr/>
        <p:txBody>
          <a:bodyPr/>
          <a:lstStyle/>
          <a:p>
            <a:fld id="{CF7A681D-9A53-0F41-890B-1BA01E4644AD}" type="slidenum">
              <a:rPr lang="en-US" smtClean="0"/>
              <a:pPr/>
              <a:t>40</a:t>
            </a:fld>
            <a:endParaRPr lang="en-US"/>
          </a:p>
        </p:txBody>
      </p:sp>
      <p:pic>
        <p:nvPicPr>
          <p:cNvPr id="6" name="Picture 5">
            <a:extLst>
              <a:ext uri="{FF2B5EF4-FFF2-40B4-BE49-F238E27FC236}">
                <a16:creationId xmlns:a16="http://schemas.microsoft.com/office/drawing/2014/main" id="{8A9DD5EA-CB36-4746-8C5D-05C6C7ADA9DC}"/>
              </a:ext>
            </a:extLst>
          </p:cNvPr>
          <p:cNvPicPr>
            <a:picLocks noChangeAspect="1"/>
          </p:cNvPicPr>
          <p:nvPr/>
        </p:nvPicPr>
        <p:blipFill>
          <a:blip r:embed="rId2"/>
          <a:stretch>
            <a:fillRect/>
          </a:stretch>
        </p:blipFill>
        <p:spPr>
          <a:xfrm>
            <a:off x="3357562" y="0"/>
            <a:ext cx="5786438" cy="5143500"/>
          </a:xfrm>
          <a:prstGeom prst="rect">
            <a:avLst/>
          </a:prstGeom>
        </p:spPr>
      </p:pic>
    </p:spTree>
    <p:extLst>
      <p:ext uri="{BB962C8B-B14F-4D97-AF65-F5344CB8AC3E}">
        <p14:creationId xmlns:p14="http://schemas.microsoft.com/office/powerpoint/2010/main" val="64933475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300746A-D91C-B444-9783-484DB40C50E7}"/>
              </a:ext>
            </a:extLst>
          </p:cNvPr>
          <p:cNvPicPr>
            <a:picLocks noChangeAspect="1"/>
          </p:cNvPicPr>
          <p:nvPr/>
        </p:nvPicPr>
        <p:blipFill rotWithShape="1">
          <a:blip r:embed="rId2"/>
          <a:srcRect t="12302"/>
          <a:stretch/>
        </p:blipFill>
        <p:spPr>
          <a:xfrm>
            <a:off x="457199" y="742013"/>
            <a:ext cx="8545223" cy="4401487"/>
          </a:xfrm>
          <a:prstGeom prst="rect">
            <a:avLst/>
          </a:prstGeom>
        </p:spPr>
      </p:pic>
      <p:sp>
        <p:nvSpPr>
          <p:cNvPr id="2" name="Title 1">
            <a:extLst>
              <a:ext uri="{FF2B5EF4-FFF2-40B4-BE49-F238E27FC236}">
                <a16:creationId xmlns:a16="http://schemas.microsoft.com/office/drawing/2014/main" id="{E6AF29B2-FC48-A44B-A2D3-CE73DE1241CA}"/>
              </a:ext>
            </a:extLst>
          </p:cNvPr>
          <p:cNvSpPr>
            <a:spLocks noGrp="1"/>
          </p:cNvSpPr>
          <p:nvPr>
            <p:ph type="title"/>
          </p:nvPr>
        </p:nvSpPr>
        <p:spPr/>
        <p:txBody>
          <a:bodyPr/>
          <a:lstStyle/>
          <a:p>
            <a:r>
              <a:rPr lang="en-US" dirty="0"/>
              <a:t>Tutorial</a:t>
            </a:r>
          </a:p>
        </p:txBody>
      </p:sp>
      <p:sp>
        <p:nvSpPr>
          <p:cNvPr id="7" name="Slide Number Placeholder 3">
            <a:extLst>
              <a:ext uri="{FF2B5EF4-FFF2-40B4-BE49-F238E27FC236}">
                <a16:creationId xmlns:a16="http://schemas.microsoft.com/office/drawing/2014/main" id="{7E0540DF-9824-AB44-8FBB-06B6F3FA178D}"/>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41</a:t>
            </a:fld>
            <a:endParaRPr lang="en-US"/>
          </a:p>
        </p:txBody>
      </p:sp>
      <p:sp>
        <p:nvSpPr>
          <p:cNvPr id="8" name="Rectangle 7">
            <a:extLst>
              <a:ext uri="{FF2B5EF4-FFF2-40B4-BE49-F238E27FC236}">
                <a16:creationId xmlns:a16="http://schemas.microsoft.com/office/drawing/2014/main" id="{5D76A20B-F998-CD42-AA3F-86B9AEA2ADC4}"/>
              </a:ext>
            </a:extLst>
          </p:cNvPr>
          <p:cNvSpPr/>
          <p:nvPr/>
        </p:nvSpPr>
        <p:spPr>
          <a:xfrm>
            <a:off x="574008" y="2371864"/>
            <a:ext cx="7799896" cy="400110"/>
          </a:xfrm>
          <a:prstGeom prst="rect">
            <a:avLst/>
          </a:prstGeom>
          <a:solidFill>
            <a:schemeClr val="bg1"/>
          </a:solidFill>
        </p:spPr>
        <p:txBody>
          <a:bodyPr wrap="square">
            <a:spAutoFit/>
          </a:bodyPr>
          <a:lstStyle/>
          <a:p>
            <a:pPr algn="ctr"/>
            <a:r>
              <a:rPr lang="en-US" sz="2000" dirty="0">
                <a:solidFill>
                  <a:srgbClr val="C30D3E"/>
                </a:solidFill>
              </a:rPr>
              <a:t>https://</a:t>
            </a:r>
            <a:r>
              <a:rPr lang="en-US" sz="2000" dirty="0" err="1">
                <a:solidFill>
                  <a:srgbClr val="C30D3E"/>
                </a:solidFill>
              </a:rPr>
              <a:t>hesim-dev.github.io</a:t>
            </a:r>
            <a:r>
              <a:rPr lang="en-US" sz="2000" dirty="0">
                <a:solidFill>
                  <a:srgbClr val="C30D3E"/>
                </a:solidFill>
              </a:rPr>
              <a:t>/</a:t>
            </a:r>
            <a:r>
              <a:rPr lang="en-US" sz="2000" dirty="0" err="1">
                <a:solidFill>
                  <a:srgbClr val="C30D3E"/>
                </a:solidFill>
              </a:rPr>
              <a:t>rcea</a:t>
            </a:r>
            <a:r>
              <a:rPr lang="en-US" sz="2000" dirty="0">
                <a:solidFill>
                  <a:srgbClr val="C30D3E"/>
                </a:solidFill>
              </a:rPr>
              <a:t>/articles/01-markov-cohort.html</a:t>
            </a:r>
          </a:p>
        </p:txBody>
      </p:sp>
    </p:spTree>
    <p:extLst>
      <p:ext uri="{BB962C8B-B14F-4D97-AF65-F5344CB8AC3E}">
        <p14:creationId xmlns:p14="http://schemas.microsoft.com/office/powerpoint/2010/main" val="390953941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p:txBody>
          <a:bodyPr/>
          <a:lstStyle/>
          <a:p>
            <a:r>
              <a:rPr lang="en-US" dirty="0">
                <a:solidFill>
                  <a:srgbClr val="23A3FF"/>
                </a:solidFill>
              </a:rPr>
              <a:t>Exercise 1: Simple Markov Cohort model</a:t>
            </a:r>
          </a:p>
        </p:txBody>
      </p:sp>
      <p:sp>
        <p:nvSpPr>
          <p:cNvPr id="3" name="Content Placeholder 2">
            <a:extLst>
              <a:ext uri="{FF2B5EF4-FFF2-40B4-BE49-F238E27FC236}">
                <a16:creationId xmlns:a16="http://schemas.microsoft.com/office/drawing/2014/main" id="{3E5E8014-DA99-BC41-8B2C-D89546450A47}"/>
              </a:ext>
            </a:extLst>
          </p:cNvPr>
          <p:cNvSpPr>
            <a:spLocks noGrp="1"/>
          </p:cNvSpPr>
          <p:nvPr>
            <p:ph idx="1"/>
          </p:nvPr>
        </p:nvSpPr>
        <p:spPr/>
        <p:txBody>
          <a:bodyPr/>
          <a:lstStyle/>
          <a:p>
            <a:r>
              <a:rPr lang="en-US" i="1" dirty="0"/>
              <a:t>Modify R-script “01-markov-cohort-R”</a:t>
            </a:r>
          </a:p>
          <a:p>
            <a:pPr lvl="1"/>
            <a:r>
              <a:rPr lang="en-US" i="1" dirty="0"/>
              <a:t>Change relative risk</a:t>
            </a:r>
          </a:p>
          <a:p>
            <a:pPr lvl="1"/>
            <a:r>
              <a:rPr lang="en-US" i="1" dirty="0"/>
              <a:t>Change drug costs</a:t>
            </a:r>
          </a:p>
          <a:p>
            <a:pPr lvl="1"/>
            <a:r>
              <a:rPr lang="en-US" i="1" dirty="0"/>
              <a:t>Change utilities</a:t>
            </a:r>
          </a:p>
          <a:p>
            <a:pPr lvl="1"/>
            <a:r>
              <a:rPr lang="en-US" i="1" dirty="0"/>
              <a:t>Change follow-up time</a:t>
            </a:r>
          </a:p>
          <a:p>
            <a:r>
              <a:rPr lang="en-US" i="1" dirty="0"/>
              <a:t>Run modified script</a:t>
            </a:r>
          </a:p>
        </p:txBody>
      </p:sp>
      <p:sp>
        <p:nvSpPr>
          <p:cNvPr id="4" name="Slide Number Placeholder 3">
            <a:extLst>
              <a:ext uri="{FF2B5EF4-FFF2-40B4-BE49-F238E27FC236}">
                <a16:creationId xmlns:a16="http://schemas.microsoft.com/office/drawing/2014/main" id="{1390ED29-63A6-F64B-B4B7-5B5D18BC90D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42</a:t>
            </a:fld>
            <a:endParaRPr lang="en-US"/>
          </a:p>
        </p:txBody>
      </p:sp>
    </p:spTree>
    <p:extLst>
      <p:ext uri="{BB962C8B-B14F-4D97-AF65-F5344CB8AC3E}">
        <p14:creationId xmlns:p14="http://schemas.microsoft.com/office/powerpoint/2010/main" val="359998850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Simple Markov cohort model – Incorporating probabilistic sensitivity analysis</a:t>
            </a:r>
          </a:p>
        </p:txBody>
      </p:sp>
    </p:spTree>
    <p:extLst>
      <p:ext uri="{BB962C8B-B14F-4D97-AF65-F5344CB8AC3E}">
        <p14:creationId xmlns:p14="http://schemas.microsoft.com/office/powerpoint/2010/main" val="17863017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E9DBD-51AE-CE4B-9CB4-29F18BD43D2C}"/>
              </a:ext>
            </a:extLst>
          </p:cNvPr>
          <p:cNvSpPr>
            <a:spLocks noGrp="1"/>
          </p:cNvSpPr>
          <p:nvPr>
            <p:ph type="title"/>
          </p:nvPr>
        </p:nvSpPr>
        <p:spPr/>
        <p:txBody>
          <a:bodyPr/>
          <a:lstStyle/>
          <a:p>
            <a:r>
              <a:rPr lang="en-US" dirty="0"/>
              <a:t>Probabilistic sensitivity analysis</a:t>
            </a:r>
          </a:p>
        </p:txBody>
      </p:sp>
      <p:sp>
        <p:nvSpPr>
          <p:cNvPr id="3" name="Content Placeholder 2">
            <a:extLst>
              <a:ext uri="{FF2B5EF4-FFF2-40B4-BE49-F238E27FC236}">
                <a16:creationId xmlns:a16="http://schemas.microsoft.com/office/drawing/2014/main" id="{0BC682A7-D86A-094F-BE9A-F1AA215517E1}"/>
              </a:ext>
            </a:extLst>
          </p:cNvPr>
          <p:cNvSpPr>
            <a:spLocks noGrp="1"/>
          </p:cNvSpPr>
          <p:nvPr>
            <p:ph idx="1"/>
          </p:nvPr>
        </p:nvSpPr>
        <p:spPr/>
        <p:txBody>
          <a:bodyPr>
            <a:normAutofit/>
          </a:bodyPr>
          <a:lstStyle/>
          <a:p>
            <a:r>
              <a:rPr lang="en-US" dirty="0"/>
              <a:t>The standard methodology for quantifying the impact of parameter uncertainty is probabilistic sensitivity analysis (PSA)</a:t>
            </a:r>
          </a:p>
          <a:p>
            <a:r>
              <a:rPr lang="en-US" dirty="0"/>
              <a:t>Propagating uncertainty in the input parameters throughout the model by randomly sampling sets of input values from suitable probability distributions</a:t>
            </a:r>
          </a:p>
          <a:p>
            <a:r>
              <a:rPr lang="en-US" dirty="0"/>
              <a:t>Probability distributions are determined according to the distributional properties of the statistical estimates, which, in turn, depend on the statistical techniques used and the distributions of the underlying data</a:t>
            </a:r>
          </a:p>
          <a:p>
            <a:endParaRPr lang="en-US" dirty="0"/>
          </a:p>
          <a:p>
            <a:r>
              <a:rPr lang="en-US" dirty="0"/>
              <a:t>R is a natural programming language for performing PSA </a:t>
            </a:r>
          </a:p>
          <a:p>
            <a:r>
              <a:rPr lang="en-US" dirty="0"/>
              <a:t>Random samples can be drawn from almost any probability distribution</a:t>
            </a:r>
          </a:p>
        </p:txBody>
      </p:sp>
      <p:sp>
        <p:nvSpPr>
          <p:cNvPr id="4" name="Slide Number Placeholder 3">
            <a:extLst>
              <a:ext uri="{FF2B5EF4-FFF2-40B4-BE49-F238E27FC236}">
                <a16:creationId xmlns:a16="http://schemas.microsoft.com/office/drawing/2014/main" id="{D9EF46F7-A99D-F447-BC41-BA75844E7387}"/>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44</a:t>
            </a:fld>
            <a:endParaRPr lang="en-US"/>
          </a:p>
        </p:txBody>
      </p:sp>
    </p:spTree>
    <p:extLst>
      <p:ext uri="{BB962C8B-B14F-4D97-AF65-F5344CB8AC3E}">
        <p14:creationId xmlns:p14="http://schemas.microsoft.com/office/powerpoint/2010/main" val="3934767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5B29F336-D867-AB40-931C-A16BD8A04C89}"/>
              </a:ext>
            </a:extLst>
          </p:cNvPr>
          <p:cNvSpPr txBox="1">
            <a:spLocks/>
          </p:cNvSpPr>
          <p:nvPr/>
        </p:nvSpPr>
        <p:spPr>
          <a:xfrm>
            <a:off x="457200" y="1150936"/>
            <a:ext cx="7616825" cy="338811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dirty="0"/>
              <a:t>We assume that summary level data is available on transitions from the Healthy state (n = 900), Sick state (n = 900), and Sicker state (n = 800). </a:t>
            </a:r>
          </a:p>
          <a:p>
            <a:r>
              <a:rPr lang="en-US" sz="1600" dirty="0"/>
              <a:t>The transitions from each state to the other 4 states can be modeled using a Dirichlet distribution</a:t>
            </a:r>
            <a:br>
              <a:rPr lang="en-US" sz="1600" dirty="0"/>
            </a:br>
            <a:endParaRPr lang="en-US" sz="1600" dirty="0"/>
          </a:p>
        </p:txBody>
      </p:sp>
      <p:sp>
        <p:nvSpPr>
          <p:cNvPr id="2" name="Title 1">
            <a:extLst>
              <a:ext uri="{FF2B5EF4-FFF2-40B4-BE49-F238E27FC236}">
                <a16:creationId xmlns:a16="http://schemas.microsoft.com/office/drawing/2014/main" id="{9E402408-EBA2-3A46-8CC9-EB07EF11BEB8}"/>
              </a:ext>
            </a:extLst>
          </p:cNvPr>
          <p:cNvSpPr>
            <a:spLocks noGrp="1"/>
          </p:cNvSpPr>
          <p:nvPr>
            <p:ph type="title"/>
          </p:nvPr>
        </p:nvSpPr>
        <p:spPr/>
        <p:txBody>
          <a:bodyPr/>
          <a:lstStyle/>
          <a:p>
            <a:r>
              <a:rPr lang="en-US" dirty="0"/>
              <a:t>Transition probabilities for SOC</a:t>
            </a:r>
          </a:p>
        </p:txBody>
      </p:sp>
      <p:sp>
        <p:nvSpPr>
          <p:cNvPr id="3" name="Slide Number Placeholder 2">
            <a:extLst>
              <a:ext uri="{FF2B5EF4-FFF2-40B4-BE49-F238E27FC236}">
                <a16:creationId xmlns:a16="http://schemas.microsoft.com/office/drawing/2014/main" id="{49AA014B-2B2B-024E-955B-C1FB446BEAA0}"/>
              </a:ext>
            </a:extLst>
          </p:cNvPr>
          <p:cNvSpPr>
            <a:spLocks noGrp="1"/>
          </p:cNvSpPr>
          <p:nvPr>
            <p:ph type="sldNum" sz="quarter" idx="4"/>
          </p:nvPr>
        </p:nvSpPr>
        <p:spPr/>
        <p:txBody>
          <a:bodyPr/>
          <a:lstStyle/>
          <a:p>
            <a:fld id="{CF7A681D-9A53-0F41-890B-1BA01E4644AD}" type="slidenum">
              <a:rPr lang="en-US" smtClean="0"/>
              <a:pPr/>
              <a:t>45</a:t>
            </a:fld>
            <a:endParaRPr lang="en-US"/>
          </a:p>
        </p:txBody>
      </p:sp>
      <p:sp>
        <p:nvSpPr>
          <p:cNvPr id="4" name="Rectangle 3">
            <a:extLst>
              <a:ext uri="{FF2B5EF4-FFF2-40B4-BE49-F238E27FC236}">
                <a16:creationId xmlns:a16="http://schemas.microsoft.com/office/drawing/2014/main" id="{3F46C0DD-6BDB-4946-939E-168C2B850CA3}"/>
              </a:ext>
            </a:extLst>
          </p:cNvPr>
          <p:cNvSpPr/>
          <p:nvPr/>
        </p:nvSpPr>
        <p:spPr>
          <a:xfrm>
            <a:off x="701116" y="2362802"/>
            <a:ext cx="6881714" cy="1615827"/>
          </a:xfrm>
          <a:prstGeom prst="rect">
            <a:avLst/>
          </a:prstGeom>
          <a:solidFill>
            <a:schemeClr val="bg1">
              <a:lumMod val="85000"/>
            </a:schemeClr>
          </a:solidFill>
        </p:spPr>
        <p:txBody>
          <a:bodyPr wrap="square">
            <a:spAutoFit/>
          </a:bodyPr>
          <a:lstStyle/>
          <a:p>
            <a:r>
              <a:rPr lang="en-US" sz="1100" b="1" dirty="0" err="1">
                <a:solidFill>
                  <a:srgbClr val="0070C0"/>
                </a:solidFill>
                <a:latin typeface="Lucida Console" panose="020B0609040504020204" pitchFamily="49" charset="0"/>
              </a:rPr>
              <a:t>transitions_soc</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matrix(</a:t>
            </a:r>
          </a:p>
          <a:p>
            <a:r>
              <a:rPr lang="en-US" sz="1100" dirty="0">
                <a:latin typeface="Lucida Console" panose="020B0609040504020204" pitchFamily="49" charset="0"/>
              </a:rPr>
              <a:t>  c(848, 150, 0,   2,</a:t>
            </a:r>
          </a:p>
          <a:p>
            <a:r>
              <a:rPr lang="en-US" sz="1100" dirty="0">
                <a:latin typeface="Lucida Console" panose="020B0609040504020204" pitchFamily="49" charset="0"/>
              </a:rPr>
              <a:t>    450, 355, 95,  5,</a:t>
            </a:r>
          </a:p>
          <a:p>
            <a:r>
              <a:rPr lang="en-US" sz="1100" dirty="0">
                <a:latin typeface="Lucida Console" panose="020B0609040504020204" pitchFamily="49" charset="0"/>
              </a:rPr>
              <a:t>    0,   0,   784, 16,</a:t>
            </a:r>
          </a:p>
          <a:p>
            <a:r>
              <a:rPr lang="en-US" sz="1100" dirty="0">
                <a:latin typeface="Lucida Console" panose="020B0609040504020204" pitchFamily="49" charset="0"/>
              </a:rPr>
              <a:t>    0,   0,   0,   23),</a:t>
            </a:r>
          </a:p>
          <a:p>
            <a:r>
              <a:rPr lang="en-US" sz="1100" dirty="0">
                <a:latin typeface="Lucida Console" panose="020B0609040504020204" pitchFamily="49" charset="0"/>
              </a:rPr>
              <a:t>  </a:t>
            </a:r>
            <a:r>
              <a:rPr lang="en-US" sz="1100" dirty="0" err="1">
                <a:latin typeface="Lucida Console" panose="020B0609040504020204" pitchFamily="49" charset="0"/>
              </a:rPr>
              <a:t>nrow</a:t>
            </a:r>
            <a:r>
              <a:rPr lang="en-US" sz="1100" dirty="0">
                <a:latin typeface="Lucida Console" panose="020B0609040504020204" pitchFamily="49" charset="0"/>
              </a:rPr>
              <a:t> = 4, </a:t>
            </a:r>
            <a:r>
              <a:rPr lang="en-US" sz="1100" dirty="0" err="1">
                <a:latin typeface="Lucida Console" panose="020B0609040504020204" pitchFamily="49" charset="0"/>
              </a:rPr>
              <a:t>byrow</a:t>
            </a:r>
            <a:r>
              <a:rPr lang="en-US" sz="1100" dirty="0">
                <a:latin typeface="Lucida Console" panose="020B0609040504020204" pitchFamily="49" charset="0"/>
              </a:rPr>
              <a:t> = TRUE)</a:t>
            </a:r>
          </a:p>
          <a:p>
            <a:endParaRPr lang="en-US" sz="1100" dirty="0">
              <a:latin typeface="Lucida Console" panose="020B0609040504020204" pitchFamily="49" charset="0"/>
            </a:endParaRPr>
          </a:p>
          <a:p>
            <a:r>
              <a:rPr lang="en-US" sz="1100" dirty="0" err="1">
                <a:latin typeface="Lucida Console" panose="020B0609040504020204" pitchFamily="49" charset="0"/>
              </a:rPr>
              <a:t>state_names</a:t>
            </a:r>
            <a:r>
              <a:rPr lang="en-US" sz="1100" dirty="0">
                <a:latin typeface="Lucida Console" panose="020B0609040504020204" pitchFamily="49" charset="0"/>
              </a:rPr>
              <a:t> &lt;- c("H", "S1", "S2", "D")</a:t>
            </a:r>
          </a:p>
          <a:p>
            <a:r>
              <a:rPr lang="en-US" sz="1100" dirty="0" err="1">
                <a:latin typeface="Lucida Console" panose="020B0609040504020204" pitchFamily="49" charset="0"/>
              </a:rPr>
              <a:t>colnames</a:t>
            </a:r>
            <a:r>
              <a:rPr lang="en-US" sz="1100" dirty="0">
                <a:latin typeface="Lucida Console" panose="020B0609040504020204" pitchFamily="49" charset="0"/>
              </a:rPr>
              <a:t>(</a:t>
            </a:r>
            <a:r>
              <a:rPr lang="en-US" sz="1100" dirty="0" err="1">
                <a:latin typeface="Lucida Console" panose="020B0609040504020204" pitchFamily="49" charset="0"/>
              </a:rPr>
              <a:t>transitions_soc</a:t>
            </a:r>
            <a:r>
              <a:rPr lang="en-US" sz="1100" dirty="0">
                <a:latin typeface="Lucida Console" panose="020B0609040504020204" pitchFamily="49" charset="0"/>
              </a:rPr>
              <a:t>) &lt;- </a:t>
            </a:r>
            <a:r>
              <a:rPr lang="en-US" sz="1100" dirty="0" err="1">
                <a:latin typeface="Lucida Console" panose="020B0609040504020204" pitchFamily="49" charset="0"/>
              </a:rPr>
              <a:t>rownames</a:t>
            </a:r>
            <a:r>
              <a:rPr lang="en-US" sz="1100" dirty="0">
                <a:latin typeface="Lucida Console" panose="020B0609040504020204" pitchFamily="49" charset="0"/>
              </a:rPr>
              <a:t>(</a:t>
            </a:r>
            <a:r>
              <a:rPr lang="en-US" sz="1100" dirty="0" err="1">
                <a:latin typeface="Lucida Console" panose="020B0609040504020204" pitchFamily="49" charset="0"/>
              </a:rPr>
              <a:t>transitions_soc</a:t>
            </a:r>
            <a:r>
              <a:rPr lang="en-US" sz="1100" dirty="0">
                <a:latin typeface="Lucida Console" panose="020B0609040504020204" pitchFamily="49" charset="0"/>
              </a:rPr>
              <a:t>) &lt;- </a:t>
            </a:r>
            <a:r>
              <a:rPr lang="en-US" sz="1100" dirty="0" err="1">
                <a:latin typeface="Lucida Console" panose="020B0609040504020204" pitchFamily="49" charset="0"/>
              </a:rPr>
              <a:t>tolower</a:t>
            </a:r>
            <a:r>
              <a:rPr lang="en-US" sz="1100" dirty="0">
                <a:latin typeface="Lucida Console" panose="020B0609040504020204" pitchFamily="49" charset="0"/>
              </a:rPr>
              <a:t>(</a:t>
            </a:r>
            <a:r>
              <a:rPr lang="en-US" sz="1100" dirty="0" err="1">
                <a:latin typeface="Lucida Console" panose="020B0609040504020204" pitchFamily="49" charset="0"/>
              </a:rPr>
              <a:t>state_names</a:t>
            </a:r>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524E583A-423A-2140-A7AA-31503C0B7CD0}"/>
              </a:ext>
            </a:extLst>
          </p:cNvPr>
          <p:cNvSpPr/>
          <p:nvPr/>
        </p:nvSpPr>
        <p:spPr>
          <a:xfrm>
            <a:off x="807958" y="4069689"/>
            <a:ext cx="1985058" cy="938719"/>
          </a:xfrm>
          <a:prstGeom prst="rect">
            <a:avLst/>
          </a:prstGeom>
        </p:spPr>
        <p:txBody>
          <a:bodyPr wrap="square">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h  848 150   0  2</a:t>
            </a:r>
          </a:p>
          <a:p>
            <a:r>
              <a:rPr lang="en-US" sz="1100" dirty="0">
                <a:latin typeface="Lucida Console" panose="020B0609040504020204" pitchFamily="49" charset="0"/>
              </a:rPr>
              <a:t>s1 450 355  95  5</a:t>
            </a:r>
          </a:p>
          <a:p>
            <a:r>
              <a:rPr lang="en-US" sz="1100" dirty="0">
                <a:latin typeface="Lucida Console" panose="020B0609040504020204" pitchFamily="49" charset="0"/>
              </a:rPr>
              <a:t>s2   0   0 784 16</a:t>
            </a:r>
          </a:p>
          <a:p>
            <a:r>
              <a:rPr lang="en-US" sz="1100" dirty="0">
                <a:latin typeface="Lucida Console" panose="020B0609040504020204" pitchFamily="49" charset="0"/>
              </a:rPr>
              <a:t>d    0   0   0 23</a:t>
            </a:r>
          </a:p>
        </p:txBody>
      </p:sp>
    </p:spTree>
    <p:extLst>
      <p:ext uri="{BB962C8B-B14F-4D97-AF65-F5344CB8AC3E}">
        <p14:creationId xmlns:p14="http://schemas.microsoft.com/office/powerpoint/2010/main" val="4063377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5EA9E-FD03-2D45-8D1B-F79FACE3E773}"/>
              </a:ext>
            </a:extLst>
          </p:cNvPr>
          <p:cNvSpPr>
            <a:spLocks noGrp="1"/>
          </p:cNvSpPr>
          <p:nvPr>
            <p:ph type="title"/>
          </p:nvPr>
        </p:nvSpPr>
        <p:spPr/>
        <p:txBody>
          <a:bodyPr/>
          <a:lstStyle/>
          <a:p>
            <a:r>
              <a:rPr lang="en-US" dirty="0"/>
              <a:t>Combining all model parameters</a:t>
            </a:r>
          </a:p>
        </p:txBody>
      </p:sp>
      <p:sp>
        <p:nvSpPr>
          <p:cNvPr id="3" name="Slide Number Placeholder 2">
            <a:extLst>
              <a:ext uri="{FF2B5EF4-FFF2-40B4-BE49-F238E27FC236}">
                <a16:creationId xmlns:a16="http://schemas.microsoft.com/office/drawing/2014/main" id="{83151C7B-AC41-B34F-8544-AD7D8B887D89}"/>
              </a:ext>
            </a:extLst>
          </p:cNvPr>
          <p:cNvSpPr>
            <a:spLocks noGrp="1"/>
          </p:cNvSpPr>
          <p:nvPr>
            <p:ph type="sldNum" sz="quarter" idx="4"/>
          </p:nvPr>
        </p:nvSpPr>
        <p:spPr/>
        <p:txBody>
          <a:bodyPr/>
          <a:lstStyle/>
          <a:p>
            <a:fld id="{CF7A681D-9A53-0F41-890B-1BA01E4644AD}" type="slidenum">
              <a:rPr lang="en-US" smtClean="0"/>
              <a:pPr/>
              <a:t>46</a:t>
            </a:fld>
            <a:endParaRPr lang="en-US"/>
          </a:p>
        </p:txBody>
      </p:sp>
      <p:sp>
        <p:nvSpPr>
          <p:cNvPr id="5" name="Rectangle 4">
            <a:extLst>
              <a:ext uri="{FF2B5EF4-FFF2-40B4-BE49-F238E27FC236}">
                <a16:creationId xmlns:a16="http://schemas.microsoft.com/office/drawing/2014/main" id="{F46B73C4-379B-0149-84F9-507174D3666B}"/>
              </a:ext>
            </a:extLst>
          </p:cNvPr>
          <p:cNvSpPr/>
          <p:nvPr/>
        </p:nvSpPr>
        <p:spPr>
          <a:xfrm>
            <a:off x="457200" y="1143000"/>
            <a:ext cx="6395013" cy="2462213"/>
          </a:xfrm>
          <a:prstGeom prst="rect">
            <a:avLst/>
          </a:prstGeom>
          <a:solidFill>
            <a:schemeClr val="bg1">
              <a:lumMod val="85000"/>
            </a:schemeClr>
          </a:solidFill>
        </p:spPr>
        <p:txBody>
          <a:bodyPr wrap="square">
            <a:spAutoFit/>
          </a:bodyPr>
          <a:lstStyle/>
          <a:p>
            <a:r>
              <a:rPr lang="en-US" sz="1100" b="1" dirty="0" err="1">
                <a:solidFill>
                  <a:srgbClr val="0070C0"/>
                </a:solidFill>
                <a:latin typeface="Lucida Console" panose="020B0609040504020204" pitchFamily="49" charset="0"/>
              </a:rPr>
              <a:t>params</a:t>
            </a:r>
            <a:r>
              <a:rPr lang="en-US" sz="1100" dirty="0">
                <a:latin typeface="Lucida Console" panose="020B0609040504020204" pitchFamily="49" charset="0"/>
              </a:rPr>
              <a:t> &lt;- list(</a:t>
            </a:r>
          </a:p>
          <a:p>
            <a:r>
              <a:rPr lang="en-US" sz="1100" dirty="0">
                <a:latin typeface="Lucida Console" panose="020B0609040504020204" pitchFamily="49" charset="0"/>
              </a:rPr>
              <a:t>  </a:t>
            </a:r>
            <a:r>
              <a:rPr lang="en-US" sz="1100" dirty="0" err="1">
                <a:latin typeface="Lucida Console" panose="020B0609040504020204" pitchFamily="49" charset="0"/>
              </a:rPr>
              <a:t>alpha_soc</a:t>
            </a:r>
            <a:r>
              <a:rPr lang="en-US" sz="1100" dirty="0">
                <a:latin typeface="Lucida Console" panose="020B0609040504020204" pitchFamily="49" charset="0"/>
              </a:rPr>
              <a:t> = </a:t>
            </a:r>
            <a:r>
              <a:rPr lang="en-US" sz="1100" dirty="0" err="1">
                <a:solidFill>
                  <a:srgbClr val="0070C0"/>
                </a:solidFill>
                <a:latin typeface="Lucida Console" panose="020B0609040504020204" pitchFamily="49" charset="0"/>
              </a:rPr>
              <a:t>transitions_soc</a:t>
            </a:r>
            <a:r>
              <a:rPr lang="en-US" sz="1100" dirty="0">
                <a:latin typeface="Lucida Console" panose="020B0609040504020204" pitchFamily="49" charset="0"/>
              </a:rPr>
              <a:t>,</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lrr_mean</a:t>
            </a:r>
            <a:r>
              <a:rPr lang="en-US" sz="1100" dirty="0">
                <a:latin typeface="Lucida Console" panose="020B0609040504020204" pitchFamily="49" charset="0"/>
              </a:rPr>
              <a:t> = log(.8),</a:t>
            </a:r>
          </a:p>
          <a:p>
            <a:r>
              <a:rPr lang="en-US" sz="1100" dirty="0">
                <a:latin typeface="Lucida Console" panose="020B0609040504020204" pitchFamily="49" charset="0"/>
              </a:rPr>
              <a:t>  </a:t>
            </a:r>
            <a:r>
              <a:rPr lang="en-US" sz="1100" dirty="0" err="1">
                <a:latin typeface="Lucida Console" panose="020B0609040504020204" pitchFamily="49" charset="0"/>
              </a:rPr>
              <a:t>lrr_lower</a:t>
            </a:r>
            <a:r>
              <a:rPr lang="en-US" sz="1100" dirty="0">
                <a:latin typeface="Lucida Console" panose="020B0609040504020204" pitchFamily="49" charset="0"/>
              </a:rPr>
              <a:t> = log(.71),</a:t>
            </a:r>
          </a:p>
          <a:p>
            <a:r>
              <a:rPr lang="en-US" sz="1100" dirty="0">
                <a:latin typeface="Lucida Console" panose="020B0609040504020204" pitchFamily="49" charset="0"/>
              </a:rPr>
              <a:t>  </a:t>
            </a:r>
            <a:r>
              <a:rPr lang="en-US" sz="1100" dirty="0" err="1">
                <a:latin typeface="Lucida Console" panose="020B0609040504020204" pitchFamily="49" charset="0"/>
              </a:rPr>
              <a:t>lrr_upper</a:t>
            </a:r>
            <a:r>
              <a:rPr lang="en-US" sz="1100" dirty="0">
                <a:latin typeface="Lucida Console" panose="020B0609040504020204" pitchFamily="49" charset="0"/>
              </a:rPr>
              <a:t> = log(.9),</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c_medical</a:t>
            </a:r>
            <a:r>
              <a:rPr lang="en-US" sz="1100" dirty="0">
                <a:latin typeface="Lucida Console" panose="020B0609040504020204" pitchFamily="49" charset="0"/>
              </a:rPr>
              <a:t> = c(H = 2000, S1 = 4000, S2 = 15000, D = 0),</a:t>
            </a:r>
          </a:p>
          <a:p>
            <a:r>
              <a:rPr lang="en-US" sz="1100" dirty="0">
                <a:latin typeface="Lucida Console" panose="020B0609040504020204" pitchFamily="49" charset="0"/>
              </a:rPr>
              <a:t>  </a:t>
            </a:r>
            <a:r>
              <a:rPr lang="en-US" sz="1100" dirty="0" err="1">
                <a:latin typeface="Lucida Console" panose="020B0609040504020204" pitchFamily="49" charset="0"/>
              </a:rPr>
              <a:t>c_soc</a:t>
            </a:r>
            <a:r>
              <a:rPr lang="en-US" sz="1100" dirty="0">
                <a:latin typeface="Lucida Console" panose="020B0609040504020204" pitchFamily="49" charset="0"/>
              </a:rPr>
              <a:t> = 2000,</a:t>
            </a:r>
          </a:p>
          <a:p>
            <a:r>
              <a:rPr lang="en-US" sz="1100" dirty="0">
                <a:latin typeface="Lucida Console" panose="020B0609040504020204" pitchFamily="49" charset="0"/>
              </a:rPr>
              <a:t>  </a:t>
            </a:r>
            <a:r>
              <a:rPr lang="en-US" sz="1100" dirty="0" err="1">
                <a:latin typeface="Lucida Console" panose="020B0609040504020204" pitchFamily="49" charset="0"/>
              </a:rPr>
              <a:t>c_new</a:t>
            </a:r>
            <a:r>
              <a:rPr lang="en-US" sz="1100" dirty="0">
                <a:latin typeface="Lucida Console" panose="020B0609040504020204" pitchFamily="49" charset="0"/>
              </a:rPr>
              <a:t> = 12000,</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u_mean</a:t>
            </a:r>
            <a:r>
              <a:rPr lang="en-US" sz="1100" dirty="0">
                <a:latin typeface="Lucida Console" panose="020B0609040504020204" pitchFamily="49" charset="0"/>
              </a:rPr>
              <a:t> = c(H = 1, S1 = .075, S2 = 0.5, D = 0),</a:t>
            </a:r>
          </a:p>
          <a:p>
            <a:r>
              <a:rPr lang="en-US" sz="1100" dirty="0">
                <a:latin typeface="Lucida Console" panose="020B0609040504020204" pitchFamily="49" charset="0"/>
              </a:rPr>
              <a:t>  </a:t>
            </a:r>
            <a:r>
              <a:rPr lang="en-US" sz="1100" dirty="0" err="1">
                <a:latin typeface="Lucida Console" panose="020B0609040504020204" pitchFamily="49" charset="0"/>
              </a:rPr>
              <a:t>u_se</a:t>
            </a:r>
            <a:r>
              <a:rPr lang="en-US" sz="1100" dirty="0">
                <a:latin typeface="Lucida Console" panose="020B0609040504020204" pitchFamily="49" charset="0"/>
              </a:rPr>
              <a:t> = c(H = 0, S1 = 0.03, S2 = 0.05, D = 0.0)</a:t>
            </a:r>
          </a:p>
          <a:p>
            <a:r>
              <a:rPr lang="en-US" sz="1100" dirty="0">
                <a:latin typeface="Lucida Console" panose="020B0609040504020204" pitchFamily="49" charset="0"/>
              </a:rPr>
              <a:t>)</a:t>
            </a:r>
          </a:p>
        </p:txBody>
      </p:sp>
    </p:spTree>
    <p:extLst>
      <p:ext uri="{BB962C8B-B14F-4D97-AF65-F5344CB8AC3E}">
        <p14:creationId xmlns:p14="http://schemas.microsoft.com/office/powerpoint/2010/main" val="279086834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345FC9-4D2A-E446-B228-5F3646C0FA0B}"/>
              </a:ext>
            </a:extLst>
          </p:cNvPr>
          <p:cNvSpPr>
            <a:spLocks noGrp="1"/>
          </p:cNvSpPr>
          <p:nvPr>
            <p:ph type="title"/>
          </p:nvPr>
        </p:nvSpPr>
        <p:spPr/>
        <p:txBody>
          <a:bodyPr/>
          <a:lstStyle/>
          <a:p>
            <a:r>
              <a:rPr lang="en-US" dirty="0"/>
              <a:t>Simulation</a:t>
            </a:r>
          </a:p>
        </p:txBody>
      </p:sp>
      <p:sp>
        <p:nvSpPr>
          <p:cNvPr id="3" name="Content Placeholder 2">
            <a:extLst>
              <a:ext uri="{FF2B5EF4-FFF2-40B4-BE49-F238E27FC236}">
                <a16:creationId xmlns:a16="http://schemas.microsoft.com/office/drawing/2014/main" id="{5E929629-E3E1-9245-BFCB-1CF8398ECAE9}"/>
              </a:ext>
            </a:extLst>
          </p:cNvPr>
          <p:cNvSpPr>
            <a:spLocks noGrp="1"/>
          </p:cNvSpPr>
          <p:nvPr>
            <p:ph idx="1"/>
          </p:nvPr>
        </p:nvSpPr>
        <p:spPr/>
        <p:txBody>
          <a:bodyPr/>
          <a:lstStyle/>
          <a:p>
            <a:r>
              <a:rPr lang="en-US" dirty="0"/>
              <a:t>The simulation proceeds by </a:t>
            </a:r>
          </a:p>
          <a:p>
            <a:pPr marL="563562" lvl="1" indent="-342900">
              <a:buFont typeface="+mj-lt"/>
              <a:buAutoNum type="arabicPeriod"/>
            </a:pPr>
            <a:r>
              <a:rPr lang="en-US" dirty="0"/>
              <a:t>randomly sampling the parameters from the probability distributions specified</a:t>
            </a:r>
          </a:p>
          <a:p>
            <a:pPr marL="563562" lvl="1" indent="-342900">
              <a:buFont typeface="+mj-lt"/>
              <a:buAutoNum type="arabicPeriod"/>
            </a:pPr>
            <a:r>
              <a:rPr lang="en-US" dirty="0"/>
              <a:t>running the Markov model for each draw of the parameters</a:t>
            </a:r>
          </a:p>
          <a:p>
            <a:r>
              <a:rPr lang="en-US" dirty="0"/>
              <a:t>The result is a draw from the probability distribution of each of the model outputs of interest (</a:t>
            </a:r>
            <a:r>
              <a:rPr lang="en-US" dirty="0" err="1"/>
              <a:t>i.e</a:t>
            </a:r>
            <a:r>
              <a:rPr lang="en-US" dirty="0"/>
              <a:t>, state probabilities, QALYs, and costs).</a:t>
            </a:r>
          </a:p>
          <a:p>
            <a:pPr marL="0" indent="0">
              <a:buNone/>
            </a:pPr>
            <a:br>
              <a:rPr lang="en-US" dirty="0"/>
            </a:br>
            <a:endParaRPr lang="en-US" dirty="0"/>
          </a:p>
        </p:txBody>
      </p:sp>
      <p:sp>
        <p:nvSpPr>
          <p:cNvPr id="4" name="Slide Number Placeholder 3">
            <a:extLst>
              <a:ext uri="{FF2B5EF4-FFF2-40B4-BE49-F238E27FC236}">
                <a16:creationId xmlns:a16="http://schemas.microsoft.com/office/drawing/2014/main" id="{E314C930-6FA8-9348-B0FE-4695D37524F5}"/>
              </a:ext>
            </a:extLst>
          </p:cNvPr>
          <p:cNvSpPr>
            <a:spLocks noGrp="1"/>
          </p:cNvSpPr>
          <p:nvPr>
            <p:ph type="sldNum" sz="quarter" idx="4"/>
          </p:nvPr>
        </p:nvSpPr>
        <p:spPr/>
        <p:txBody>
          <a:bodyPr/>
          <a:lstStyle/>
          <a:p>
            <a:fld id="{CF7A681D-9A53-0F41-890B-1BA01E4644AD}" type="slidenum">
              <a:rPr lang="en-US" smtClean="0"/>
              <a:pPr/>
              <a:t>47</a:t>
            </a:fld>
            <a:endParaRPr lang="en-US"/>
          </a:p>
        </p:txBody>
      </p:sp>
    </p:spTree>
    <p:extLst>
      <p:ext uri="{BB962C8B-B14F-4D97-AF65-F5344CB8AC3E}">
        <p14:creationId xmlns:p14="http://schemas.microsoft.com/office/powerpoint/2010/main" val="39547851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038FAF-EE40-154C-873B-060549BF76EA}"/>
              </a:ext>
            </a:extLst>
          </p:cNvPr>
          <p:cNvSpPr>
            <a:spLocks noGrp="1"/>
          </p:cNvSpPr>
          <p:nvPr>
            <p:ph type="title"/>
          </p:nvPr>
        </p:nvSpPr>
        <p:spPr/>
        <p:txBody>
          <a:bodyPr/>
          <a:lstStyle/>
          <a:p>
            <a:r>
              <a:rPr lang="en-US" dirty="0"/>
              <a:t>Sampling parameters</a:t>
            </a:r>
          </a:p>
        </p:txBody>
      </p:sp>
      <p:sp>
        <p:nvSpPr>
          <p:cNvPr id="3" name="Content Placeholder 2">
            <a:extLst>
              <a:ext uri="{FF2B5EF4-FFF2-40B4-BE49-F238E27FC236}">
                <a16:creationId xmlns:a16="http://schemas.microsoft.com/office/drawing/2014/main" id="{EC532496-FB60-EF44-8D42-EF23D52E724F}"/>
              </a:ext>
            </a:extLst>
          </p:cNvPr>
          <p:cNvSpPr>
            <a:spLocks noGrp="1"/>
          </p:cNvSpPr>
          <p:nvPr>
            <p:ph idx="1"/>
          </p:nvPr>
        </p:nvSpPr>
        <p:spPr/>
        <p:txBody>
          <a:bodyPr>
            <a:normAutofit/>
          </a:bodyPr>
          <a:lstStyle/>
          <a:p>
            <a:r>
              <a:rPr lang="en-US" sz="1400" dirty="0"/>
              <a:t>While Base R can be used to draw samples of parameters, the functions </a:t>
            </a:r>
            <a:r>
              <a:rPr lang="en-US" sz="1400" dirty="0" err="1">
                <a:solidFill>
                  <a:schemeClr val="accent3"/>
                </a:solidFill>
                <a:latin typeface="Lucida Sans Unicode" panose="020B0602030504020204" pitchFamily="34" charset="0"/>
                <a:cs typeface="Lucida Sans Unicode" panose="020B0602030504020204" pitchFamily="34" charset="0"/>
              </a:rPr>
              <a:t>hesim</a:t>
            </a:r>
            <a:r>
              <a:rPr lang="en-US" sz="1400" dirty="0">
                <a:solidFill>
                  <a:schemeClr val="accent3"/>
                </a:solidFill>
                <a:latin typeface="Lucida Sans Unicode" panose="020B0602030504020204" pitchFamily="34" charset="0"/>
                <a:cs typeface="Lucida Sans Unicode" panose="020B0602030504020204" pitchFamily="34" charset="0"/>
              </a:rPr>
              <a:t>::</a:t>
            </a:r>
            <a:r>
              <a:rPr lang="en-US" sz="1400" dirty="0" err="1">
                <a:solidFill>
                  <a:schemeClr val="accent3"/>
                </a:solidFill>
                <a:latin typeface="Lucida Sans Unicode" panose="020B0602030504020204" pitchFamily="34" charset="0"/>
                <a:cs typeface="Lucida Sans Unicode" panose="020B0602030504020204" pitchFamily="34" charset="0"/>
              </a:rPr>
              <a:t>define_rng</a:t>
            </a:r>
            <a:r>
              <a:rPr lang="en-US" sz="1400" dirty="0">
                <a:solidFill>
                  <a:schemeClr val="accent3"/>
                </a:solidFill>
                <a:latin typeface="Lucida Sans Unicode" panose="020B0602030504020204" pitchFamily="34" charset="0"/>
                <a:cs typeface="Lucida Sans Unicode" panose="020B0602030504020204" pitchFamily="34" charset="0"/>
              </a:rPr>
              <a:t>() </a:t>
            </a:r>
            <a:r>
              <a:rPr lang="en-US" sz="1400" dirty="0"/>
              <a:t>and </a:t>
            </a:r>
            <a:r>
              <a:rPr lang="en-US" sz="1400" dirty="0" err="1">
                <a:solidFill>
                  <a:schemeClr val="accent3"/>
                </a:solidFill>
                <a:latin typeface="Lucida Sans Unicode" panose="020B0602030504020204" pitchFamily="34" charset="0"/>
                <a:cs typeface="Lucida Sans Unicode" panose="020B0602030504020204" pitchFamily="34" charset="0"/>
              </a:rPr>
              <a:t>hesim</a:t>
            </a:r>
            <a:r>
              <a:rPr lang="en-US" sz="1400" dirty="0">
                <a:solidFill>
                  <a:schemeClr val="accent3"/>
                </a:solidFill>
                <a:latin typeface="Lucida Sans Unicode" panose="020B0602030504020204" pitchFamily="34" charset="0"/>
                <a:cs typeface="Lucida Sans Unicode" panose="020B0602030504020204" pitchFamily="34" charset="0"/>
              </a:rPr>
              <a:t>::</a:t>
            </a:r>
            <a:r>
              <a:rPr lang="en-US" sz="1400" dirty="0" err="1">
                <a:solidFill>
                  <a:schemeClr val="accent3"/>
                </a:solidFill>
                <a:latin typeface="Lucida Sans Unicode" panose="020B0602030504020204" pitchFamily="34" charset="0"/>
                <a:cs typeface="Lucida Sans Unicode" panose="020B0602030504020204" pitchFamily="34" charset="0"/>
              </a:rPr>
              <a:t>eval_rng</a:t>
            </a:r>
            <a:r>
              <a:rPr lang="en-US" sz="1400" dirty="0">
                <a:solidFill>
                  <a:schemeClr val="accent3"/>
                </a:solidFill>
                <a:latin typeface="Lucida Sans Unicode" panose="020B0602030504020204" pitchFamily="34" charset="0"/>
                <a:cs typeface="Lucida Sans Unicode" panose="020B0602030504020204" pitchFamily="34" charset="0"/>
              </a:rPr>
              <a:t>()</a:t>
            </a:r>
            <a:r>
              <a:rPr lang="en-US" sz="1400" dirty="0">
                <a:solidFill>
                  <a:schemeClr val="accent3"/>
                </a:solidFill>
              </a:rPr>
              <a:t> </a:t>
            </a:r>
            <a:r>
              <a:rPr lang="en-US" sz="1400" dirty="0"/>
              <a:t>simplify this process. </a:t>
            </a:r>
          </a:p>
          <a:p>
            <a:r>
              <a:rPr lang="en-US" sz="1400" dirty="0"/>
              <a:t>Any random number generation function can be used inside the </a:t>
            </a:r>
            <a:r>
              <a:rPr lang="en-US" sz="1400" dirty="0" err="1">
                <a:solidFill>
                  <a:schemeClr val="accent3"/>
                </a:solidFill>
                <a:latin typeface="Lucida Sans Unicode" panose="020B0602030504020204" pitchFamily="34" charset="0"/>
                <a:cs typeface="Lucida Sans Unicode" panose="020B0602030504020204" pitchFamily="34" charset="0"/>
              </a:rPr>
              <a:t>define_rng</a:t>
            </a:r>
            <a:r>
              <a:rPr lang="en-US" sz="1400" dirty="0">
                <a:solidFill>
                  <a:schemeClr val="accent3"/>
                </a:solidFill>
                <a:latin typeface="Lucida Sans Unicode" panose="020B0602030504020204" pitchFamily="34" charset="0"/>
                <a:cs typeface="Lucida Sans Unicode" panose="020B0602030504020204" pitchFamily="34" charset="0"/>
              </a:rPr>
              <a:t>() </a:t>
            </a:r>
            <a:r>
              <a:rPr lang="en-US" sz="1400" dirty="0"/>
              <a:t>block</a:t>
            </a:r>
          </a:p>
        </p:txBody>
      </p:sp>
      <p:sp>
        <p:nvSpPr>
          <p:cNvPr id="4" name="Slide Number Placeholder 3">
            <a:extLst>
              <a:ext uri="{FF2B5EF4-FFF2-40B4-BE49-F238E27FC236}">
                <a16:creationId xmlns:a16="http://schemas.microsoft.com/office/drawing/2014/main" id="{EA631FB9-14D3-1543-880F-06360086F869}"/>
              </a:ext>
            </a:extLst>
          </p:cNvPr>
          <p:cNvSpPr>
            <a:spLocks noGrp="1"/>
          </p:cNvSpPr>
          <p:nvPr>
            <p:ph type="sldNum" sz="quarter" idx="4"/>
          </p:nvPr>
        </p:nvSpPr>
        <p:spPr/>
        <p:txBody>
          <a:bodyPr/>
          <a:lstStyle/>
          <a:p>
            <a:fld id="{CF7A681D-9A53-0F41-890B-1BA01E4644AD}" type="slidenum">
              <a:rPr lang="en-US" smtClean="0"/>
              <a:pPr/>
              <a:t>48</a:t>
            </a:fld>
            <a:endParaRPr lang="en-US"/>
          </a:p>
        </p:txBody>
      </p:sp>
      <p:sp>
        <p:nvSpPr>
          <p:cNvPr id="6" name="Rectangle 5">
            <a:extLst>
              <a:ext uri="{FF2B5EF4-FFF2-40B4-BE49-F238E27FC236}">
                <a16:creationId xmlns:a16="http://schemas.microsoft.com/office/drawing/2014/main" id="{887A6277-7511-1B46-B5F3-6199D4A8B4FB}"/>
              </a:ext>
            </a:extLst>
          </p:cNvPr>
          <p:cNvSpPr/>
          <p:nvPr/>
        </p:nvSpPr>
        <p:spPr>
          <a:xfrm>
            <a:off x="605264" y="2046456"/>
            <a:ext cx="6324600" cy="2970044"/>
          </a:xfrm>
          <a:prstGeom prst="rect">
            <a:avLst/>
          </a:prstGeom>
          <a:solidFill>
            <a:schemeClr val="bg1">
              <a:lumMod val="85000"/>
            </a:schemeClr>
          </a:solidFill>
        </p:spPr>
        <p:txBody>
          <a:bodyPr wrap="square">
            <a:spAutoFit/>
          </a:bodyPr>
          <a:lstStyle/>
          <a:p>
            <a:r>
              <a:rPr lang="en-US" sz="1100" b="1" dirty="0" err="1">
                <a:solidFill>
                  <a:srgbClr val="0070C0"/>
                </a:solidFill>
                <a:latin typeface="Lucida Console" panose="020B0609040504020204" pitchFamily="49" charset="0"/>
              </a:rPr>
              <a:t>rng_def</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define_rng</a:t>
            </a:r>
            <a:r>
              <a:rPr lang="en-US" sz="1100" dirty="0">
                <a:latin typeface="Lucida Console" panose="020B0609040504020204" pitchFamily="49" charset="0"/>
              </a:rPr>
              <a:t>({</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lrr_se</a:t>
            </a:r>
            <a:r>
              <a:rPr lang="en-US" sz="1100" dirty="0">
                <a:latin typeface="Lucida Console" panose="020B0609040504020204" pitchFamily="49" charset="0"/>
              </a:rPr>
              <a:t> &lt;- (</a:t>
            </a:r>
            <a:r>
              <a:rPr lang="en-US" sz="1100" dirty="0" err="1">
                <a:latin typeface="Lucida Console" panose="020B0609040504020204" pitchFamily="49" charset="0"/>
              </a:rPr>
              <a:t>lrr_upper</a:t>
            </a:r>
            <a:r>
              <a:rPr lang="en-US" sz="1100" dirty="0">
                <a:latin typeface="Lucida Console" panose="020B0609040504020204" pitchFamily="49" charset="0"/>
              </a:rPr>
              <a:t> - </a:t>
            </a:r>
            <a:r>
              <a:rPr lang="en-US" sz="1100" dirty="0" err="1">
                <a:latin typeface="Lucida Console" panose="020B0609040504020204" pitchFamily="49" charset="0"/>
              </a:rPr>
              <a:t>lrr_lower</a:t>
            </a:r>
            <a:r>
              <a:rPr lang="en-US" sz="1100" dirty="0">
                <a:latin typeface="Lucida Console" panose="020B0609040504020204" pitchFamily="49" charset="0"/>
              </a:rPr>
              <a:t>)/(2 * </a:t>
            </a:r>
            <a:r>
              <a:rPr lang="en-US" sz="1100" dirty="0" err="1">
                <a:latin typeface="Lucida Console" panose="020B0609040504020204" pitchFamily="49" charset="0"/>
              </a:rPr>
              <a:t>qnorm</a:t>
            </a:r>
            <a:r>
              <a:rPr lang="en-US" sz="1100" dirty="0">
                <a:latin typeface="Lucida Console" panose="020B0609040504020204" pitchFamily="49" charset="0"/>
              </a:rPr>
              <a:t>(.975)) </a:t>
            </a:r>
          </a:p>
          <a:p>
            <a:endParaRPr lang="en-US" sz="1100" dirty="0">
              <a:latin typeface="Lucida Console" panose="020B0609040504020204" pitchFamily="49" charset="0"/>
            </a:endParaRPr>
          </a:p>
          <a:p>
            <a:r>
              <a:rPr lang="en-US" sz="1100" dirty="0">
                <a:latin typeface="Lucida Console" panose="020B0609040504020204" pitchFamily="49" charset="0"/>
              </a:rPr>
              <a:t>  list( # Parameters to return</a:t>
            </a:r>
          </a:p>
          <a:p>
            <a:r>
              <a:rPr lang="en-US" sz="1100" dirty="0">
                <a:latin typeface="Lucida Console" panose="020B0609040504020204" pitchFamily="49" charset="0"/>
              </a:rPr>
              <a:t>    </a:t>
            </a:r>
            <a:r>
              <a:rPr lang="en-US" sz="1100" dirty="0" err="1">
                <a:latin typeface="Lucida Console" panose="020B0609040504020204" pitchFamily="49" charset="0"/>
              </a:rPr>
              <a:t>p_soc</a:t>
            </a:r>
            <a:r>
              <a:rPr lang="en-US" sz="1100" dirty="0">
                <a:latin typeface="Lucida Console" panose="020B0609040504020204" pitchFamily="49" charset="0"/>
              </a:rPr>
              <a:t> = </a:t>
            </a:r>
            <a:r>
              <a:rPr lang="en-US" sz="1100" dirty="0" err="1">
                <a:latin typeface="Lucida Console" panose="020B0609040504020204" pitchFamily="49" charset="0"/>
              </a:rPr>
              <a:t>dirichlet_rng</a:t>
            </a:r>
            <a:r>
              <a:rPr lang="en-US" sz="1100" dirty="0">
                <a:latin typeface="Lucida Console" panose="020B0609040504020204" pitchFamily="49" charset="0"/>
              </a:rPr>
              <a:t>(</a:t>
            </a:r>
            <a:r>
              <a:rPr lang="en-US" sz="1100" dirty="0" err="1">
                <a:latin typeface="Lucida Console" panose="020B0609040504020204" pitchFamily="49" charset="0"/>
              </a:rPr>
              <a:t>alpha_soc</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rr_new</a:t>
            </a:r>
            <a:r>
              <a:rPr lang="en-US" sz="1100" dirty="0">
                <a:latin typeface="Lucida Console" panose="020B0609040504020204" pitchFamily="49" charset="0"/>
              </a:rPr>
              <a:t> = </a:t>
            </a:r>
            <a:r>
              <a:rPr lang="en-US" sz="1100" dirty="0" err="1">
                <a:latin typeface="Lucida Console" panose="020B0609040504020204" pitchFamily="49" charset="0"/>
              </a:rPr>
              <a:t>lognormal_rng</a:t>
            </a:r>
            <a:r>
              <a:rPr lang="en-US" sz="1100" dirty="0">
                <a:latin typeface="Lucida Console" panose="020B0609040504020204" pitchFamily="49" charset="0"/>
              </a:rPr>
              <a:t>(</a:t>
            </a:r>
            <a:r>
              <a:rPr lang="en-US" sz="1100" dirty="0" err="1">
                <a:latin typeface="Lucida Console" panose="020B0609040504020204" pitchFamily="49" charset="0"/>
              </a:rPr>
              <a:t>lrr_mean</a:t>
            </a:r>
            <a:r>
              <a:rPr lang="en-US" sz="1100" dirty="0">
                <a:latin typeface="Lucida Console" panose="020B0609040504020204" pitchFamily="49" charset="0"/>
              </a:rPr>
              <a:t>, </a:t>
            </a:r>
            <a:r>
              <a:rPr lang="en-US" sz="1100" dirty="0" err="1">
                <a:latin typeface="Lucida Console" panose="020B0609040504020204" pitchFamily="49" charset="0"/>
              </a:rPr>
              <a:t>lrr_se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c_medical</a:t>
            </a:r>
            <a:r>
              <a:rPr lang="en-US" sz="1100" dirty="0">
                <a:latin typeface="Lucida Console" panose="020B0609040504020204" pitchFamily="49" charset="0"/>
              </a:rPr>
              <a:t> = </a:t>
            </a:r>
            <a:r>
              <a:rPr lang="en-US" sz="1100" dirty="0" err="1">
                <a:latin typeface="Lucida Console" panose="020B0609040504020204" pitchFamily="49" charset="0"/>
              </a:rPr>
              <a:t>gamma_rng</a:t>
            </a:r>
            <a:r>
              <a:rPr lang="en-US" sz="1100" dirty="0">
                <a:latin typeface="Lucida Console" panose="020B0609040504020204" pitchFamily="49" charset="0"/>
              </a:rPr>
              <a:t>(mean = </a:t>
            </a:r>
            <a:r>
              <a:rPr lang="en-US" sz="1100" dirty="0" err="1">
                <a:latin typeface="Lucida Console" panose="020B0609040504020204" pitchFamily="49" charset="0"/>
              </a:rPr>
              <a:t>c_medical</a:t>
            </a:r>
            <a:r>
              <a:rPr lang="en-US" sz="1100" dirty="0">
                <a:latin typeface="Lucida Console" panose="020B0609040504020204" pitchFamily="49" charset="0"/>
              </a:rPr>
              <a:t>, </a:t>
            </a:r>
            <a:r>
              <a:rPr lang="en-US" sz="1100" dirty="0" err="1">
                <a:latin typeface="Lucida Console" panose="020B0609040504020204" pitchFamily="49" charset="0"/>
              </a:rPr>
              <a:t>sd</a:t>
            </a:r>
            <a:r>
              <a:rPr lang="en-US" sz="1100" dirty="0">
                <a:latin typeface="Lucida Console" panose="020B0609040504020204" pitchFamily="49" charset="0"/>
              </a:rPr>
              <a:t> = </a:t>
            </a:r>
            <a:r>
              <a:rPr lang="en-US" sz="1100" dirty="0" err="1">
                <a:latin typeface="Lucida Console" panose="020B0609040504020204" pitchFamily="49" charset="0"/>
              </a:rPr>
              <a:t>c_medical</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c_soc</a:t>
            </a:r>
            <a:r>
              <a:rPr lang="en-US" sz="1100" dirty="0">
                <a:latin typeface="Lucida Console" panose="020B0609040504020204" pitchFamily="49" charset="0"/>
              </a:rPr>
              <a:t> = </a:t>
            </a:r>
            <a:r>
              <a:rPr lang="en-US" sz="1100" dirty="0" err="1">
                <a:latin typeface="Lucida Console" panose="020B0609040504020204" pitchFamily="49" charset="0"/>
              </a:rPr>
              <a:t>c_soc</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c_new</a:t>
            </a:r>
            <a:r>
              <a:rPr lang="en-US" sz="1100" dirty="0">
                <a:latin typeface="Lucida Console" panose="020B0609040504020204" pitchFamily="49" charset="0"/>
              </a:rPr>
              <a:t> = </a:t>
            </a:r>
            <a:r>
              <a:rPr lang="en-US" sz="1100" dirty="0" err="1">
                <a:latin typeface="Lucida Console" panose="020B0609040504020204" pitchFamily="49" charset="0"/>
              </a:rPr>
              <a:t>c_new</a:t>
            </a:r>
            <a:r>
              <a:rPr lang="en-US" sz="1100" dirty="0">
                <a:latin typeface="Lucida Console" panose="020B0609040504020204" pitchFamily="49" charset="0"/>
              </a:rPr>
              <a:t>,</a:t>
            </a:r>
          </a:p>
          <a:p>
            <a:r>
              <a:rPr lang="en-US" sz="1100" dirty="0">
                <a:latin typeface="Lucida Console" panose="020B0609040504020204" pitchFamily="49" charset="0"/>
              </a:rPr>
              <a:t>    u = </a:t>
            </a:r>
            <a:r>
              <a:rPr lang="en-US" sz="1100" dirty="0" err="1">
                <a:latin typeface="Lucida Console" panose="020B0609040504020204" pitchFamily="49" charset="0"/>
              </a:rPr>
              <a:t>beta_rng</a:t>
            </a:r>
            <a:r>
              <a:rPr lang="en-US" sz="1100" dirty="0">
                <a:latin typeface="Lucida Console" panose="020B0609040504020204" pitchFamily="49" charset="0"/>
              </a:rPr>
              <a:t>(mean = </a:t>
            </a:r>
            <a:r>
              <a:rPr lang="en-US" sz="1100" dirty="0" err="1">
                <a:latin typeface="Lucida Console" panose="020B0609040504020204" pitchFamily="49" charset="0"/>
              </a:rPr>
              <a:t>u_mean</a:t>
            </a:r>
            <a:r>
              <a:rPr lang="en-US" sz="1100" dirty="0">
                <a:latin typeface="Lucida Console" panose="020B0609040504020204" pitchFamily="49" charset="0"/>
              </a:rPr>
              <a:t>, </a:t>
            </a:r>
            <a:r>
              <a:rPr lang="en-US" sz="1100" dirty="0" err="1">
                <a:latin typeface="Lucida Console" panose="020B0609040504020204" pitchFamily="49" charset="0"/>
              </a:rPr>
              <a:t>sd</a:t>
            </a:r>
            <a:r>
              <a:rPr lang="en-US" sz="1100" dirty="0">
                <a:latin typeface="Lucida Console" panose="020B0609040504020204" pitchFamily="49" charset="0"/>
              </a:rPr>
              <a:t> = </a:t>
            </a:r>
            <a:r>
              <a:rPr lang="en-US" sz="1100" dirty="0" err="1">
                <a:latin typeface="Lucida Console" panose="020B0609040504020204" pitchFamily="49" charset="0"/>
              </a:rPr>
              <a:t>u_se</a:t>
            </a:r>
            <a:r>
              <a:rPr lang="en-US" sz="1100" dirty="0">
                <a:latin typeface="Lucida Console" panose="020B0609040504020204" pitchFamily="49" charset="0"/>
              </a:rPr>
              <a:t>)</a:t>
            </a:r>
          </a:p>
          <a:p>
            <a:r>
              <a:rPr lang="en-US" sz="1100" dirty="0">
                <a:latin typeface="Lucida Console" panose="020B0609040504020204" pitchFamily="49" charset="0"/>
              </a:rPr>
              <a:t>    )</a:t>
            </a:r>
          </a:p>
          <a:p>
            <a:r>
              <a:rPr lang="en-US" sz="1100" dirty="0">
                <a:latin typeface="Lucida Console" panose="020B0609040504020204" pitchFamily="49" charset="0"/>
              </a:rPr>
              <a:t>}, n = 1000)</a:t>
            </a:r>
          </a:p>
          <a:p>
            <a:endParaRPr lang="en-US" sz="1100" dirty="0">
              <a:latin typeface="Lucida Console" panose="020B0609040504020204" pitchFamily="49" charset="0"/>
            </a:endParaRPr>
          </a:p>
          <a:p>
            <a:r>
              <a:rPr lang="en-US" sz="1100" b="1" dirty="0" err="1">
                <a:solidFill>
                  <a:srgbClr val="0070C0"/>
                </a:solidFill>
                <a:latin typeface="Lucida Console" panose="020B0609040504020204" pitchFamily="49" charset="0"/>
              </a:rPr>
              <a:t>params_rng</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eval_rng</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rng_def</a:t>
            </a:r>
            <a:r>
              <a:rPr lang="en-US" sz="1100" dirty="0">
                <a:latin typeface="Lucida Console" panose="020B0609040504020204" pitchFamily="49" charset="0"/>
              </a:rPr>
              <a:t>, </a:t>
            </a:r>
            <a:r>
              <a:rPr lang="en-US" sz="1100" dirty="0" err="1">
                <a:latin typeface="Lucida Console" panose="020B0609040504020204" pitchFamily="49" charset="0"/>
              </a:rPr>
              <a:t>params</a:t>
            </a:r>
            <a:r>
              <a:rPr lang="en-US" sz="1100" dirty="0">
                <a:latin typeface="Lucida Console" panose="020B0609040504020204" pitchFamily="49" charset="0"/>
              </a:rPr>
              <a:t> = </a:t>
            </a:r>
            <a:r>
              <a:rPr lang="en-US" sz="1100" dirty="0" err="1">
                <a:solidFill>
                  <a:srgbClr val="0070C0"/>
                </a:solidFill>
                <a:latin typeface="Lucida Console" panose="020B0609040504020204" pitchFamily="49" charset="0"/>
              </a:rPr>
              <a:t>params</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err="1">
                <a:latin typeface="Lucida Console" panose="020B0609040504020204" pitchFamily="49" charset="0"/>
              </a:rPr>
              <a:t>attr</a:t>
            </a:r>
            <a:r>
              <a:rPr lang="en-US" sz="1100" dirty="0">
                <a:latin typeface="Lucida Console" panose="020B0609040504020204" pitchFamily="49" charset="0"/>
              </a:rPr>
              <a:t>(</a:t>
            </a:r>
            <a:r>
              <a:rPr lang="en-US" sz="1100" dirty="0" err="1">
                <a:latin typeface="Lucida Console" panose="020B0609040504020204" pitchFamily="49" charset="0"/>
              </a:rPr>
              <a:t>params_rng</a:t>
            </a:r>
            <a:r>
              <a:rPr lang="en-US" sz="1100" dirty="0">
                <a:latin typeface="Lucida Console" panose="020B0609040504020204" pitchFamily="49" charset="0"/>
              </a:rPr>
              <a:t>, "n") &lt;- </a:t>
            </a:r>
            <a:r>
              <a:rPr lang="en-US" sz="1100" dirty="0" err="1">
                <a:latin typeface="Lucida Console" panose="020B0609040504020204" pitchFamily="49" charset="0"/>
              </a:rPr>
              <a:t>rng_def$n</a:t>
            </a:r>
            <a:endParaRPr lang="en-US" sz="1100" dirty="0">
              <a:latin typeface="Lucida Console" panose="020B0609040504020204" pitchFamily="49" charset="0"/>
            </a:endParaRPr>
          </a:p>
        </p:txBody>
      </p:sp>
    </p:spTree>
    <p:extLst>
      <p:ext uri="{BB962C8B-B14F-4D97-AF65-F5344CB8AC3E}">
        <p14:creationId xmlns:p14="http://schemas.microsoft.com/office/powerpoint/2010/main" val="1879662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90697-343A-EE46-B7B4-9E6F8B6EF237}"/>
              </a:ext>
            </a:extLst>
          </p:cNvPr>
          <p:cNvSpPr>
            <a:spLocks noGrp="1"/>
          </p:cNvSpPr>
          <p:nvPr>
            <p:ph type="title"/>
          </p:nvPr>
        </p:nvSpPr>
        <p:spPr/>
        <p:txBody>
          <a:bodyPr/>
          <a:lstStyle/>
          <a:p>
            <a:r>
              <a:rPr lang="en-US" dirty="0"/>
              <a:t>Online tutorial</a:t>
            </a:r>
          </a:p>
        </p:txBody>
      </p:sp>
      <p:sp>
        <p:nvSpPr>
          <p:cNvPr id="3" name="Slide Number Placeholder 2">
            <a:extLst>
              <a:ext uri="{FF2B5EF4-FFF2-40B4-BE49-F238E27FC236}">
                <a16:creationId xmlns:a16="http://schemas.microsoft.com/office/drawing/2014/main" id="{BF79961A-33E0-184D-A436-625394B825E8}"/>
              </a:ext>
            </a:extLst>
          </p:cNvPr>
          <p:cNvSpPr>
            <a:spLocks noGrp="1"/>
          </p:cNvSpPr>
          <p:nvPr>
            <p:ph type="sldNum" sz="quarter" idx="4"/>
          </p:nvPr>
        </p:nvSpPr>
        <p:spPr/>
        <p:txBody>
          <a:bodyPr/>
          <a:lstStyle/>
          <a:p>
            <a:fld id="{CF7A681D-9A53-0F41-890B-1BA01E4644AD}" type="slidenum">
              <a:rPr lang="en-US" smtClean="0"/>
              <a:pPr/>
              <a:t>4</a:t>
            </a:fld>
            <a:endParaRPr lang="en-US"/>
          </a:p>
        </p:txBody>
      </p:sp>
      <p:pic>
        <p:nvPicPr>
          <p:cNvPr id="5" name="Picture 4">
            <a:extLst>
              <a:ext uri="{FF2B5EF4-FFF2-40B4-BE49-F238E27FC236}">
                <a16:creationId xmlns:a16="http://schemas.microsoft.com/office/drawing/2014/main" id="{8461F5A3-2F9B-6746-B63F-8D7927304B83}"/>
              </a:ext>
            </a:extLst>
          </p:cNvPr>
          <p:cNvPicPr>
            <a:picLocks noChangeAspect="1"/>
          </p:cNvPicPr>
          <p:nvPr/>
        </p:nvPicPr>
        <p:blipFill>
          <a:blip r:embed="rId2"/>
          <a:stretch>
            <a:fillRect/>
          </a:stretch>
        </p:blipFill>
        <p:spPr>
          <a:xfrm>
            <a:off x="457200" y="740111"/>
            <a:ext cx="7411533" cy="4403389"/>
          </a:xfrm>
          <a:prstGeom prst="rect">
            <a:avLst/>
          </a:prstGeom>
        </p:spPr>
      </p:pic>
    </p:spTree>
    <p:extLst>
      <p:ext uri="{BB962C8B-B14F-4D97-AF65-F5344CB8AC3E}">
        <p14:creationId xmlns:p14="http://schemas.microsoft.com/office/powerpoint/2010/main" val="82571441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CFC84-3B7C-704F-BF36-14E8EA6F1C6B}"/>
              </a:ext>
            </a:extLst>
          </p:cNvPr>
          <p:cNvSpPr>
            <a:spLocks noGrp="1"/>
          </p:cNvSpPr>
          <p:nvPr>
            <p:ph type="title"/>
          </p:nvPr>
        </p:nvSpPr>
        <p:spPr/>
        <p:txBody>
          <a:bodyPr/>
          <a:lstStyle/>
          <a:p>
            <a:r>
              <a:rPr lang="en-US" dirty="0"/>
              <a:t>Sampling parameters</a:t>
            </a:r>
          </a:p>
        </p:txBody>
      </p:sp>
      <p:sp>
        <p:nvSpPr>
          <p:cNvPr id="3" name="Slide Number Placeholder 2">
            <a:extLst>
              <a:ext uri="{FF2B5EF4-FFF2-40B4-BE49-F238E27FC236}">
                <a16:creationId xmlns:a16="http://schemas.microsoft.com/office/drawing/2014/main" id="{BE85B37A-895D-7D49-8167-CA54FE8FCCFE}"/>
              </a:ext>
            </a:extLst>
          </p:cNvPr>
          <p:cNvSpPr>
            <a:spLocks noGrp="1"/>
          </p:cNvSpPr>
          <p:nvPr>
            <p:ph type="sldNum" sz="quarter" idx="4"/>
          </p:nvPr>
        </p:nvSpPr>
        <p:spPr/>
        <p:txBody>
          <a:bodyPr/>
          <a:lstStyle/>
          <a:p>
            <a:fld id="{CF7A681D-9A53-0F41-890B-1BA01E4644AD}" type="slidenum">
              <a:rPr lang="en-US" smtClean="0"/>
              <a:pPr/>
              <a:t>49</a:t>
            </a:fld>
            <a:endParaRPr lang="en-US"/>
          </a:p>
        </p:txBody>
      </p:sp>
      <p:sp>
        <p:nvSpPr>
          <p:cNvPr id="4" name="Rectangle 3">
            <a:extLst>
              <a:ext uri="{FF2B5EF4-FFF2-40B4-BE49-F238E27FC236}">
                <a16:creationId xmlns:a16="http://schemas.microsoft.com/office/drawing/2014/main" id="{BB6B9B75-E2F8-C84E-936A-DD37A42D3A71}"/>
              </a:ext>
            </a:extLst>
          </p:cNvPr>
          <p:cNvSpPr/>
          <p:nvPr/>
        </p:nvSpPr>
        <p:spPr>
          <a:xfrm>
            <a:off x="799321" y="958334"/>
            <a:ext cx="162897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names(</a:t>
            </a:r>
            <a:r>
              <a:rPr lang="en-US" sz="1100" dirty="0" err="1">
                <a:solidFill>
                  <a:srgbClr val="0070C0"/>
                </a:solidFill>
                <a:latin typeface="Lucida Console" panose="020B0609040504020204" pitchFamily="49" charset="0"/>
              </a:rPr>
              <a:t>params_rng</a:t>
            </a:r>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7FD8F17A-AF1B-C148-BEA9-90EB009111DC}"/>
              </a:ext>
            </a:extLst>
          </p:cNvPr>
          <p:cNvSpPr/>
          <p:nvPr/>
        </p:nvSpPr>
        <p:spPr>
          <a:xfrm>
            <a:off x="799321" y="1346885"/>
            <a:ext cx="6375400" cy="261610"/>
          </a:xfrm>
          <a:prstGeom prst="rect">
            <a:avLst/>
          </a:prstGeom>
        </p:spPr>
        <p:txBody>
          <a:bodyPr wrap="square">
            <a:spAutoFit/>
          </a:bodyPr>
          <a:lstStyle/>
          <a:p>
            <a:r>
              <a:rPr lang="en-US" sz="1100" dirty="0">
                <a:latin typeface="Lucida Console" panose="020B0609040504020204" pitchFamily="49" charset="0"/>
              </a:rPr>
              <a:t>[1] "</a:t>
            </a:r>
            <a:r>
              <a:rPr lang="en-US" sz="1100" dirty="0" err="1">
                <a:latin typeface="Lucida Console" panose="020B0609040504020204" pitchFamily="49" charset="0"/>
              </a:rPr>
              <a:t>p_soc</a:t>
            </a:r>
            <a:r>
              <a:rPr lang="en-US" sz="1100" dirty="0">
                <a:latin typeface="Lucida Console" panose="020B0609040504020204" pitchFamily="49" charset="0"/>
              </a:rPr>
              <a:t>"     "</a:t>
            </a:r>
            <a:r>
              <a:rPr lang="en-US" sz="1100" dirty="0" err="1">
                <a:latin typeface="Lucida Console" panose="020B0609040504020204" pitchFamily="49" charset="0"/>
              </a:rPr>
              <a:t>rr_new</a:t>
            </a:r>
            <a:r>
              <a:rPr lang="en-US" sz="1100" dirty="0">
                <a:latin typeface="Lucida Console" panose="020B0609040504020204" pitchFamily="49" charset="0"/>
              </a:rPr>
              <a:t>"    "</a:t>
            </a:r>
            <a:r>
              <a:rPr lang="en-US" sz="1100" dirty="0" err="1">
                <a:latin typeface="Lucida Console" panose="020B0609040504020204" pitchFamily="49" charset="0"/>
              </a:rPr>
              <a:t>c_medical</a:t>
            </a:r>
            <a:r>
              <a:rPr lang="en-US" sz="1100" dirty="0">
                <a:latin typeface="Lucida Console" panose="020B0609040504020204" pitchFamily="49" charset="0"/>
              </a:rPr>
              <a:t>" "</a:t>
            </a:r>
            <a:r>
              <a:rPr lang="en-US" sz="1100" dirty="0" err="1">
                <a:latin typeface="Lucida Console" panose="020B0609040504020204" pitchFamily="49" charset="0"/>
              </a:rPr>
              <a:t>c_soc</a:t>
            </a:r>
            <a:r>
              <a:rPr lang="en-US" sz="1100" dirty="0">
                <a:latin typeface="Lucida Console" panose="020B0609040504020204" pitchFamily="49" charset="0"/>
              </a:rPr>
              <a:t>"     "</a:t>
            </a:r>
            <a:r>
              <a:rPr lang="en-US" sz="1100" dirty="0" err="1">
                <a:latin typeface="Lucida Console" panose="020B0609040504020204" pitchFamily="49" charset="0"/>
              </a:rPr>
              <a:t>c_new</a:t>
            </a:r>
            <a:r>
              <a:rPr lang="en-US" sz="1100" dirty="0">
                <a:latin typeface="Lucida Console" panose="020B0609040504020204" pitchFamily="49" charset="0"/>
              </a:rPr>
              <a:t>"     "u" </a:t>
            </a:r>
          </a:p>
        </p:txBody>
      </p:sp>
      <p:sp>
        <p:nvSpPr>
          <p:cNvPr id="6" name="Rectangle 5">
            <a:extLst>
              <a:ext uri="{FF2B5EF4-FFF2-40B4-BE49-F238E27FC236}">
                <a16:creationId xmlns:a16="http://schemas.microsoft.com/office/drawing/2014/main" id="{E8F12489-0D04-F34A-ACAC-C089613A8FF4}"/>
              </a:ext>
            </a:extLst>
          </p:cNvPr>
          <p:cNvSpPr/>
          <p:nvPr/>
        </p:nvSpPr>
        <p:spPr>
          <a:xfrm>
            <a:off x="799321" y="1996459"/>
            <a:ext cx="2988319"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head(</a:t>
            </a:r>
            <a:r>
              <a:rPr lang="en-US" sz="1100" dirty="0" err="1">
                <a:latin typeface="Lucida Console" panose="020B0609040504020204" pitchFamily="49" charset="0"/>
              </a:rPr>
              <a:t>as.matrix</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params_rng</a:t>
            </a:r>
            <a:r>
              <a:rPr lang="en-US" sz="1100" dirty="0" err="1">
                <a:latin typeface="Lucida Console" panose="020B0609040504020204" pitchFamily="49" charset="0"/>
              </a:rPr>
              <a:t>$p_soc</a:t>
            </a:r>
            <a:r>
              <a:rPr lang="en-US" sz="1100" dirty="0">
                <a:latin typeface="Lucida Console" panose="020B0609040504020204" pitchFamily="49" charset="0"/>
              </a:rPr>
              <a:t>))</a:t>
            </a:r>
          </a:p>
        </p:txBody>
      </p:sp>
      <p:sp>
        <p:nvSpPr>
          <p:cNvPr id="7" name="Rectangle 6">
            <a:extLst>
              <a:ext uri="{FF2B5EF4-FFF2-40B4-BE49-F238E27FC236}">
                <a16:creationId xmlns:a16="http://schemas.microsoft.com/office/drawing/2014/main" id="{A71C277B-F92C-C741-8E6B-67E08D841CC0}"/>
              </a:ext>
            </a:extLst>
          </p:cNvPr>
          <p:cNvSpPr/>
          <p:nvPr/>
        </p:nvSpPr>
        <p:spPr>
          <a:xfrm>
            <a:off x="799321" y="2385010"/>
            <a:ext cx="8788400" cy="2631490"/>
          </a:xfrm>
          <a:prstGeom prst="rect">
            <a:avLst/>
          </a:prstGeom>
        </p:spPr>
        <p:txBody>
          <a:bodyPr wrap="square">
            <a:spAutoFit/>
          </a:bodyPr>
          <a:lstStyle/>
          <a:p>
            <a:r>
              <a:rPr lang="en-US" sz="1100" dirty="0">
                <a:latin typeface="Lucida Console" panose="020B0609040504020204" pitchFamily="49" charset="0"/>
              </a:rPr>
              <a:t> 		</a:t>
            </a:r>
            <a:r>
              <a:rPr lang="en-US" sz="1100" dirty="0" err="1">
                <a:latin typeface="Lucida Console" panose="020B0609040504020204" pitchFamily="49" charset="0"/>
              </a:rPr>
              <a:t>h_h</a:t>
            </a:r>
            <a:r>
              <a:rPr lang="en-US" sz="1100" dirty="0">
                <a:latin typeface="Lucida Console" panose="020B0609040504020204" pitchFamily="49" charset="0"/>
              </a:rPr>
              <a:t>      h_s1 h_s2          </a:t>
            </a:r>
            <a:r>
              <a:rPr lang="en-US" sz="1100" dirty="0" err="1">
                <a:latin typeface="Lucida Console" panose="020B0609040504020204" pitchFamily="49" charset="0"/>
              </a:rPr>
              <a:t>h_d</a:t>
            </a:r>
            <a:r>
              <a:rPr lang="en-US" sz="1100" dirty="0">
                <a:latin typeface="Lucida Console" panose="020B0609040504020204" pitchFamily="49" charset="0"/>
              </a:rPr>
              <a:t>      s1_h     s1_s1      s1_s2        s1_d s2_h</a:t>
            </a:r>
          </a:p>
          <a:p>
            <a:r>
              <a:rPr lang="en-US" sz="1100" dirty="0">
                <a:latin typeface="Lucida Console" panose="020B0609040504020204" pitchFamily="49" charset="0"/>
              </a:rPr>
              <a:t>[1,] 0.8648675 0.1344587    0 0.0006738016 0.4893881 0.4028700 0.10138215 0.006359690    0</a:t>
            </a:r>
          </a:p>
          <a:p>
            <a:r>
              <a:rPr lang="en-US" sz="1100" dirty="0">
                <a:latin typeface="Lucida Console" panose="020B0609040504020204" pitchFamily="49" charset="0"/>
              </a:rPr>
              <a:t>[2,] 0.8644084 0.1341584    0 0.0014332112 0.5027019 0.4028378 0.08740946 0.007050816    0</a:t>
            </a:r>
          </a:p>
          <a:p>
            <a:r>
              <a:rPr lang="en-US" sz="1100" dirty="0">
                <a:latin typeface="Lucida Console" panose="020B0609040504020204" pitchFamily="49" charset="0"/>
              </a:rPr>
              <a:t>[3,] 0.8518388 0.1462222    0 0.0019390579 0.4660475 0.4056999 0.12015422 0.008098349    0</a:t>
            </a:r>
          </a:p>
          <a:p>
            <a:r>
              <a:rPr lang="en-US" sz="1100" dirty="0">
                <a:latin typeface="Lucida Console" panose="020B0609040504020204" pitchFamily="49" charset="0"/>
              </a:rPr>
              <a:t>[4,] 0.8324259 0.1667732    0 0.0008008371 0.4827817 0.4155604 0.09767953 0.003978354    0</a:t>
            </a:r>
          </a:p>
          <a:p>
            <a:r>
              <a:rPr lang="en-US" sz="1100" dirty="0">
                <a:latin typeface="Lucida Console" panose="020B0609040504020204" pitchFamily="49" charset="0"/>
              </a:rPr>
              <a:t>[5,] 0.8352081 0.1639068    0 0.0008851192 0.4756373 0.4211925 0.09949040 0.003679711    0</a:t>
            </a:r>
          </a:p>
          <a:p>
            <a:r>
              <a:rPr lang="en-US" sz="1100" dirty="0">
                <a:latin typeface="Lucida Console" panose="020B0609040504020204" pitchFamily="49" charset="0"/>
              </a:rPr>
              <a:t>[6,] 0.8458863 0.1509600    0 0.0031536920 0.5172189 0.3884067 0.09223853 0.002135855    0</a:t>
            </a:r>
          </a:p>
          <a:p>
            <a:endParaRPr lang="en-US" sz="1100" dirty="0">
              <a:latin typeface="Lucida Console" panose="020B0609040504020204" pitchFamily="49" charset="0"/>
            </a:endParaRPr>
          </a:p>
          <a:p>
            <a:r>
              <a:rPr lang="en-US" sz="1100" dirty="0">
                <a:latin typeface="Lucida Console" panose="020B0609040504020204" pitchFamily="49" charset="0"/>
              </a:rPr>
              <a:t>     s2_s1     s2_s2       s2_d </a:t>
            </a:r>
            <a:r>
              <a:rPr lang="en-US" sz="1100" dirty="0" err="1">
                <a:latin typeface="Lucida Console" panose="020B0609040504020204" pitchFamily="49" charset="0"/>
              </a:rPr>
              <a:t>d_h</a:t>
            </a:r>
            <a:r>
              <a:rPr lang="en-US" sz="1100" dirty="0">
                <a:latin typeface="Lucida Console" panose="020B0609040504020204" pitchFamily="49" charset="0"/>
              </a:rPr>
              <a:t> d_s1 d_s2 </a:t>
            </a:r>
            <a:r>
              <a:rPr lang="en-US" sz="1100" dirty="0" err="1">
                <a:latin typeface="Lucida Console" panose="020B0609040504020204" pitchFamily="49" charset="0"/>
              </a:rPr>
              <a:t>d_d</a:t>
            </a:r>
            <a:endParaRPr lang="en-US" sz="1100" dirty="0">
              <a:latin typeface="Lucida Console" panose="020B0609040504020204" pitchFamily="49" charset="0"/>
            </a:endParaRPr>
          </a:p>
          <a:p>
            <a:r>
              <a:rPr lang="en-US" sz="1100" dirty="0">
                <a:latin typeface="Lucida Console" panose="020B0609040504020204" pitchFamily="49" charset="0"/>
              </a:rPr>
              <a:t>[1,]     0 0.9785385 0.02146148   0    0    0   1</a:t>
            </a:r>
          </a:p>
          <a:p>
            <a:r>
              <a:rPr lang="en-US" sz="1100" dirty="0">
                <a:latin typeface="Lucida Console" panose="020B0609040504020204" pitchFamily="49" charset="0"/>
              </a:rPr>
              <a:t>[2,]     0 0.9772806 0.02271942   0    0    0   1</a:t>
            </a:r>
          </a:p>
          <a:p>
            <a:r>
              <a:rPr lang="en-US" sz="1100" dirty="0">
                <a:latin typeface="Lucida Console" panose="020B0609040504020204" pitchFamily="49" charset="0"/>
              </a:rPr>
              <a:t>[3,]     0 0.9879967 0.01200326   0    0    0   1</a:t>
            </a:r>
          </a:p>
          <a:p>
            <a:r>
              <a:rPr lang="en-US" sz="1100" dirty="0">
                <a:latin typeface="Lucida Console" panose="020B0609040504020204" pitchFamily="49" charset="0"/>
              </a:rPr>
              <a:t>[4,]     0 0.9853717 0.01462833   0    0    0   1</a:t>
            </a:r>
          </a:p>
          <a:p>
            <a:r>
              <a:rPr lang="en-US" sz="1100" dirty="0">
                <a:latin typeface="Lucida Console" panose="020B0609040504020204" pitchFamily="49" charset="0"/>
              </a:rPr>
              <a:t>[5,]     0 0.9829372 0.01706285   0    0    0   1</a:t>
            </a:r>
          </a:p>
          <a:p>
            <a:r>
              <a:rPr lang="en-US" sz="1100" dirty="0">
                <a:latin typeface="Lucida Console" panose="020B0609040504020204" pitchFamily="49" charset="0"/>
              </a:rPr>
              <a:t>[6,]     0 0.9866257 0.01337426   0    0    0   1</a:t>
            </a:r>
          </a:p>
        </p:txBody>
      </p:sp>
    </p:spTree>
    <p:extLst>
      <p:ext uri="{BB962C8B-B14F-4D97-AF65-F5344CB8AC3E}">
        <p14:creationId xmlns:p14="http://schemas.microsoft.com/office/powerpoint/2010/main" val="2512739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7"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368E09-5CEE-6942-9AEA-A73C2D274571}"/>
              </a:ext>
            </a:extLst>
          </p:cNvPr>
          <p:cNvSpPr>
            <a:spLocks noGrp="1"/>
          </p:cNvSpPr>
          <p:nvPr>
            <p:ph type="title"/>
          </p:nvPr>
        </p:nvSpPr>
        <p:spPr/>
        <p:txBody>
          <a:bodyPr/>
          <a:lstStyle/>
          <a:p>
            <a:r>
              <a:rPr lang="en-US" dirty="0"/>
              <a:t>Simulating the Markov model</a:t>
            </a:r>
          </a:p>
        </p:txBody>
      </p:sp>
      <p:sp>
        <p:nvSpPr>
          <p:cNvPr id="3" name="Content Placeholder 2">
            <a:extLst>
              <a:ext uri="{FF2B5EF4-FFF2-40B4-BE49-F238E27FC236}">
                <a16:creationId xmlns:a16="http://schemas.microsoft.com/office/drawing/2014/main" id="{B38ED328-A2A7-124C-A342-59E0CD750AA5}"/>
              </a:ext>
            </a:extLst>
          </p:cNvPr>
          <p:cNvSpPr>
            <a:spLocks noGrp="1"/>
          </p:cNvSpPr>
          <p:nvPr>
            <p:ph idx="1"/>
          </p:nvPr>
        </p:nvSpPr>
        <p:spPr/>
        <p:txBody>
          <a:bodyPr/>
          <a:lstStyle/>
          <a:p>
            <a:r>
              <a:rPr lang="en-US" dirty="0"/>
              <a:t>One way that a Markov simulation can be generalized is to store “input data” in an object, i.e. data frame. </a:t>
            </a:r>
          </a:p>
          <a:p>
            <a:r>
              <a:rPr lang="en-US" dirty="0"/>
              <a:t>Input data might consist of </a:t>
            </a:r>
          </a:p>
          <a:p>
            <a:pPr lvl="1"/>
            <a:r>
              <a:rPr lang="en-US" dirty="0"/>
              <a:t>treatment strategies </a:t>
            </a:r>
          </a:p>
          <a:p>
            <a:pPr lvl="1"/>
            <a:r>
              <a:rPr lang="en-US" dirty="0"/>
              <a:t>patients and subgroups </a:t>
            </a:r>
          </a:p>
          <a:p>
            <a:pPr lvl="1"/>
            <a:r>
              <a:rPr lang="en-US" dirty="0"/>
              <a:t>health states</a:t>
            </a:r>
          </a:p>
          <a:p>
            <a:pPr lvl="2"/>
            <a:r>
              <a:rPr lang="en-US" dirty="0"/>
              <a:t>For instance, if we were simulating different subgroups we might store the age and sex associated with the subgroup which could, in turn, be used as covariates in a statistical model.</a:t>
            </a:r>
          </a:p>
        </p:txBody>
      </p:sp>
      <p:sp>
        <p:nvSpPr>
          <p:cNvPr id="4" name="Slide Number Placeholder 3">
            <a:extLst>
              <a:ext uri="{FF2B5EF4-FFF2-40B4-BE49-F238E27FC236}">
                <a16:creationId xmlns:a16="http://schemas.microsoft.com/office/drawing/2014/main" id="{69DA3DB9-11C8-C445-8B6B-6BE058A8FFD5}"/>
              </a:ext>
            </a:extLst>
          </p:cNvPr>
          <p:cNvSpPr>
            <a:spLocks noGrp="1"/>
          </p:cNvSpPr>
          <p:nvPr>
            <p:ph type="sldNum" sz="quarter" idx="4"/>
          </p:nvPr>
        </p:nvSpPr>
        <p:spPr/>
        <p:txBody>
          <a:bodyPr/>
          <a:lstStyle/>
          <a:p>
            <a:fld id="{CF7A681D-9A53-0F41-890B-1BA01E4644AD}" type="slidenum">
              <a:rPr lang="en-US" smtClean="0"/>
              <a:pPr/>
              <a:t>50</a:t>
            </a:fld>
            <a:endParaRPr lang="en-US"/>
          </a:p>
        </p:txBody>
      </p:sp>
      <p:sp>
        <p:nvSpPr>
          <p:cNvPr id="5" name="Rectangle 4">
            <a:extLst>
              <a:ext uri="{FF2B5EF4-FFF2-40B4-BE49-F238E27FC236}">
                <a16:creationId xmlns:a16="http://schemas.microsoft.com/office/drawing/2014/main" id="{FE653ADF-2D48-C340-94D4-7FBCF9A52836}"/>
              </a:ext>
            </a:extLst>
          </p:cNvPr>
          <p:cNvSpPr/>
          <p:nvPr/>
        </p:nvSpPr>
        <p:spPr>
          <a:xfrm>
            <a:off x="765291" y="3788369"/>
            <a:ext cx="2898698" cy="600164"/>
          </a:xfrm>
          <a:prstGeom prst="rect">
            <a:avLst/>
          </a:prstGeom>
          <a:solidFill>
            <a:schemeClr val="bg1">
              <a:lumMod val="85000"/>
            </a:schemeClr>
          </a:solidFill>
        </p:spPr>
        <p:txBody>
          <a:bodyPr wrap="square">
            <a:spAutoFit/>
          </a:bodyPr>
          <a:lstStyle/>
          <a:p>
            <a:r>
              <a:rPr lang="en-US" sz="1100" b="1" dirty="0">
                <a:solidFill>
                  <a:srgbClr val="0070C0"/>
                </a:solidFill>
                <a:latin typeface="Lucida Console" panose="020B0609040504020204" pitchFamily="49" charset="0"/>
                <a:cs typeface="Lucida Sans Unicode" panose="020B0602030504020204" pitchFamily="34" charset="0"/>
              </a:rPr>
              <a:t>data</a:t>
            </a:r>
            <a:r>
              <a:rPr lang="en-US" sz="1100" dirty="0">
                <a:latin typeface="Lucida Console" panose="020B0609040504020204" pitchFamily="49" charset="0"/>
                <a:cs typeface="Lucida Sans Unicode" panose="020B0602030504020204" pitchFamily="34" charset="0"/>
              </a:rPr>
              <a:t> &lt;- </a:t>
            </a:r>
            <a:r>
              <a:rPr lang="en-US" sz="1100" dirty="0" err="1">
                <a:latin typeface="Lucida Console" panose="020B0609040504020204" pitchFamily="49" charset="0"/>
                <a:cs typeface="Lucida Sans Unicode" panose="020B0602030504020204" pitchFamily="34" charset="0"/>
              </a:rPr>
              <a:t>data.frame</a:t>
            </a:r>
            <a:r>
              <a:rPr lang="en-US" sz="1100" dirty="0">
                <a:latin typeface="Lucida Console" panose="020B0609040504020204" pitchFamily="49" charset="0"/>
                <a:cs typeface="Lucida Sans Unicode" panose="020B0602030504020204" pitchFamily="34" charset="0"/>
              </a:rPr>
              <a:t>(</a:t>
            </a:r>
          </a:p>
          <a:p>
            <a:r>
              <a:rPr lang="en-US" sz="1100" dirty="0">
                <a:latin typeface="Lucida Console" panose="020B0609040504020204" pitchFamily="49" charset="0"/>
                <a:cs typeface="Lucida Sans Unicode" panose="020B0602030504020204" pitchFamily="34" charset="0"/>
              </a:rPr>
              <a:t>  strategy = c("New", "SOC")</a:t>
            </a:r>
          </a:p>
          <a:p>
            <a:r>
              <a:rPr lang="en-US" sz="1100" dirty="0">
                <a:latin typeface="Lucida Console" panose="020B0609040504020204" pitchFamily="49" charset="0"/>
                <a:cs typeface="Lucida Sans Unicode" panose="020B0602030504020204" pitchFamily="34" charset="0"/>
              </a:rPr>
              <a:t>)</a:t>
            </a:r>
          </a:p>
        </p:txBody>
      </p:sp>
      <p:sp>
        <p:nvSpPr>
          <p:cNvPr id="6" name="Rectangle 5">
            <a:extLst>
              <a:ext uri="{FF2B5EF4-FFF2-40B4-BE49-F238E27FC236}">
                <a16:creationId xmlns:a16="http://schemas.microsoft.com/office/drawing/2014/main" id="{92EF93C8-31BB-8B43-8787-4C74BF606948}"/>
              </a:ext>
            </a:extLst>
          </p:cNvPr>
          <p:cNvSpPr/>
          <p:nvPr/>
        </p:nvSpPr>
        <p:spPr>
          <a:xfrm>
            <a:off x="4097357" y="3788369"/>
            <a:ext cx="1181100" cy="600164"/>
          </a:xfrm>
          <a:prstGeom prst="rect">
            <a:avLst/>
          </a:prstGeom>
        </p:spPr>
        <p:txBody>
          <a:bodyPr wrap="square">
            <a:spAutoFit/>
          </a:bodyPr>
          <a:lstStyle/>
          <a:p>
            <a:r>
              <a:rPr lang="en-US" sz="1100" dirty="0">
                <a:latin typeface="Lucida Console" panose="020B0609040504020204" pitchFamily="49" charset="0"/>
                <a:cs typeface="Lucida Sans Unicode" panose="020B0602030504020204" pitchFamily="34" charset="0"/>
              </a:rPr>
              <a:t> strategy</a:t>
            </a:r>
          </a:p>
          <a:p>
            <a:r>
              <a:rPr lang="en-US" sz="1100" dirty="0">
                <a:latin typeface="Lucida Console" panose="020B0609040504020204" pitchFamily="49" charset="0"/>
                <a:cs typeface="Lucida Sans Unicode" panose="020B0602030504020204" pitchFamily="34" charset="0"/>
              </a:rPr>
              <a:t>1      New</a:t>
            </a:r>
          </a:p>
          <a:p>
            <a:r>
              <a:rPr lang="en-US" sz="1100" dirty="0">
                <a:latin typeface="Lucida Console" panose="020B0609040504020204" pitchFamily="49" charset="0"/>
                <a:cs typeface="Lucida Sans Unicode" panose="020B0602030504020204" pitchFamily="34" charset="0"/>
              </a:rPr>
              <a:t>2      SOC</a:t>
            </a:r>
          </a:p>
        </p:txBody>
      </p:sp>
    </p:spTree>
    <p:extLst>
      <p:ext uri="{BB962C8B-B14F-4D97-AF65-F5344CB8AC3E}">
        <p14:creationId xmlns:p14="http://schemas.microsoft.com/office/powerpoint/2010/main" val="3273483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5EA9E-FD03-2D45-8D1B-F79FACE3E773}"/>
              </a:ext>
            </a:extLst>
          </p:cNvPr>
          <p:cNvSpPr>
            <a:spLocks noGrp="1"/>
          </p:cNvSpPr>
          <p:nvPr>
            <p:ph type="title"/>
          </p:nvPr>
        </p:nvSpPr>
        <p:spPr/>
        <p:txBody>
          <a:bodyPr/>
          <a:lstStyle/>
          <a:p>
            <a:r>
              <a:rPr lang="en-US" dirty="0"/>
              <a:t>Simulating the Markov model – Create the function</a:t>
            </a:r>
          </a:p>
        </p:txBody>
      </p:sp>
      <p:sp>
        <p:nvSpPr>
          <p:cNvPr id="3" name="Slide Number Placeholder 2">
            <a:extLst>
              <a:ext uri="{FF2B5EF4-FFF2-40B4-BE49-F238E27FC236}">
                <a16:creationId xmlns:a16="http://schemas.microsoft.com/office/drawing/2014/main" id="{83151C7B-AC41-B34F-8544-AD7D8B887D89}"/>
              </a:ext>
            </a:extLst>
          </p:cNvPr>
          <p:cNvSpPr>
            <a:spLocks noGrp="1"/>
          </p:cNvSpPr>
          <p:nvPr>
            <p:ph type="sldNum" sz="quarter" idx="4"/>
          </p:nvPr>
        </p:nvSpPr>
        <p:spPr/>
        <p:txBody>
          <a:bodyPr/>
          <a:lstStyle/>
          <a:p>
            <a:fld id="{CF7A681D-9A53-0F41-890B-1BA01E4644AD}" type="slidenum">
              <a:rPr lang="en-US" smtClean="0"/>
              <a:pPr/>
              <a:t>51</a:t>
            </a:fld>
            <a:endParaRPr lang="en-US"/>
          </a:p>
        </p:txBody>
      </p:sp>
      <p:sp>
        <p:nvSpPr>
          <p:cNvPr id="5" name="Content Placeholder 2">
            <a:extLst>
              <a:ext uri="{FF2B5EF4-FFF2-40B4-BE49-F238E27FC236}">
                <a16:creationId xmlns:a16="http://schemas.microsoft.com/office/drawing/2014/main" id="{2B451C7E-D940-E945-8871-0EA7635842D7}"/>
              </a:ext>
            </a:extLst>
          </p:cNvPr>
          <p:cNvSpPr txBox="1">
            <a:spLocks/>
          </p:cNvSpPr>
          <p:nvPr/>
        </p:nvSpPr>
        <p:spPr>
          <a:xfrm>
            <a:off x="457200" y="1150936"/>
            <a:ext cx="7616825" cy="338811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Set up a </a:t>
            </a:r>
            <a:r>
              <a:rPr lang="en-US" dirty="0" err="1">
                <a:solidFill>
                  <a:schemeClr val="accent3"/>
                </a:solidFill>
                <a:latin typeface="Lucida Console" panose="020B0609040504020204" pitchFamily="49" charset="0"/>
              </a:rPr>
              <a:t>sim_model</a:t>
            </a:r>
            <a:r>
              <a:rPr lang="en-US" dirty="0">
                <a:solidFill>
                  <a:schemeClr val="accent3"/>
                </a:solidFill>
                <a:latin typeface="Lucida Console" panose="020B0609040504020204" pitchFamily="49" charset="0"/>
              </a:rPr>
              <a:t>() </a:t>
            </a:r>
            <a:r>
              <a:rPr lang="en-US" dirty="0"/>
              <a:t>function that runs the entire simulation. </a:t>
            </a:r>
          </a:p>
          <a:p>
            <a:pPr lvl="1"/>
            <a:r>
              <a:rPr lang="en-US" dirty="0"/>
              <a:t>Comprised of three smaller functions: </a:t>
            </a:r>
          </a:p>
          <a:p>
            <a:pPr lvl="2"/>
            <a:r>
              <a:rPr lang="en-US" dirty="0" err="1">
                <a:solidFill>
                  <a:schemeClr val="accent3"/>
                </a:solidFill>
                <a:latin typeface="Lucida Console" panose="020B0609040504020204" pitchFamily="49" charset="0"/>
              </a:rPr>
              <a:t>sim_stateprobs</a:t>
            </a:r>
            <a:r>
              <a:rPr lang="en-US" dirty="0">
                <a:solidFill>
                  <a:schemeClr val="accent3"/>
                </a:solidFill>
                <a:latin typeface="Lucida Console" panose="020B0609040504020204" pitchFamily="49" charset="0"/>
              </a:rPr>
              <a:t>()</a:t>
            </a:r>
          </a:p>
          <a:p>
            <a:pPr lvl="2"/>
            <a:r>
              <a:rPr lang="en-US" dirty="0" err="1">
                <a:solidFill>
                  <a:schemeClr val="accent3"/>
                </a:solidFill>
                <a:latin typeface="Lucida Console" panose="020B0609040504020204" pitchFamily="49" charset="0"/>
              </a:rPr>
              <a:t>compute_qalys</a:t>
            </a:r>
            <a:r>
              <a:rPr lang="en-US" dirty="0">
                <a:solidFill>
                  <a:schemeClr val="accent3"/>
                </a:solidFill>
                <a:latin typeface="Lucida Console" panose="020B0609040504020204" pitchFamily="49" charset="0"/>
              </a:rPr>
              <a:t>()</a:t>
            </a:r>
          </a:p>
          <a:p>
            <a:pPr lvl="2"/>
            <a:r>
              <a:rPr lang="en-US" dirty="0" err="1">
                <a:solidFill>
                  <a:schemeClr val="accent3"/>
                </a:solidFill>
                <a:latin typeface="Lucida Console" panose="020B0609040504020204" pitchFamily="49" charset="0"/>
              </a:rPr>
              <a:t>compute_costs</a:t>
            </a:r>
            <a:r>
              <a:rPr lang="en-US" dirty="0">
                <a:solidFill>
                  <a:schemeClr val="accent3"/>
                </a:solidFill>
                <a:latin typeface="Lucida Console" panose="020B0609040504020204" pitchFamily="49" charset="0"/>
              </a:rPr>
              <a:t>()</a:t>
            </a:r>
            <a:r>
              <a:rPr lang="en-US" dirty="0"/>
              <a:t>.</a:t>
            </a:r>
          </a:p>
        </p:txBody>
      </p:sp>
    </p:spTree>
    <p:extLst>
      <p:ext uri="{BB962C8B-B14F-4D97-AF65-F5344CB8AC3E}">
        <p14:creationId xmlns:p14="http://schemas.microsoft.com/office/powerpoint/2010/main" val="90187675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CFC84-3B7C-704F-BF36-14E8EA6F1C6B}"/>
              </a:ext>
            </a:extLst>
          </p:cNvPr>
          <p:cNvSpPr>
            <a:spLocks noGrp="1"/>
          </p:cNvSpPr>
          <p:nvPr>
            <p:ph type="title"/>
          </p:nvPr>
        </p:nvSpPr>
        <p:spPr/>
        <p:txBody>
          <a:bodyPr/>
          <a:lstStyle/>
          <a:p>
            <a:r>
              <a:rPr lang="en-US" dirty="0"/>
              <a:t>Simulating the Markov model – Create the function</a:t>
            </a:r>
          </a:p>
        </p:txBody>
      </p:sp>
      <p:sp>
        <p:nvSpPr>
          <p:cNvPr id="3" name="Slide Number Placeholder 2">
            <a:extLst>
              <a:ext uri="{FF2B5EF4-FFF2-40B4-BE49-F238E27FC236}">
                <a16:creationId xmlns:a16="http://schemas.microsoft.com/office/drawing/2014/main" id="{BE85B37A-895D-7D49-8167-CA54FE8FCCFE}"/>
              </a:ext>
            </a:extLst>
          </p:cNvPr>
          <p:cNvSpPr>
            <a:spLocks noGrp="1"/>
          </p:cNvSpPr>
          <p:nvPr>
            <p:ph type="sldNum" sz="quarter" idx="4"/>
          </p:nvPr>
        </p:nvSpPr>
        <p:spPr/>
        <p:txBody>
          <a:bodyPr/>
          <a:lstStyle/>
          <a:p>
            <a:fld id="{CF7A681D-9A53-0F41-890B-1BA01E4644AD}" type="slidenum">
              <a:rPr lang="en-US" smtClean="0"/>
              <a:pPr/>
              <a:t>52</a:t>
            </a:fld>
            <a:endParaRPr lang="en-US"/>
          </a:p>
        </p:txBody>
      </p:sp>
      <p:sp>
        <p:nvSpPr>
          <p:cNvPr id="4" name="Rectangle 3">
            <a:extLst>
              <a:ext uri="{FF2B5EF4-FFF2-40B4-BE49-F238E27FC236}">
                <a16:creationId xmlns:a16="http://schemas.microsoft.com/office/drawing/2014/main" id="{F46B7032-1975-B448-A81B-DD186A38AF8C}"/>
              </a:ext>
            </a:extLst>
          </p:cNvPr>
          <p:cNvSpPr/>
          <p:nvPr/>
        </p:nvSpPr>
        <p:spPr>
          <a:xfrm>
            <a:off x="457199" y="1035894"/>
            <a:ext cx="8528787" cy="2970044"/>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sim_stateprobs</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function(p0, </a:t>
            </a:r>
            <a:r>
              <a:rPr lang="en-US" sz="1100" dirty="0" err="1">
                <a:latin typeface="Lucida Console" panose="020B0609040504020204" pitchFamily="49" charset="0"/>
              </a:rPr>
              <a:t>rr</a:t>
            </a:r>
            <a:r>
              <a:rPr lang="en-US" sz="1100" dirty="0">
                <a:latin typeface="Lucida Console" panose="020B0609040504020204" pitchFamily="49" charset="0"/>
              </a:rPr>
              <a:t>, strategy, </a:t>
            </a:r>
            <a:r>
              <a:rPr lang="en-US" sz="1100" dirty="0" err="1">
                <a:latin typeface="Lucida Console" panose="020B0609040504020204" pitchFamily="49" charset="0"/>
              </a:rPr>
              <a:t>n_cycles</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  </a:t>
            </a:r>
            <a:r>
              <a:rPr lang="en-US" sz="1100" dirty="0" err="1">
                <a:latin typeface="Lucida Console" panose="020B0609040504020204" pitchFamily="49" charset="0"/>
              </a:rPr>
              <a:t>rr</a:t>
            </a:r>
            <a:r>
              <a:rPr lang="en-US" sz="1100" dirty="0">
                <a:latin typeface="Lucida Console" panose="020B0609040504020204" pitchFamily="49" charset="0"/>
              </a:rPr>
              <a:t> &lt;- </a:t>
            </a:r>
            <a:r>
              <a:rPr lang="en-US" sz="1100" dirty="0" err="1">
                <a:latin typeface="Lucida Console" panose="020B0609040504020204" pitchFamily="49" charset="0"/>
              </a:rPr>
              <a:t>ifelse</a:t>
            </a:r>
            <a:r>
              <a:rPr lang="en-US" sz="1100" dirty="0">
                <a:latin typeface="Lucida Console" panose="020B0609040504020204" pitchFamily="49" charset="0"/>
              </a:rPr>
              <a:t>(strategy == "New", </a:t>
            </a:r>
            <a:r>
              <a:rPr lang="en-US" sz="1100" dirty="0" err="1">
                <a:latin typeface="Lucida Console" panose="020B0609040504020204" pitchFamily="49" charset="0"/>
              </a:rPr>
              <a:t>rr</a:t>
            </a:r>
            <a:r>
              <a:rPr lang="en-US" sz="1100" dirty="0">
                <a:latin typeface="Lucida Console" panose="020B0609040504020204" pitchFamily="49" charset="0"/>
              </a:rPr>
              <a:t>, 1)</a:t>
            </a:r>
          </a:p>
          <a:p>
            <a:endParaRPr lang="en-US" sz="1100" dirty="0">
              <a:latin typeface="Lucida Console" panose="020B0609040504020204" pitchFamily="49" charset="0"/>
            </a:endParaRPr>
          </a:p>
          <a:p>
            <a:r>
              <a:rPr lang="en-US" sz="1100" dirty="0">
                <a:latin typeface="Lucida Console" panose="020B0609040504020204" pitchFamily="49" charset="0"/>
              </a:rPr>
              <a:t>  p &lt;- </a:t>
            </a:r>
            <a:r>
              <a:rPr lang="en-US" sz="1100" dirty="0" err="1">
                <a:latin typeface="Lucida Console" panose="020B0609040504020204" pitchFamily="49" charset="0"/>
              </a:rPr>
              <a:t>tpmatrix</a:t>
            </a:r>
            <a:r>
              <a:rPr lang="en-US" sz="1100" dirty="0">
                <a:latin typeface="Lucida Console" panose="020B0609040504020204" pitchFamily="49" charset="0"/>
              </a:rPr>
              <a:t>(</a:t>
            </a:r>
          </a:p>
          <a:p>
            <a:r>
              <a:rPr lang="en-US" sz="1100" dirty="0">
                <a:latin typeface="Lucida Console" panose="020B0609040504020204" pitchFamily="49" charset="0"/>
              </a:rPr>
              <a:t>    C,       p0$h_s1 * </a:t>
            </a:r>
            <a:r>
              <a:rPr lang="en-US" sz="1100" dirty="0" err="1">
                <a:latin typeface="Lucida Console" panose="020B0609040504020204" pitchFamily="49" charset="0"/>
              </a:rPr>
              <a:t>rr</a:t>
            </a:r>
            <a:r>
              <a:rPr lang="en-US" sz="1100" dirty="0">
                <a:latin typeface="Lucida Console" panose="020B0609040504020204" pitchFamily="49" charset="0"/>
              </a:rPr>
              <a:t>,  p0$h_s2 * </a:t>
            </a:r>
            <a:r>
              <a:rPr lang="en-US" sz="1100" dirty="0" err="1">
                <a:latin typeface="Lucida Console" panose="020B0609040504020204" pitchFamily="49" charset="0"/>
              </a:rPr>
              <a:t>rr</a:t>
            </a:r>
            <a:r>
              <a:rPr lang="en-US" sz="1100" dirty="0">
                <a:latin typeface="Lucida Console" panose="020B0609040504020204" pitchFamily="49" charset="0"/>
              </a:rPr>
              <a:t>,  p0$h_d * </a:t>
            </a:r>
            <a:r>
              <a:rPr lang="en-US" sz="1100" dirty="0" err="1">
                <a:latin typeface="Lucida Console" panose="020B0609040504020204" pitchFamily="49" charset="0"/>
              </a:rPr>
              <a:t>rr</a:t>
            </a:r>
            <a:r>
              <a:rPr lang="en-US" sz="1100" dirty="0">
                <a:latin typeface="Lucida Console" panose="020B0609040504020204" pitchFamily="49" charset="0"/>
              </a:rPr>
              <a:t>,</a:t>
            </a:r>
          </a:p>
          <a:p>
            <a:r>
              <a:rPr lang="en-US" sz="1100" dirty="0">
                <a:latin typeface="Lucida Console" panose="020B0609040504020204" pitchFamily="49" charset="0"/>
              </a:rPr>
              <a:t>    p0$s1_h, C,             p0$s1_s2 * </a:t>
            </a:r>
            <a:r>
              <a:rPr lang="en-US" sz="1100" dirty="0" err="1">
                <a:latin typeface="Lucida Console" panose="020B0609040504020204" pitchFamily="49" charset="0"/>
              </a:rPr>
              <a:t>rr</a:t>
            </a:r>
            <a:r>
              <a:rPr lang="en-US" sz="1100" dirty="0">
                <a:latin typeface="Lucida Console" panose="020B0609040504020204" pitchFamily="49" charset="0"/>
              </a:rPr>
              <a:t>, p0$s1_d * </a:t>
            </a:r>
            <a:r>
              <a:rPr lang="en-US" sz="1100" dirty="0" err="1">
                <a:latin typeface="Lucida Console" panose="020B0609040504020204" pitchFamily="49" charset="0"/>
              </a:rPr>
              <a:t>rr</a:t>
            </a:r>
            <a:r>
              <a:rPr lang="en-US" sz="1100" dirty="0">
                <a:latin typeface="Lucida Console" panose="020B0609040504020204" pitchFamily="49" charset="0"/>
              </a:rPr>
              <a:t>,</a:t>
            </a:r>
          </a:p>
          <a:p>
            <a:r>
              <a:rPr lang="en-US" sz="1100" dirty="0">
                <a:latin typeface="Lucida Console" panose="020B0609040504020204" pitchFamily="49" charset="0"/>
              </a:rPr>
              <a:t>    p0$s2_h, p0$s2_s1,      C,             p0$s2_d * </a:t>
            </a:r>
            <a:r>
              <a:rPr lang="en-US" sz="1100" dirty="0" err="1">
                <a:latin typeface="Lucida Console" panose="020B0609040504020204" pitchFamily="49" charset="0"/>
              </a:rPr>
              <a:t>rr</a:t>
            </a:r>
            <a:r>
              <a:rPr lang="en-US" sz="1100" dirty="0">
                <a:latin typeface="Lucida Console" panose="020B0609040504020204" pitchFamily="49" charset="0"/>
              </a:rPr>
              <a:t>,</a:t>
            </a:r>
          </a:p>
          <a:p>
            <a:r>
              <a:rPr lang="en-US" sz="1100" dirty="0">
                <a:latin typeface="Lucida Console" panose="020B0609040504020204" pitchFamily="49" charset="0"/>
              </a:rPr>
              <a:t>    0,       0,             0,             1</a:t>
            </a:r>
          </a:p>
          <a:p>
            <a:r>
              <a:rPr lang="en-US" sz="1100" dirty="0">
                <a:latin typeface="Lucida Console" panose="020B0609040504020204" pitchFamily="49" charset="0"/>
              </a:rPr>
              <a:t>  )</a:t>
            </a:r>
          </a:p>
          <a:p>
            <a:endParaRPr lang="en-US" sz="1100" dirty="0">
              <a:latin typeface="Lucida Console" panose="020B0609040504020204" pitchFamily="49" charset="0"/>
            </a:endParaRPr>
          </a:p>
          <a:p>
            <a:r>
              <a:rPr lang="en-US" sz="1100" dirty="0">
                <a:latin typeface="Lucida Console" panose="020B0609040504020204" pitchFamily="49" charset="0"/>
              </a:rPr>
              <a:t>  x &lt;- </a:t>
            </a:r>
            <a:r>
              <a:rPr lang="en-US" sz="1100" b="1" dirty="0" err="1">
                <a:latin typeface="Lucida Console" panose="020B0609040504020204" pitchFamily="49" charset="0"/>
              </a:rPr>
              <a:t>sim_markov_chain</a:t>
            </a:r>
            <a:r>
              <a:rPr lang="en-US" sz="1100" dirty="0">
                <a:latin typeface="Lucida Console" panose="020B0609040504020204" pitchFamily="49" charset="0"/>
              </a:rPr>
              <a:t>(x0 = c(1, 0, 0, 0),</a:t>
            </a:r>
          </a:p>
          <a:p>
            <a:r>
              <a:rPr lang="en-US" sz="1100" dirty="0">
                <a:latin typeface="Lucida Console" panose="020B0609040504020204" pitchFamily="49" charset="0"/>
              </a:rPr>
              <a:t>                        p = matrix(</a:t>
            </a:r>
            <a:r>
              <a:rPr lang="en-US" sz="1100" dirty="0" err="1">
                <a:latin typeface="Lucida Console" panose="020B0609040504020204" pitchFamily="49" charset="0"/>
              </a:rPr>
              <a:t>as.matrix</a:t>
            </a:r>
            <a:r>
              <a:rPr lang="en-US" sz="1100" dirty="0">
                <a:latin typeface="Lucida Console" panose="020B0609040504020204" pitchFamily="49" charset="0"/>
              </a:rPr>
              <a:t>(p), </a:t>
            </a:r>
            <a:r>
              <a:rPr lang="en-US" sz="1100" dirty="0" err="1">
                <a:latin typeface="Lucida Console" panose="020B0609040504020204" pitchFamily="49" charset="0"/>
              </a:rPr>
              <a:t>ncol</a:t>
            </a:r>
            <a:r>
              <a:rPr lang="en-US" sz="1100" dirty="0">
                <a:latin typeface="Lucida Console" panose="020B0609040504020204" pitchFamily="49" charset="0"/>
              </a:rPr>
              <a:t> = 4, </a:t>
            </a:r>
            <a:r>
              <a:rPr lang="en-US" sz="1100" dirty="0" err="1">
                <a:latin typeface="Lucida Console" panose="020B0609040504020204" pitchFamily="49" charset="0"/>
              </a:rPr>
              <a:t>byrow</a:t>
            </a:r>
            <a:r>
              <a:rPr lang="en-US" sz="1100" dirty="0">
                <a:latin typeface="Lucida Console" panose="020B0609040504020204" pitchFamily="49" charset="0"/>
              </a:rPr>
              <a:t> = TRUE),</a:t>
            </a:r>
          </a:p>
          <a:p>
            <a:r>
              <a:rPr lang="en-US" sz="1100" dirty="0">
                <a:latin typeface="Lucida Console" panose="020B0609040504020204" pitchFamily="49" charset="0"/>
              </a:rPr>
              <a:t>                        </a:t>
            </a:r>
            <a:r>
              <a:rPr lang="en-US" sz="1100" dirty="0" err="1">
                <a:latin typeface="Lucida Console" panose="020B0609040504020204" pitchFamily="49" charset="0"/>
              </a:rPr>
              <a:t>n_cycles</a:t>
            </a:r>
            <a:r>
              <a:rPr lang="en-US" sz="1100" dirty="0">
                <a:latin typeface="Lucida Console" panose="020B0609040504020204" pitchFamily="49" charset="0"/>
              </a:rPr>
              <a:t> = </a:t>
            </a:r>
            <a:r>
              <a:rPr lang="en-US" sz="1100" dirty="0" err="1">
                <a:latin typeface="Lucida Console" panose="020B0609040504020204" pitchFamily="49" charset="0"/>
              </a:rPr>
              <a:t>n_cycles</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  return(x)</a:t>
            </a:r>
          </a:p>
          <a:p>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759F72DD-2345-FA4B-992A-BA96D8E66EFD}"/>
              </a:ext>
            </a:extLst>
          </p:cNvPr>
          <p:cNvSpPr/>
          <p:nvPr/>
        </p:nvSpPr>
        <p:spPr>
          <a:xfrm>
            <a:off x="5641727" y="1558805"/>
            <a:ext cx="3344259" cy="1200329"/>
          </a:xfrm>
          <a:prstGeom prst="rect">
            <a:avLst/>
          </a:prstGeom>
        </p:spPr>
        <p:txBody>
          <a:bodyPr wrap="square">
            <a:spAutoFit/>
          </a:bodyPr>
          <a:lstStyle/>
          <a:p>
            <a:r>
              <a:rPr lang="en-US" sz="1200" dirty="0" err="1">
                <a:solidFill>
                  <a:srgbClr val="002060"/>
                </a:solidFill>
                <a:latin typeface="Lucida Console" panose="020B0609040504020204" pitchFamily="49" charset="0"/>
              </a:rPr>
              <a:t>hesim</a:t>
            </a:r>
            <a:r>
              <a:rPr lang="en-US" sz="1200" dirty="0">
                <a:solidFill>
                  <a:srgbClr val="002060"/>
                </a:solidFill>
                <a:latin typeface="Lucida Console" panose="020B0609040504020204" pitchFamily="49" charset="0"/>
              </a:rPr>
              <a:t>::</a:t>
            </a:r>
            <a:r>
              <a:rPr lang="en-US" sz="1200" dirty="0" err="1">
                <a:solidFill>
                  <a:srgbClr val="002060"/>
                </a:solidFill>
                <a:latin typeface="Lucida Console" panose="020B0609040504020204" pitchFamily="49" charset="0"/>
              </a:rPr>
              <a:t>tpmatrix</a:t>
            </a:r>
            <a:r>
              <a:rPr lang="en-US" sz="1200" dirty="0">
                <a:solidFill>
                  <a:srgbClr val="002060"/>
                </a:solidFill>
                <a:latin typeface="Lucida Console" panose="020B0609040504020204" pitchFamily="49" charset="0"/>
              </a:rPr>
              <a:t>() </a:t>
            </a:r>
            <a:r>
              <a:rPr lang="en-US" sz="1200" i="1" dirty="0">
                <a:solidFill>
                  <a:srgbClr val="002060"/>
                </a:solidFill>
                <a:latin typeface="Helvetica"/>
              </a:rPr>
              <a:t>makes it easy to define a transition probability matrix. </a:t>
            </a:r>
          </a:p>
          <a:p>
            <a:endParaRPr lang="en-US" sz="1200" i="1" dirty="0">
              <a:solidFill>
                <a:srgbClr val="002060"/>
              </a:solidFill>
              <a:latin typeface="Helvetica"/>
            </a:endParaRPr>
          </a:p>
          <a:p>
            <a:r>
              <a:rPr lang="en-US" sz="1200" i="1" dirty="0">
                <a:solidFill>
                  <a:srgbClr val="002060"/>
                </a:solidFill>
                <a:latin typeface="Helvetica"/>
              </a:rPr>
              <a:t>C denotes that a given element is the complement of all other elements in that row, ensuring that the probabilities sum to 1</a:t>
            </a:r>
            <a:r>
              <a:rPr lang="en-US" sz="1200" dirty="0">
                <a:solidFill>
                  <a:srgbClr val="002060"/>
                </a:solidFill>
              </a:rPr>
              <a:t>.</a:t>
            </a:r>
          </a:p>
        </p:txBody>
      </p:sp>
      <p:sp>
        <p:nvSpPr>
          <p:cNvPr id="7" name="Rectangle 6">
            <a:extLst>
              <a:ext uri="{FF2B5EF4-FFF2-40B4-BE49-F238E27FC236}">
                <a16:creationId xmlns:a16="http://schemas.microsoft.com/office/drawing/2014/main" id="{B69A3C92-2B1A-4344-A440-DAFA3F0FC0BF}"/>
              </a:ext>
            </a:extLst>
          </p:cNvPr>
          <p:cNvSpPr/>
          <p:nvPr/>
        </p:nvSpPr>
        <p:spPr>
          <a:xfrm>
            <a:off x="5641727" y="3344516"/>
            <a:ext cx="3344259" cy="461665"/>
          </a:xfrm>
          <a:prstGeom prst="rect">
            <a:avLst/>
          </a:prstGeom>
        </p:spPr>
        <p:txBody>
          <a:bodyPr wrap="square">
            <a:spAutoFit/>
          </a:bodyPr>
          <a:lstStyle/>
          <a:p>
            <a:r>
              <a:rPr lang="en-US" sz="1200" dirty="0" err="1">
                <a:solidFill>
                  <a:srgbClr val="002060"/>
                </a:solidFill>
                <a:latin typeface="Lucida Console" panose="020B0609040504020204" pitchFamily="49" charset="0"/>
              </a:rPr>
              <a:t>sim_markov_chain</a:t>
            </a:r>
            <a:r>
              <a:rPr lang="en-US" sz="1200" dirty="0">
                <a:solidFill>
                  <a:srgbClr val="002060"/>
                </a:solidFill>
                <a:latin typeface="Lucida Console" panose="020B0609040504020204" pitchFamily="49" charset="0"/>
              </a:rPr>
              <a:t>() </a:t>
            </a:r>
            <a:r>
              <a:rPr lang="en-US" sz="1200" i="1" dirty="0">
                <a:solidFill>
                  <a:srgbClr val="002060"/>
                </a:solidFill>
                <a:latin typeface="Helvetica"/>
              </a:rPr>
              <a:t>is the function we created previously</a:t>
            </a:r>
            <a:endParaRPr lang="en-US" sz="1200" dirty="0">
              <a:solidFill>
                <a:srgbClr val="002060"/>
              </a:solidFill>
            </a:endParaRPr>
          </a:p>
        </p:txBody>
      </p:sp>
    </p:spTree>
    <p:extLst>
      <p:ext uri="{BB962C8B-B14F-4D97-AF65-F5344CB8AC3E}">
        <p14:creationId xmlns:p14="http://schemas.microsoft.com/office/powerpoint/2010/main" val="1520610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55D86-23A2-CD44-B1AA-A194B4DCD540}"/>
              </a:ext>
            </a:extLst>
          </p:cNvPr>
          <p:cNvSpPr>
            <a:spLocks noGrp="1"/>
          </p:cNvSpPr>
          <p:nvPr>
            <p:ph type="title"/>
          </p:nvPr>
        </p:nvSpPr>
        <p:spPr/>
        <p:txBody>
          <a:bodyPr/>
          <a:lstStyle/>
          <a:p>
            <a:r>
              <a:rPr lang="en-US" dirty="0"/>
              <a:t>Simulating the Markov model – Create the function</a:t>
            </a:r>
          </a:p>
        </p:txBody>
      </p:sp>
      <p:sp>
        <p:nvSpPr>
          <p:cNvPr id="3" name="Slide Number Placeholder 2">
            <a:extLst>
              <a:ext uri="{FF2B5EF4-FFF2-40B4-BE49-F238E27FC236}">
                <a16:creationId xmlns:a16="http://schemas.microsoft.com/office/drawing/2014/main" id="{5C3A6E9D-BA35-CA4A-9F20-0789CE52A86C}"/>
              </a:ext>
            </a:extLst>
          </p:cNvPr>
          <p:cNvSpPr>
            <a:spLocks noGrp="1"/>
          </p:cNvSpPr>
          <p:nvPr>
            <p:ph type="sldNum" sz="quarter" idx="4"/>
          </p:nvPr>
        </p:nvSpPr>
        <p:spPr/>
        <p:txBody>
          <a:bodyPr/>
          <a:lstStyle/>
          <a:p>
            <a:fld id="{CF7A681D-9A53-0F41-890B-1BA01E4644AD}" type="slidenum">
              <a:rPr lang="en-US" smtClean="0"/>
              <a:pPr/>
              <a:t>53</a:t>
            </a:fld>
            <a:endParaRPr lang="en-US"/>
          </a:p>
        </p:txBody>
      </p:sp>
      <p:sp>
        <p:nvSpPr>
          <p:cNvPr id="4" name="Rectangle 3">
            <a:extLst>
              <a:ext uri="{FF2B5EF4-FFF2-40B4-BE49-F238E27FC236}">
                <a16:creationId xmlns:a16="http://schemas.microsoft.com/office/drawing/2014/main" id="{B876A5A0-B724-3441-871D-BFF9DA6D525B}"/>
              </a:ext>
            </a:extLst>
          </p:cNvPr>
          <p:cNvSpPr/>
          <p:nvPr/>
        </p:nvSpPr>
        <p:spPr>
          <a:xfrm>
            <a:off x="457200" y="1143000"/>
            <a:ext cx="6400800" cy="1107996"/>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 QALYs</a:t>
            </a:r>
          </a:p>
          <a:p>
            <a:r>
              <a:rPr lang="en-US" sz="1100" b="1" dirty="0" err="1">
                <a:solidFill>
                  <a:schemeClr val="accent3"/>
                </a:solidFill>
                <a:latin typeface="Lucida Console" panose="020B0609040504020204" pitchFamily="49" charset="0"/>
              </a:rPr>
              <a:t>compute_qalys</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function(x, utility, </a:t>
            </a:r>
            <a:r>
              <a:rPr lang="en-US" sz="1100" dirty="0" err="1">
                <a:latin typeface="Lucida Console" panose="020B0609040504020204" pitchFamily="49" charset="0"/>
              </a:rPr>
              <a:t>dr</a:t>
            </a:r>
            <a:r>
              <a:rPr lang="en-US" sz="1100" dirty="0">
                <a:latin typeface="Lucida Console" panose="020B0609040504020204" pitchFamily="49" charset="0"/>
              </a:rPr>
              <a:t> = .03){</a:t>
            </a:r>
          </a:p>
          <a:p>
            <a:endParaRPr lang="en-US" sz="1100" dirty="0">
              <a:latin typeface="Lucida Console" panose="020B0609040504020204" pitchFamily="49" charset="0"/>
            </a:endParaRPr>
          </a:p>
          <a:p>
            <a:r>
              <a:rPr lang="en-US" sz="1100" dirty="0">
                <a:latin typeface="Lucida Console" panose="020B0609040504020204" pitchFamily="49" charset="0"/>
              </a:rPr>
              <a:t>  </a:t>
            </a:r>
            <a:r>
              <a:rPr lang="en-US" sz="1100" dirty="0" err="1">
                <a:latin typeface="Lucida Console" panose="020B0609040504020204" pitchFamily="49" charset="0"/>
              </a:rPr>
              <a:t>n_cycles</a:t>
            </a:r>
            <a:r>
              <a:rPr lang="en-US" sz="1100" dirty="0">
                <a:latin typeface="Lucida Console" panose="020B0609040504020204" pitchFamily="49" charset="0"/>
              </a:rPr>
              <a:t> &lt;- </a:t>
            </a:r>
            <a:r>
              <a:rPr lang="en-US" sz="1100" dirty="0" err="1">
                <a:latin typeface="Lucida Console" panose="020B0609040504020204" pitchFamily="49" charset="0"/>
              </a:rPr>
              <a:t>nrow</a:t>
            </a:r>
            <a:r>
              <a:rPr lang="en-US" sz="1100" dirty="0">
                <a:latin typeface="Lucida Console" panose="020B0609040504020204" pitchFamily="49" charset="0"/>
              </a:rPr>
              <a:t>(x) - 1</a:t>
            </a:r>
          </a:p>
          <a:p>
            <a:r>
              <a:rPr lang="en-US" sz="1100" dirty="0">
                <a:latin typeface="Lucida Console" panose="020B0609040504020204" pitchFamily="49" charset="0"/>
              </a:rPr>
              <a:t>  </a:t>
            </a:r>
            <a:r>
              <a:rPr lang="en-US" sz="1100" b="1" dirty="0" err="1">
                <a:latin typeface="Lucida Console" panose="020B0609040504020204" pitchFamily="49" charset="0"/>
              </a:rPr>
              <a:t>pv</a:t>
            </a:r>
            <a:r>
              <a:rPr lang="en-US" sz="1100" dirty="0">
                <a:latin typeface="Lucida Console" panose="020B0609040504020204" pitchFamily="49" charset="0"/>
              </a:rPr>
              <a:t>(x %*% utility, </a:t>
            </a:r>
            <a:r>
              <a:rPr lang="en-US" sz="1100" dirty="0" err="1">
                <a:latin typeface="Lucida Console" panose="020B0609040504020204" pitchFamily="49" charset="0"/>
              </a:rPr>
              <a:t>dr</a:t>
            </a:r>
            <a:r>
              <a:rPr lang="en-US" sz="1100" dirty="0">
                <a:latin typeface="Lucida Console" panose="020B0609040504020204" pitchFamily="49" charset="0"/>
              </a:rPr>
              <a:t>, 0:n_cycles)</a:t>
            </a:r>
          </a:p>
          <a:p>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865F6DCD-BF25-614D-BE6A-8B21DAA21800}"/>
              </a:ext>
            </a:extLst>
          </p:cNvPr>
          <p:cNvSpPr/>
          <p:nvPr/>
        </p:nvSpPr>
        <p:spPr>
          <a:xfrm>
            <a:off x="457200" y="2618205"/>
            <a:ext cx="6400800" cy="2123658"/>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 Costs</a:t>
            </a:r>
          </a:p>
          <a:p>
            <a:r>
              <a:rPr lang="en-US" sz="1100" b="1" dirty="0" err="1">
                <a:solidFill>
                  <a:schemeClr val="accent3"/>
                </a:solidFill>
                <a:latin typeface="Lucida Console" panose="020B0609040504020204" pitchFamily="49" charset="0"/>
              </a:rPr>
              <a:t>compute_costs</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function(x, </a:t>
            </a:r>
            <a:r>
              <a:rPr lang="en-US" sz="1100" dirty="0" err="1">
                <a:latin typeface="Lucida Console" panose="020B0609040504020204" pitchFamily="49" charset="0"/>
              </a:rPr>
              <a:t>costs_medical</a:t>
            </a:r>
            <a:r>
              <a:rPr lang="en-US" sz="1100" dirty="0">
                <a:latin typeface="Lucida Console" panose="020B0609040504020204" pitchFamily="49" charset="0"/>
              </a:rPr>
              <a:t>, </a:t>
            </a:r>
            <a:r>
              <a:rPr lang="en-US" sz="1100" dirty="0" err="1">
                <a:latin typeface="Lucida Console" panose="020B0609040504020204" pitchFamily="49" charset="0"/>
              </a:rPr>
              <a:t>costs_treat</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 .03){</a:t>
            </a:r>
          </a:p>
          <a:p>
            <a:endParaRPr lang="en-US" sz="1100" dirty="0">
              <a:latin typeface="Lucida Console" panose="020B0609040504020204" pitchFamily="49" charset="0"/>
            </a:endParaRPr>
          </a:p>
          <a:p>
            <a:r>
              <a:rPr lang="en-US" sz="1100" dirty="0">
                <a:latin typeface="Lucida Console" panose="020B0609040504020204" pitchFamily="49" charset="0"/>
              </a:rPr>
              <a:t>  </a:t>
            </a:r>
            <a:r>
              <a:rPr lang="en-US" sz="1100" dirty="0" err="1">
                <a:latin typeface="Lucida Console" panose="020B0609040504020204" pitchFamily="49" charset="0"/>
              </a:rPr>
              <a:t>n_cycles</a:t>
            </a:r>
            <a:r>
              <a:rPr lang="en-US" sz="1100" dirty="0">
                <a:latin typeface="Lucida Console" panose="020B0609040504020204" pitchFamily="49" charset="0"/>
              </a:rPr>
              <a:t> &lt;- </a:t>
            </a:r>
            <a:r>
              <a:rPr lang="en-US" sz="1100" dirty="0" err="1">
                <a:latin typeface="Lucida Console" panose="020B0609040504020204" pitchFamily="49" charset="0"/>
              </a:rPr>
              <a:t>nrow</a:t>
            </a:r>
            <a:r>
              <a:rPr lang="en-US" sz="1100" dirty="0">
                <a:latin typeface="Lucida Console" panose="020B0609040504020204" pitchFamily="49" charset="0"/>
              </a:rPr>
              <a:t>(x) - 1</a:t>
            </a:r>
          </a:p>
          <a:p>
            <a:r>
              <a:rPr lang="en-US" sz="1100" dirty="0">
                <a:latin typeface="Lucida Console" panose="020B0609040504020204" pitchFamily="49" charset="0"/>
              </a:rPr>
              <a:t>  </a:t>
            </a:r>
            <a:r>
              <a:rPr lang="en-US" sz="1100" dirty="0" err="1">
                <a:latin typeface="Lucida Console" panose="020B0609040504020204" pitchFamily="49" charset="0"/>
              </a:rPr>
              <a:t>costs_treat</a:t>
            </a:r>
            <a:r>
              <a:rPr lang="en-US" sz="1100" dirty="0">
                <a:latin typeface="Lucida Console" panose="020B0609040504020204" pitchFamily="49" charset="0"/>
              </a:rPr>
              <a:t> &lt;- c(rep(</a:t>
            </a:r>
            <a:r>
              <a:rPr lang="en-US" sz="1100" dirty="0" err="1">
                <a:latin typeface="Lucida Console" panose="020B0609040504020204" pitchFamily="49" charset="0"/>
              </a:rPr>
              <a:t>costs_treat</a:t>
            </a:r>
            <a:r>
              <a:rPr lang="en-US" sz="1100" dirty="0">
                <a:latin typeface="Lucida Console" panose="020B0609040504020204" pitchFamily="49" charset="0"/>
              </a:rPr>
              <a:t>, 3), 0)</a:t>
            </a:r>
          </a:p>
          <a:p>
            <a:r>
              <a:rPr lang="en-US" sz="1100" dirty="0">
                <a:latin typeface="Lucida Console" panose="020B0609040504020204" pitchFamily="49" charset="0"/>
              </a:rPr>
              <a:t>  costs &lt;- </a:t>
            </a:r>
            <a:r>
              <a:rPr lang="en-US" sz="1100" dirty="0" err="1">
                <a:latin typeface="Lucida Console" panose="020B0609040504020204" pitchFamily="49" charset="0"/>
              </a:rPr>
              <a:t>cbind</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b="1" dirty="0" err="1">
                <a:latin typeface="Lucida Console" panose="020B0609040504020204" pitchFamily="49" charset="0"/>
              </a:rPr>
              <a:t>pv</a:t>
            </a:r>
            <a:r>
              <a:rPr lang="en-US" sz="1100" dirty="0">
                <a:latin typeface="Lucida Console" panose="020B0609040504020204" pitchFamily="49" charset="0"/>
              </a:rPr>
              <a:t>(x %*% </a:t>
            </a:r>
            <a:r>
              <a:rPr lang="en-US" sz="1100" dirty="0" err="1">
                <a:latin typeface="Lucida Console" panose="020B0609040504020204" pitchFamily="49" charset="0"/>
              </a:rPr>
              <a:t>costs_medical</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0:n_cycles),</a:t>
            </a:r>
          </a:p>
          <a:p>
            <a:r>
              <a:rPr lang="en-US" sz="1100" dirty="0">
                <a:latin typeface="Lucida Console" panose="020B0609040504020204" pitchFamily="49" charset="0"/>
              </a:rPr>
              <a:t>    </a:t>
            </a:r>
            <a:r>
              <a:rPr lang="en-US" sz="1100" b="1" dirty="0" err="1">
                <a:latin typeface="Lucida Console" panose="020B0609040504020204" pitchFamily="49" charset="0"/>
              </a:rPr>
              <a:t>pv</a:t>
            </a:r>
            <a:r>
              <a:rPr lang="en-US" sz="1100" dirty="0">
                <a:latin typeface="Lucida Console" panose="020B0609040504020204" pitchFamily="49" charset="0"/>
              </a:rPr>
              <a:t>(x %*% </a:t>
            </a:r>
            <a:r>
              <a:rPr lang="en-US" sz="1100" dirty="0" err="1">
                <a:latin typeface="Lucida Console" panose="020B0609040504020204" pitchFamily="49" charset="0"/>
              </a:rPr>
              <a:t>costs_treat</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0:n_cycles)</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colnames</a:t>
            </a:r>
            <a:r>
              <a:rPr lang="en-US" sz="1100" dirty="0">
                <a:latin typeface="Lucida Console" panose="020B0609040504020204" pitchFamily="49" charset="0"/>
              </a:rPr>
              <a:t>(costs) &lt;- c("</a:t>
            </a:r>
            <a:r>
              <a:rPr lang="en-US" sz="1100" dirty="0" err="1">
                <a:latin typeface="Lucida Console" panose="020B0609040504020204" pitchFamily="49" charset="0"/>
              </a:rPr>
              <a:t>dcost_med</a:t>
            </a:r>
            <a:r>
              <a:rPr lang="en-US" sz="1100" dirty="0">
                <a:latin typeface="Lucida Console" panose="020B0609040504020204" pitchFamily="49" charset="0"/>
              </a:rPr>
              <a:t>", "</a:t>
            </a:r>
            <a:r>
              <a:rPr lang="en-US" sz="1100" dirty="0" err="1">
                <a:latin typeface="Lucida Console" panose="020B0609040504020204" pitchFamily="49" charset="0"/>
              </a:rPr>
              <a:t>dcost_treat</a:t>
            </a:r>
            <a:r>
              <a:rPr lang="en-US" sz="1100" dirty="0">
                <a:latin typeface="Lucida Console" panose="020B0609040504020204" pitchFamily="49" charset="0"/>
              </a:rPr>
              <a:t>")</a:t>
            </a:r>
          </a:p>
          <a:p>
            <a:r>
              <a:rPr lang="en-US" sz="1100" dirty="0">
                <a:latin typeface="Lucida Console" panose="020B0609040504020204" pitchFamily="49" charset="0"/>
              </a:rPr>
              <a:t>  return(costs)</a:t>
            </a:r>
          </a:p>
          <a:p>
            <a:r>
              <a:rPr lang="en-US" sz="1100" dirty="0">
                <a:latin typeface="Lucida Console" panose="020B0609040504020204" pitchFamily="49" charset="0"/>
              </a:rPr>
              <a:t>}</a:t>
            </a:r>
          </a:p>
        </p:txBody>
      </p:sp>
    </p:spTree>
    <p:extLst>
      <p:ext uri="{BB962C8B-B14F-4D97-AF65-F5344CB8AC3E}">
        <p14:creationId xmlns:p14="http://schemas.microsoft.com/office/powerpoint/2010/main" val="509840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55D86-23A2-CD44-B1AA-A194B4DCD540}"/>
              </a:ext>
            </a:extLst>
          </p:cNvPr>
          <p:cNvSpPr>
            <a:spLocks noGrp="1"/>
          </p:cNvSpPr>
          <p:nvPr>
            <p:ph type="title"/>
          </p:nvPr>
        </p:nvSpPr>
        <p:spPr/>
        <p:txBody>
          <a:bodyPr/>
          <a:lstStyle/>
          <a:p>
            <a:r>
              <a:rPr lang="en-US" dirty="0"/>
              <a:t>Simulating the Markov model</a:t>
            </a:r>
          </a:p>
        </p:txBody>
      </p:sp>
      <p:sp>
        <p:nvSpPr>
          <p:cNvPr id="3" name="Slide Number Placeholder 2">
            <a:extLst>
              <a:ext uri="{FF2B5EF4-FFF2-40B4-BE49-F238E27FC236}">
                <a16:creationId xmlns:a16="http://schemas.microsoft.com/office/drawing/2014/main" id="{5C3A6E9D-BA35-CA4A-9F20-0789CE52A86C}"/>
              </a:ext>
            </a:extLst>
          </p:cNvPr>
          <p:cNvSpPr>
            <a:spLocks noGrp="1"/>
          </p:cNvSpPr>
          <p:nvPr>
            <p:ph type="sldNum" sz="quarter" idx="4"/>
          </p:nvPr>
        </p:nvSpPr>
        <p:spPr/>
        <p:txBody>
          <a:bodyPr/>
          <a:lstStyle/>
          <a:p>
            <a:fld id="{CF7A681D-9A53-0F41-890B-1BA01E4644AD}" type="slidenum">
              <a:rPr lang="en-US" smtClean="0"/>
              <a:pPr/>
              <a:t>54</a:t>
            </a:fld>
            <a:endParaRPr lang="en-US"/>
          </a:p>
        </p:txBody>
      </p:sp>
      <p:sp>
        <p:nvSpPr>
          <p:cNvPr id="4" name="Rectangle 3">
            <a:extLst>
              <a:ext uri="{FF2B5EF4-FFF2-40B4-BE49-F238E27FC236}">
                <a16:creationId xmlns:a16="http://schemas.microsoft.com/office/drawing/2014/main" id="{CC91E167-779F-E344-A408-8676877DA431}"/>
              </a:ext>
            </a:extLst>
          </p:cNvPr>
          <p:cNvSpPr/>
          <p:nvPr/>
        </p:nvSpPr>
        <p:spPr>
          <a:xfrm>
            <a:off x="211741" y="197714"/>
            <a:ext cx="8528787" cy="5016758"/>
          </a:xfrm>
          <a:prstGeom prst="rect">
            <a:avLst/>
          </a:prstGeom>
          <a:solidFill>
            <a:schemeClr val="bg1">
              <a:lumMod val="85000"/>
            </a:schemeClr>
          </a:solidFill>
        </p:spPr>
        <p:txBody>
          <a:bodyPr wrap="square">
            <a:spAutoFit/>
          </a:bodyPr>
          <a:lstStyle/>
          <a:p>
            <a:r>
              <a:rPr lang="en-US" sz="1000" b="1" dirty="0" err="1">
                <a:solidFill>
                  <a:schemeClr val="accent3"/>
                </a:solidFill>
                <a:latin typeface="Lucida Console" panose="020B0609040504020204" pitchFamily="49" charset="0"/>
              </a:rPr>
              <a:t>sim_model</a:t>
            </a:r>
            <a:r>
              <a:rPr lang="en-US" sz="1000" b="1" dirty="0">
                <a:solidFill>
                  <a:schemeClr val="accent3"/>
                </a:solidFill>
                <a:latin typeface="Lucida Console" panose="020B0609040504020204" pitchFamily="49" charset="0"/>
              </a:rPr>
              <a:t> </a:t>
            </a:r>
            <a:r>
              <a:rPr lang="en-US" sz="1000" dirty="0">
                <a:latin typeface="Lucida Console" panose="020B0609040504020204" pitchFamily="49" charset="0"/>
              </a:rPr>
              <a:t>&lt;- function(</a:t>
            </a:r>
            <a:r>
              <a:rPr lang="en-US" sz="1000" dirty="0" err="1">
                <a:latin typeface="Lucida Console" panose="020B0609040504020204" pitchFamily="49" charset="0"/>
              </a:rPr>
              <a:t>params_rng</a:t>
            </a:r>
            <a:r>
              <a:rPr lang="en-US" sz="1000" dirty="0">
                <a:latin typeface="Lucida Console" panose="020B0609040504020204" pitchFamily="49" charset="0"/>
              </a:rPr>
              <a:t>, data, </a:t>
            </a:r>
            <a:r>
              <a:rPr lang="en-US" sz="1000" dirty="0" err="1">
                <a:latin typeface="Lucida Console" panose="020B0609040504020204" pitchFamily="49" charset="0"/>
              </a:rPr>
              <a:t>n_cycles</a:t>
            </a:r>
            <a:r>
              <a:rPr lang="en-US" sz="1000" dirty="0">
                <a:latin typeface="Lucida Console" panose="020B0609040504020204" pitchFamily="49" charset="0"/>
              </a:rPr>
              <a:t> = 85, </a:t>
            </a:r>
            <a:r>
              <a:rPr lang="en-US" sz="1000" dirty="0" err="1">
                <a:latin typeface="Lucida Console" panose="020B0609040504020204" pitchFamily="49" charset="0"/>
              </a:rPr>
              <a:t>dr_qalys</a:t>
            </a:r>
            <a:r>
              <a:rPr lang="en-US" sz="1000" dirty="0">
                <a:latin typeface="Lucida Console" panose="020B0609040504020204" pitchFamily="49" charset="0"/>
              </a:rPr>
              <a:t> = .03, </a:t>
            </a:r>
            <a:r>
              <a:rPr lang="en-US" sz="1000" dirty="0" err="1">
                <a:latin typeface="Lucida Console" panose="020B0609040504020204" pitchFamily="49" charset="0"/>
              </a:rPr>
              <a:t>dr_costs</a:t>
            </a:r>
            <a:r>
              <a:rPr lang="en-US" sz="1000" dirty="0">
                <a:latin typeface="Lucida Console" panose="020B0609040504020204" pitchFamily="49" charset="0"/>
              </a:rPr>
              <a:t> = .03){</a:t>
            </a:r>
          </a:p>
          <a:p>
            <a:r>
              <a:rPr lang="en-US" sz="1000" dirty="0">
                <a:latin typeface="Lucida Console" panose="020B0609040504020204" pitchFamily="49" charset="0"/>
              </a:rPr>
              <a:t>  </a:t>
            </a:r>
          </a:p>
          <a:p>
            <a:r>
              <a:rPr lang="en-US" sz="1000" dirty="0">
                <a:latin typeface="Lucida Console" panose="020B0609040504020204" pitchFamily="49" charset="0"/>
              </a:rPr>
              <a:t>  # Initialize array of matrices</a:t>
            </a:r>
          </a:p>
          <a:p>
            <a:r>
              <a:rPr lang="en-US" sz="1000" dirty="0">
                <a:latin typeface="Lucida Console" panose="020B0609040504020204" pitchFamily="49" charset="0"/>
              </a:rPr>
              <a:t>  </a:t>
            </a:r>
            <a:r>
              <a:rPr lang="en-US" sz="1000" dirty="0" err="1">
                <a:latin typeface="Lucida Console" panose="020B0609040504020204" pitchFamily="49" charset="0"/>
              </a:rPr>
              <a:t>n_samples</a:t>
            </a:r>
            <a:r>
              <a:rPr lang="en-US" sz="1000" dirty="0">
                <a:latin typeface="Lucida Console" panose="020B0609040504020204" pitchFamily="49" charset="0"/>
              </a:rPr>
              <a:t> &lt;- </a:t>
            </a:r>
            <a:r>
              <a:rPr lang="en-US" sz="1000" dirty="0" err="1">
                <a:latin typeface="Lucida Console" panose="020B0609040504020204" pitchFamily="49" charset="0"/>
              </a:rPr>
              <a:t>attr</a:t>
            </a:r>
            <a:r>
              <a:rPr lang="en-US" sz="1000" dirty="0">
                <a:latin typeface="Lucida Console" panose="020B0609040504020204" pitchFamily="49" charset="0"/>
              </a:rPr>
              <a:t>(</a:t>
            </a:r>
            <a:r>
              <a:rPr lang="en-US" sz="1000" dirty="0" err="1">
                <a:latin typeface="Lucida Console" panose="020B0609040504020204" pitchFamily="49" charset="0"/>
              </a:rPr>
              <a:t>params_rng</a:t>
            </a:r>
            <a:r>
              <a:rPr lang="en-US" sz="1000" dirty="0">
                <a:latin typeface="Lucida Console" panose="020B0609040504020204" pitchFamily="49" charset="0"/>
              </a:rPr>
              <a:t>, "n")</a:t>
            </a:r>
          </a:p>
          <a:p>
            <a:r>
              <a:rPr lang="en-US" sz="1000" dirty="0">
                <a:latin typeface="Lucida Console" panose="020B0609040504020204" pitchFamily="49" charset="0"/>
              </a:rPr>
              <a:t>  </a:t>
            </a:r>
            <a:r>
              <a:rPr lang="en-US" sz="1000" dirty="0" err="1">
                <a:latin typeface="Lucida Console" panose="020B0609040504020204" pitchFamily="49" charset="0"/>
              </a:rPr>
              <a:t>n_strategies</a:t>
            </a:r>
            <a:r>
              <a:rPr lang="en-US" sz="1000" dirty="0">
                <a:latin typeface="Lucida Console" panose="020B0609040504020204" pitchFamily="49" charset="0"/>
              </a:rPr>
              <a:t> &lt;- </a:t>
            </a:r>
            <a:r>
              <a:rPr lang="en-US" sz="1000" dirty="0" err="1">
                <a:latin typeface="Lucida Console" panose="020B0609040504020204" pitchFamily="49" charset="0"/>
              </a:rPr>
              <a:t>nrow</a:t>
            </a:r>
            <a:r>
              <a:rPr lang="en-US" sz="1000" dirty="0">
                <a:latin typeface="Lucida Console" panose="020B0609040504020204" pitchFamily="49" charset="0"/>
              </a:rPr>
              <a:t>(data)</a:t>
            </a:r>
          </a:p>
          <a:p>
            <a:r>
              <a:rPr lang="en-US" sz="1000" dirty="0">
                <a:latin typeface="Lucida Console" panose="020B0609040504020204" pitchFamily="49" charset="0"/>
              </a:rPr>
              <a:t>  out &lt;- array(NA, dim = c(</a:t>
            </a:r>
            <a:r>
              <a:rPr lang="en-US" sz="1000" dirty="0" err="1">
                <a:latin typeface="Lucida Console" panose="020B0609040504020204" pitchFamily="49" charset="0"/>
              </a:rPr>
              <a:t>n_cycles</a:t>
            </a:r>
            <a:r>
              <a:rPr lang="en-US" sz="1000" dirty="0">
                <a:latin typeface="Lucida Console" panose="020B0609040504020204" pitchFamily="49" charset="0"/>
              </a:rPr>
              <a:t> + 1, 7, </a:t>
            </a:r>
            <a:r>
              <a:rPr lang="en-US" sz="1000" dirty="0" err="1">
                <a:latin typeface="Lucida Console" panose="020B0609040504020204" pitchFamily="49" charset="0"/>
              </a:rPr>
              <a:t>n_samples</a:t>
            </a:r>
            <a:r>
              <a:rPr lang="en-US" sz="1000" dirty="0">
                <a:latin typeface="Lucida Console" panose="020B0609040504020204" pitchFamily="49" charset="0"/>
              </a:rPr>
              <a:t> * </a:t>
            </a:r>
            <a:r>
              <a:rPr lang="en-US" sz="1000" dirty="0" err="1">
                <a:latin typeface="Lucida Console" panose="020B0609040504020204" pitchFamily="49" charset="0"/>
              </a:rPr>
              <a:t>n_strategies</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dimnames</a:t>
            </a:r>
            <a:r>
              <a:rPr lang="en-US" sz="1000" dirty="0">
                <a:latin typeface="Lucida Console" panose="020B0609040504020204" pitchFamily="49" charset="0"/>
              </a:rPr>
              <a:t>(out) &lt;- list(NULL, c("H", "S1", "S2", "D", "</a:t>
            </a:r>
            <a:r>
              <a:rPr lang="en-US" sz="1000" dirty="0" err="1">
                <a:latin typeface="Lucida Console" panose="020B0609040504020204" pitchFamily="49" charset="0"/>
              </a:rPr>
              <a:t>dqalys</a:t>
            </a:r>
            <a:r>
              <a:rPr lang="en-US" sz="1000" dirty="0">
                <a:latin typeface="Lucida Console" panose="020B0609040504020204" pitchFamily="49" charset="0"/>
              </a:rPr>
              <a:t>", "</a:t>
            </a:r>
            <a:r>
              <a:rPr lang="en-US" sz="1000" dirty="0" err="1">
                <a:latin typeface="Lucida Console" panose="020B0609040504020204" pitchFamily="49" charset="0"/>
              </a:rPr>
              <a:t>dcosts_med</a:t>
            </a:r>
            <a:r>
              <a:rPr lang="en-US" sz="1000" dirty="0">
                <a:latin typeface="Lucida Console" panose="020B0609040504020204" pitchFamily="49" charset="0"/>
              </a:rPr>
              <a:t>", "</a:t>
            </a:r>
            <a:r>
              <a:rPr lang="en-US" sz="1000" dirty="0" err="1">
                <a:latin typeface="Lucida Console" panose="020B0609040504020204" pitchFamily="49" charset="0"/>
              </a:rPr>
              <a:t>dcosts_treat</a:t>
            </a:r>
            <a:r>
              <a:rPr lang="en-US" sz="1000" dirty="0">
                <a:latin typeface="Lucida Console" panose="020B0609040504020204" pitchFamily="49" charset="0"/>
              </a:rPr>
              <a:t>"), NULL)</a:t>
            </a:r>
          </a:p>
          <a:p>
            <a:r>
              <a:rPr lang="en-US" sz="1000" dirty="0">
                <a:latin typeface="Lucida Console" panose="020B0609040504020204" pitchFamily="49" charset="0"/>
              </a:rPr>
              <a:t>  </a:t>
            </a:r>
          </a:p>
          <a:p>
            <a:r>
              <a:rPr lang="en-US" sz="1000" dirty="0">
                <a:latin typeface="Lucida Console" panose="020B0609040504020204" pitchFamily="49" charset="0"/>
              </a:rPr>
              <a:t>  # Run the simulation</a:t>
            </a:r>
          </a:p>
          <a:p>
            <a:r>
              <a:rPr lang="en-US" sz="1000" dirty="0">
                <a:latin typeface="Lucida Console" panose="020B0609040504020204" pitchFamily="49" charset="0"/>
              </a:rPr>
              <a:t>  </a:t>
            </a:r>
            <a:r>
              <a:rPr lang="en-US" sz="1000" dirty="0" err="1">
                <a:latin typeface="Lucida Console" panose="020B0609040504020204" pitchFamily="49" charset="0"/>
              </a:rPr>
              <a:t>i</a:t>
            </a:r>
            <a:r>
              <a:rPr lang="en-US" sz="1000" dirty="0">
                <a:latin typeface="Lucida Console" panose="020B0609040504020204" pitchFamily="49" charset="0"/>
              </a:rPr>
              <a:t> &lt;- 1</a:t>
            </a:r>
          </a:p>
          <a:p>
            <a:r>
              <a:rPr lang="en-US" sz="1000" dirty="0">
                <a:latin typeface="Lucida Console" panose="020B0609040504020204" pitchFamily="49" charset="0"/>
              </a:rPr>
              <a:t>  for (s in 1:n_samples){ # Start PSA loop</a:t>
            </a:r>
          </a:p>
          <a:p>
            <a:r>
              <a:rPr lang="en-US" sz="1000" dirty="0">
                <a:latin typeface="Lucida Console" panose="020B0609040504020204" pitchFamily="49" charset="0"/>
              </a:rPr>
              <a:t>    for (k in 1:n_strategies) { # Start treatment strategy loop</a:t>
            </a:r>
          </a:p>
          <a:p>
            <a:r>
              <a:rPr lang="en-US" sz="1000" dirty="0">
                <a:latin typeface="Lucida Console" panose="020B0609040504020204" pitchFamily="49" charset="0"/>
              </a:rPr>
              <a:t>      x &lt;- </a:t>
            </a:r>
            <a:r>
              <a:rPr lang="en-US" sz="1000" b="1" dirty="0" err="1">
                <a:latin typeface="Lucida Console" panose="020B0609040504020204" pitchFamily="49" charset="0"/>
              </a:rPr>
              <a:t>sim_stateprobs</a:t>
            </a:r>
            <a:r>
              <a:rPr lang="en-US" sz="1000" dirty="0">
                <a:latin typeface="Lucida Console" panose="020B0609040504020204" pitchFamily="49" charset="0"/>
              </a:rPr>
              <a:t>(p0 = </a:t>
            </a:r>
            <a:r>
              <a:rPr lang="en-US" sz="1000" dirty="0" err="1">
                <a:latin typeface="Lucida Console" panose="020B0609040504020204" pitchFamily="49" charset="0"/>
              </a:rPr>
              <a:t>params_rng$p_soc</a:t>
            </a:r>
            <a:r>
              <a:rPr lang="en-US" sz="1000" dirty="0">
                <a:latin typeface="Lucida Console" panose="020B0609040504020204" pitchFamily="49" charset="0"/>
              </a:rPr>
              <a:t>[s, ],</a:t>
            </a:r>
          </a:p>
          <a:p>
            <a:r>
              <a:rPr lang="en-US" sz="1000" dirty="0">
                <a:latin typeface="Lucida Console" panose="020B0609040504020204" pitchFamily="49" charset="0"/>
              </a:rPr>
              <a:t>                          </a:t>
            </a:r>
            <a:r>
              <a:rPr lang="en-US" sz="1000" dirty="0" err="1">
                <a:latin typeface="Lucida Console" panose="020B0609040504020204" pitchFamily="49" charset="0"/>
              </a:rPr>
              <a:t>rr</a:t>
            </a:r>
            <a:r>
              <a:rPr lang="en-US" sz="1000" dirty="0">
                <a:latin typeface="Lucida Console" panose="020B0609040504020204" pitchFamily="49" charset="0"/>
              </a:rPr>
              <a:t> = </a:t>
            </a:r>
            <a:r>
              <a:rPr lang="en-US" sz="1000" dirty="0" err="1">
                <a:latin typeface="Lucida Console" panose="020B0609040504020204" pitchFamily="49" charset="0"/>
              </a:rPr>
              <a:t>params_rng$rr_new</a:t>
            </a:r>
            <a:r>
              <a:rPr lang="en-US" sz="1000" dirty="0">
                <a:latin typeface="Lucida Console" panose="020B0609040504020204" pitchFamily="49" charset="0"/>
              </a:rPr>
              <a:t>[s],</a:t>
            </a:r>
          </a:p>
          <a:p>
            <a:r>
              <a:rPr lang="en-US" sz="1000" dirty="0">
                <a:latin typeface="Lucida Console" panose="020B0609040504020204" pitchFamily="49" charset="0"/>
              </a:rPr>
              <a:t>                          strategy = </a:t>
            </a:r>
            <a:r>
              <a:rPr lang="en-US" sz="1000" dirty="0" err="1">
                <a:latin typeface="Lucida Console" panose="020B0609040504020204" pitchFamily="49" charset="0"/>
              </a:rPr>
              <a:t>data$strategy</a:t>
            </a:r>
            <a:r>
              <a:rPr lang="en-US" sz="1000" dirty="0">
                <a:latin typeface="Lucida Console" panose="020B0609040504020204" pitchFamily="49" charset="0"/>
              </a:rPr>
              <a:t>[k],</a:t>
            </a:r>
          </a:p>
          <a:p>
            <a:r>
              <a:rPr lang="en-US" sz="1000" dirty="0">
                <a:latin typeface="Lucida Console" panose="020B0609040504020204" pitchFamily="49" charset="0"/>
              </a:rPr>
              <a:t>                          </a:t>
            </a:r>
            <a:r>
              <a:rPr lang="en-US" sz="1000" dirty="0" err="1">
                <a:latin typeface="Lucida Console" panose="020B0609040504020204" pitchFamily="49" charset="0"/>
              </a:rPr>
              <a:t>n_cycles</a:t>
            </a:r>
            <a:r>
              <a:rPr lang="en-US" sz="1000" dirty="0">
                <a:latin typeface="Lucida Console" panose="020B0609040504020204" pitchFamily="49" charset="0"/>
              </a:rPr>
              <a:t> = </a:t>
            </a:r>
            <a:r>
              <a:rPr lang="en-US" sz="1000" dirty="0" err="1">
                <a:latin typeface="Lucida Console" panose="020B0609040504020204" pitchFamily="49" charset="0"/>
              </a:rPr>
              <a:t>n_cycles</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dqalys</a:t>
            </a:r>
            <a:r>
              <a:rPr lang="en-US" sz="1000" dirty="0">
                <a:latin typeface="Lucida Console" panose="020B0609040504020204" pitchFamily="49" charset="0"/>
              </a:rPr>
              <a:t> &lt;- </a:t>
            </a:r>
            <a:r>
              <a:rPr lang="en-US" sz="1000" b="1" dirty="0" err="1">
                <a:latin typeface="Lucida Console" panose="020B0609040504020204" pitchFamily="49" charset="0"/>
              </a:rPr>
              <a:t>compute_qalys</a:t>
            </a:r>
            <a:r>
              <a:rPr lang="en-US" sz="1000" dirty="0">
                <a:latin typeface="Lucida Console" panose="020B0609040504020204" pitchFamily="49" charset="0"/>
              </a:rPr>
              <a:t>(x, utility = </a:t>
            </a:r>
            <a:r>
              <a:rPr lang="en-US" sz="1000" dirty="0" err="1">
                <a:latin typeface="Lucida Console" panose="020B0609040504020204" pitchFamily="49" charset="0"/>
              </a:rPr>
              <a:t>unlist</a:t>
            </a:r>
            <a:r>
              <a:rPr lang="en-US" sz="1000" dirty="0">
                <a:latin typeface="Lucida Console" panose="020B0609040504020204" pitchFamily="49" charset="0"/>
              </a:rPr>
              <a:t>(</a:t>
            </a:r>
            <a:r>
              <a:rPr lang="en-US" sz="1000" dirty="0" err="1">
                <a:latin typeface="Lucida Console" panose="020B0609040504020204" pitchFamily="49" charset="0"/>
              </a:rPr>
              <a:t>params_rng$u</a:t>
            </a:r>
            <a:r>
              <a:rPr lang="en-US" sz="1000" dirty="0">
                <a:latin typeface="Lucida Console" panose="020B0609040504020204" pitchFamily="49" charset="0"/>
              </a:rPr>
              <a:t>[s]),</a:t>
            </a:r>
            <a:r>
              <a:rPr lang="en-US" sz="1000" dirty="0" err="1">
                <a:latin typeface="Lucida Console" panose="020B0609040504020204" pitchFamily="49" charset="0"/>
              </a:rPr>
              <a:t>dr</a:t>
            </a:r>
            <a:r>
              <a:rPr lang="en-US" sz="1000" dirty="0">
                <a:latin typeface="Lucida Console" panose="020B0609040504020204" pitchFamily="49" charset="0"/>
              </a:rPr>
              <a:t> = </a:t>
            </a:r>
            <a:r>
              <a:rPr lang="en-US" sz="1000" dirty="0" err="1">
                <a:latin typeface="Lucida Console" panose="020B0609040504020204" pitchFamily="49" charset="0"/>
              </a:rPr>
              <a:t>dr_qalys</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dcosts</a:t>
            </a:r>
            <a:r>
              <a:rPr lang="en-US" sz="1000" dirty="0">
                <a:latin typeface="Lucida Console" panose="020B0609040504020204" pitchFamily="49" charset="0"/>
              </a:rPr>
              <a:t> &lt;- </a:t>
            </a:r>
            <a:r>
              <a:rPr lang="en-US" sz="1000" b="1" dirty="0" err="1">
                <a:latin typeface="Lucida Console" panose="020B0609040504020204" pitchFamily="49" charset="0"/>
              </a:rPr>
              <a:t>compute_costs</a:t>
            </a:r>
            <a:r>
              <a:rPr lang="en-US" sz="1000" dirty="0">
                <a:latin typeface="Lucida Console" panose="020B0609040504020204" pitchFamily="49" charset="0"/>
              </a:rPr>
              <a:t>(x,</a:t>
            </a:r>
          </a:p>
          <a:p>
            <a:r>
              <a:rPr lang="en-US" sz="1000" dirty="0">
                <a:latin typeface="Lucida Console" panose="020B0609040504020204" pitchFamily="49" charset="0"/>
              </a:rPr>
              <a:t>                              </a:t>
            </a:r>
            <a:r>
              <a:rPr lang="en-US" sz="1000" dirty="0" err="1">
                <a:latin typeface="Lucida Console" panose="020B0609040504020204" pitchFamily="49" charset="0"/>
              </a:rPr>
              <a:t>costs_medical</a:t>
            </a:r>
            <a:r>
              <a:rPr lang="en-US" sz="1000" dirty="0">
                <a:latin typeface="Lucida Console" panose="020B0609040504020204" pitchFamily="49" charset="0"/>
              </a:rPr>
              <a:t> = </a:t>
            </a:r>
            <a:r>
              <a:rPr lang="en-US" sz="1000" dirty="0" err="1">
                <a:latin typeface="Lucida Console" panose="020B0609040504020204" pitchFamily="49" charset="0"/>
              </a:rPr>
              <a:t>unlist</a:t>
            </a:r>
            <a:r>
              <a:rPr lang="en-US" sz="1000" dirty="0">
                <a:latin typeface="Lucida Console" panose="020B0609040504020204" pitchFamily="49" charset="0"/>
              </a:rPr>
              <a:t>(</a:t>
            </a:r>
            <a:r>
              <a:rPr lang="en-US" sz="1000" dirty="0" err="1">
                <a:latin typeface="Lucida Console" panose="020B0609040504020204" pitchFamily="49" charset="0"/>
              </a:rPr>
              <a:t>params_rng$c_medical</a:t>
            </a:r>
            <a:r>
              <a:rPr lang="en-US" sz="1000" dirty="0">
                <a:latin typeface="Lucida Console" panose="020B0609040504020204" pitchFamily="49" charset="0"/>
              </a:rPr>
              <a:t>[s]),</a:t>
            </a:r>
          </a:p>
          <a:p>
            <a:r>
              <a:rPr lang="en-US" sz="1000" dirty="0">
                <a:latin typeface="Lucida Console" panose="020B0609040504020204" pitchFamily="49" charset="0"/>
              </a:rPr>
              <a:t>                              </a:t>
            </a:r>
            <a:r>
              <a:rPr lang="en-US" sz="1000" dirty="0" err="1">
                <a:latin typeface="Lucida Console" panose="020B0609040504020204" pitchFamily="49" charset="0"/>
              </a:rPr>
              <a:t>costs_treat</a:t>
            </a:r>
            <a:r>
              <a:rPr lang="en-US" sz="1000" dirty="0">
                <a:latin typeface="Lucida Console" panose="020B0609040504020204" pitchFamily="49" charset="0"/>
              </a:rPr>
              <a:t> = </a:t>
            </a:r>
            <a:r>
              <a:rPr lang="en-US" sz="1000" dirty="0" err="1">
                <a:latin typeface="Lucida Console" panose="020B0609040504020204" pitchFamily="49" charset="0"/>
              </a:rPr>
              <a:t>ifelse</a:t>
            </a:r>
            <a:r>
              <a:rPr lang="en-US" sz="1000" dirty="0">
                <a:latin typeface="Lucida Console" panose="020B0609040504020204" pitchFamily="49" charset="0"/>
              </a:rPr>
              <a:t>(</a:t>
            </a:r>
            <a:r>
              <a:rPr lang="en-US" sz="1000" dirty="0" err="1">
                <a:latin typeface="Lucida Console" panose="020B0609040504020204" pitchFamily="49" charset="0"/>
              </a:rPr>
              <a:t>data$strategy</a:t>
            </a:r>
            <a:r>
              <a:rPr lang="en-US" sz="1000" dirty="0">
                <a:latin typeface="Lucida Console" panose="020B0609040504020204" pitchFamily="49" charset="0"/>
              </a:rPr>
              <a:t>[k] == "SOC",</a:t>
            </a:r>
          </a:p>
          <a:p>
            <a:r>
              <a:rPr lang="en-US" sz="1000" dirty="0">
                <a:latin typeface="Lucida Console" panose="020B0609040504020204" pitchFamily="49" charset="0"/>
              </a:rPr>
              <a:t>                                                   </a:t>
            </a:r>
            <a:r>
              <a:rPr lang="en-US" sz="1000" dirty="0" err="1">
                <a:latin typeface="Lucida Console" panose="020B0609040504020204" pitchFamily="49" charset="0"/>
              </a:rPr>
              <a:t>params_rng$c_soc</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params_rng$c_new</a:t>
            </a:r>
            <a:r>
              <a:rPr lang="en-US" sz="1000" dirty="0">
                <a:latin typeface="Lucida Console" panose="020B0609040504020204" pitchFamily="49" charset="0"/>
              </a:rPr>
              <a:t>), </a:t>
            </a:r>
            <a:r>
              <a:rPr lang="en-US" sz="1000" dirty="0" err="1">
                <a:latin typeface="Lucida Console" panose="020B0609040504020204" pitchFamily="49" charset="0"/>
              </a:rPr>
              <a:t>dr</a:t>
            </a:r>
            <a:r>
              <a:rPr lang="en-US" sz="1000" dirty="0">
                <a:latin typeface="Lucida Console" panose="020B0609040504020204" pitchFamily="49" charset="0"/>
              </a:rPr>
              <a:t> = </a:t>
            </a:r>
            <a:r>
              <a:rPr lang="en-US" sz="1000" dirty="0" err="1">
                <a:latin typeface="Lucida Console" panose="020B0609040504020204" pitchFamily="49" charset="0"/>
              </a:rPr>
              <a:t>dr_costs</a:t>
            </a:r>
            <a:r>
              <a:rPr lang="en-US" sz="1000" dirty="0">
                <a:latin typeface="Lucida Console" panose="020B0609040504020204" pitchFamily="49" charset="0"/>
              </a:rPr>
              <a:t>)</a:t>
            </a:r>
          </a:p>
          <a:p>
            <a:r>
              <a:rPr lang="en-US" sz="1000" dirty="0">
                <a:latin typeface="Lucida Console" panose="020B0609040504020204" pitchFamily="49" charset="0"/>
              </a:rPr>
              <a:t>      out[, , </a:t>
            </a:r>
            <a:r>
              <a:rPr lang="en-US" sz="1000" dirty="0" err="1">
                <a:latin typeface="Lucida Console" panose="020B0609040504020204" pitchFamily="49" charset="0"/>
              </a:rPr>
              <a:t>i</a:t>
            </a:r>
            <a:r>
              <a:rPr lang="en-US" sz="1000" dirty="0">
                <a:latin typeface="Lucida Console" panose="020B0609040504020204" pitchFamily="49" charset="0"/>
              </a:rPr>
              <a:t>] &lt;- </a:t>
            </a:r>
            <a:r>
              <a:rPr lang="en-US" sz="1000" dirty="0" err="1">
                <a:latin typeface="Lucida Console" panose="020B0609040504020204" pitchFamily="49" charset="0"/>
              </a:rPr>
              <a:t>cbind</a:t>
            </a:r>
            <a:r>
              <a:rPr lang="en-US" sz="1000" dirty="0">
                <a:latin typeface="Lucida Console" panose="020B0609040504020204" pitchFamily="49" charset="0"/>
              </a:rPr>
              <a:t>(x, </a:t>
            </a:r>
            <a:r>
              <a:rPr lang="en-US" sz="1000" dirty="0" err="1">
                <a:latin typeface="Lucida Console" panose="020B0609040504020204" pitchFamily="49" charset="0"/>
              </a:rPr>
              <a:t>dqalys</a:t>
            </a:r>
            <a:r>
              <a:rPr lang="en-US" sz="1000" dirty="0">
                <a:latin typeface="Lucida Console" panose="020B0609040504020204" pitchFamily="49" charset="0"/>
              </a:rPr>
              <a:t>, </a:t>
            </a:r>
            <a:r>
              <a:rPr lang="en-US" sz="1000" dirty="0" err="1">
                <a:latin typeface="Lucida Console" panose="020B0609040504020204" pitchFamily="49" charset="0"/>
              </a:rPr>
              <a:t>dcosts</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i</a:t>
            </a:r>
            <a:r>
              <a:rPr lang="en-US" sz="1000" dirty="0">
                <a:latin typeface="Lucida Console" panose="020B0609040504020204" pitchFamily="49" charset="0"/>
              </a:rPr>
              <a:t> &lt;- </a:t>
            </a:r>
            <a:r>
              <a:rPr lang="en-US" sz="1000" dirty="0" err="1">
                <a:latin typeface="Lucida Console" panose="020B0609040504020204" pitchFamily="49" charset="0"/>
              </a:rPr>
              <a:t>i</a:t>
            </a:r>
            <a:r>
              <a:rPr lang="en-US" sz="1000" dirty="0">
                <a:latin typeface="Lucida Console" panose="020B0609040504020204" pitchFamily="49" charset="0"/>
              </a:rPr>
              <a:t> + 1</a:t>
            </a:r>
          </a:p>
          <a:p>
            <a:r>
              <a:rPr lang="en-US" sz="1000" dirty="0">
                <a:latin typeface="Lucida Console" panose="020B0609040504020204" pitchFamily="49" charset="0"/>
              </a:rPr>
              <a:t>    } # End treatment strategy loop</a:t>
            </a:r>
          </a:p>
          <a:p>
            <a:r>
              <a:rPr lang="en-US" sz="1000" dirty="0">
                <a:latin typeface="Lucida Console" panose="020B0609040504020204" pitchFamily="49" charset="0"/>
              </a:rPr>
              <a:t>  } # End PSA loop</a:t>
            </a:r>
          </a:p>
          <a:p>
            <a:endParaRPr lang="en-US" sz="1000" dirty="0">
              <a:latin typeface="Lucida Console" panose="020B0609040504020204" pitchFamily="49" charset="0"/>
            </a:endParaRPr>
          </a:p>
          <a:p>
            <a:r>
              <a:rPr lang="en-US" sz="1000" dirty="0">
                <a:latin typeface="Lucida Console" panose="020B0609040504020204" pitchFamily="49" charset="0"/>
              </a:rPr>
              <a:t>  # Store metadata and return</a:t>
            </a:r>
          </a:p>
          <a:p>
            <a:r>
              <a:rPr lang="en-US" sz="1000" dirty="0">
                <a:latin typeface="Lucida Console" panose="020B0609040504020204" pitchFamily="49" charset="0"/>
              </a:rPr>
              <a:t>  </a:t>
            </a:r>
            <a:r>
              <a:rPr lang="en-US" sz="1000" dirty="0" err="1">
                <a:latin typeface="Lucida Console" panose="020B0609040504020204" pitchFamily="49" charset="0"/>
              </a:rPr>
              <a:t>attr</a:t>
            </a:r>
            <a:r>
              <a:rPr lang="en-US" sz="1000" dirty="0">
                <a:latin typeface="Lucida Console" panose="020B0609040504020204" pitchFamily="49" charset="0"/>
              </a:rPr>
              <a:t>(out, "</a:t>
            </a:r>
            <a:r>
              <a:rPr lang="en-US" sz="1000" dirty="0" err="1">
                <a:latin typeface="Lucida Console" panose="020B0609040504020204" pitchFamily="49" charset="0"/>
              </a:rPr>
              <a:t>n_samples</a:t>
            </a:r>
            <a:r>
              <a:rPr lang="en-US" sz="1000" dirty="0">
                <a:latin typeface="Lucida Console" panose="020B0609040504020204" pitchFamily="49" charset="0"/>
              </a:rPr>
              <a:t>") &lt;- </a:t>
            </a:r>
            <a:r>
              <a:rPr lang="en-US" sz="1000" dirty="0" err="1">
                <a:latin typeface="Lucida Console" panose="020B0609040504020204" pitchFamily="49" charset="0"/>
              </a:rPr>
              <a:t>n_samples</a:t>
            </a:r>
            <a:endParaRPr lang="en-US" sz="1000" dirty="0">
              <a:latin typeface="Lucida Console" panose="020B0609040504020204" pitchFamily="49" charset="0"/>
            </a:endParaRPr>
          </a:p>
          <a:p>
            <a:r>
              <a:rPr lang="en-US" sz="1000" dirty="0">
                <a:latin typeface="Lucida Console" panose="020B0609040504020204" pitchFamily="49" charset="0"/>
              </a:rPr>
              <a:t>  </a:t>
            </a:r>
            <a:r>
              <a:rPr lang="en-US" sz="1000" dirty="0" err="1">
                <a:latin typeface="Lucida Console" panose="020B0609040504020204" pitchFamily="49" charset="0"/>
              </a:rPr>
              <a:t>attr</a:t>
            </a:r>
            <a:r>
              <a:rPr lang="en-US" sz="1000" dirty="0">
                <a:latin typeface="Lucida Console" panose="020B0609040504020204" pitchFamily="49" charset="0"/>
              </a:rPr>
              <a:t>(out, "strategies") &lt;- </a:t>
            </a:r>
            <a:r>
              <a:rPr lang="en-US" sz="1000" dirty="0" err="1">
                <a:latin typeface="Lucida Console" panose="020B0609040504020204" pitchFamily="49" charset="0"/>
              </a:rPr>
              <a:t>data$strategy</a:t>
            </a:r>
            <a:endParaRPr lang="en-US" sz="1000" dirty="0">
              <a:latin typeface="Lucida Console" panose="020B0609040504020204" pitchFamily="49" charset="0"/>
            </a:endParaRPr>
          </a:p>
          <a:p>
            <a:r>
              <a:rPr lang="en-US" sz="1000" dirty="0">
                <a:latin typeface="Lucida Console" panose="020B0609040504020204" pitchFamily="49" charset="0"/>
              </a:rPr>
              <a:t>  return(out)</a:t>
            </a:r>
          </a:p>
          <a:p>
            <a:r>
              <a:rPr lang="en-US" sz="1000" dirty="0">
                <a:latin typeface="Lucida Console" panose="020B0609040504020204" pitchFamily="49" charset="0"/>
              </a:rPr>
              <a:t>}</a:t>
            </a:r>
          </a:p>
        </p:txBody>
      </p:sp>
      <p:sp>
        <p:nvSpPr>
          <p:cNvPr id="5" name="Rectangle 4">
            <a:extLst>
              <a:ext uri="{FF2B5EF4-FFF2-40B4-BE49-F238E27FC236}">
                <a16:creationId xmlns:a16="http://schemas.microsoft.com/office/drawing/2014/main" id="{1EE7E54E-40D3-B54A-ABA7-E53932868BBB}"/>
              </a:ext>
            </a:extLst>
          </p:cNvPr>
          <p:cNvSpPr/>
          <p:nvPr/>
        </p:nvSpPr>
        <p:spPr>
          <a:xfrm>
            <a:off x="4394351" y="571500"/>
            <a:ext cx="5772641" cy="507831"/>
          </a:xfrm>
          <a:prstGeom prst="rect">
            <a:avLst/>
          </a:prstGeom>
        </p:spPr>
        <p:txBody>
          <a:bodyPr wrap="square">
            <a:spAutoFit/>
          </a:bodyPr>
          <a:lstStyle/>
          <a:p>
            <a:r>
              <a:rPr lang="en-US" sz="900" i="1" dirty="0">
                <a:solidFill>
                  <a:srgbClr val="002060"/>
                </a:solidFill>
              </a:rPr>
              <a:t>An array to store the output. </a:t>
            </a:r>
          </a:p>
          <a:p>
            <a:r>
              <a:rPr lang="en-US" sz="900" i="1" dirty="0">
                <a:solidFill>
                  <a:srgbClr val="002060"/>
                </a:solidFill>
              </a:rPr>
              <a:t>A series of matrices each with </a:t>
            </a:r>
            <a:r>
              <a:rPr lang="en-US" sz="900" i="1" dirty="0" err="1">
                <a:solidFill>
                  <a:srgbClr val="002060"/>
                </a:solidFill>
              </a:rPr>
              <a:t>n_cycles</a:t>
            </a:r>
            <a:r>
              <a:rPr lang="en-US" sz="900" i="1" dirty="0">
                <a:solidFill>
                  <a:srgbClr val="002060"/>
                </a:solidFill>
              </a:rPr>
              <a:t> rows and columns for each output. </a:t>
            </a:r>
          </a:p>
          <a:p>
            <a:r>
              <a:rPr lang="en-US" sz="900" i="1" dirty="0">
                <a:solidFill>
                  <a:srgbClr val="002060"/>
                </a:solidFill>
              </a:rPr>
              <a:t>There is one matrix for each parameter sample for the PSA and treatment strategy.</a:t>
            </a:r>
          </a:p>
        </p:txBody>
      </p:sp>
      <p:sp>
        <p:nvSpPr>
          <p:cNvPr id="6" name="Rectangle 5">
            <a:extLst>
              <a:ext uri="{FF2B5EF4-FFF2-40B4-BE49-F238E27FC236}">
                <a16:creationId xmlns:a16="http://schemas.microsoft.com/office/drawing/2014/main" id="{F9388273-180D-0041-AFA4-E19357C82CB7}"/>
              </a:ext>
            </a:extLst>
          </p:cNvPr>
          <p:cNvSpPr/>
          <p:nvPr/>
        </p:nvSpPr>
        <p:spPr>
          <a:xfrm>
            <a:off x="5295853" y="1528156"/>
            <a:ext cx="3351189" cy="646331"/>
          </a:xfrm>
          <a:prstGeom prst="rect">
            <a:avLst/>
          </a:prstGeom>
        </p:spPr>
        <p:txBody>
          <a:bodyPr wrap="square">
            <a:spAutoFit/>
          </a:bodyPr>
          <a:lstStyle/>
          <a:p>
            <a:r>
              <a:rPr lang="en-US" sz="900" i="1" dirty="0">
                <a:solidFill>
                  <a:srgbClr val="002060"/>
                </a:solidFill>
              </a:rPr>
              <a:t>Simulates for each parameter sample and treatment strategy </a:t>
            </a:r>
          </a:p>
          <a:p>
            <a:pPr marL="171450" indent="-171450">
              <a:buFont typeface="Arial" panose="020B0604020202020204" pitchFamily="34" charset="0"/>
              <a:buChar char="•"/>
            </a:pPr>
            <a:r>
              <a:rPr lang="en-US" sz="900" i="1" dirty="0">
                <a:solidFill>
                  <a:srgbClr val="002060"/>
                </a:solidFill>
              </a:rPr>
              <a:t>state probabilities (with </a:t>
            </a:r>
            <a:r>
              <a:rPr lang="en-US" sz="900" i="1" dirty="0" err="1">
                <a:solidFill>
                  <a:srgbClr val="002060"/>
                </a:solidFill>
              </a:rPr>
              <a:t>sim_stateprobs</a:t>
            </a:r>
            <a:r>
              <a:rPr lang="en-US" sz="900" i="1" dirty="0">
                <a:solidFill>
                  <a:srgbClr val="002060"/>
                </a:solidFill>
              </a:rPr>
              <a:t>())</a:t>
            </a:r>
          </a:p>
          <a:p>
            <a:pPr marL="171450" indent="-171450">
              <a:buFont typeface="Arial" panose="020B0604020202020204" pitchFamily="34" charset="0"/>
              <a:buChar char="•"/>
            </a:pPr>
            <a:r>
              <a:rPr lang="en-US" sz="900" i="1" dirty="0">
                <a:solidFill>
                  <a:srgbClr val="002060"/>
                </a:solidFill>
              </a:rPr>
              <a:t>QALYs (with </a:t>
            </a:r>
            <a:r>
              <a:rPr lang="en-US" sz="900" i="1" dirty="0" err="1">
                <a:solidFill>
                  <a:srgbClr val="002060"/>
                </a:solidFill>
              </a:rPr>
              <a:t>compute_qalys</a:t>
            </a:r>
            <a:r>
              <a:rPr lang="en-US" sz="900" i="1" dirty="0">
                <a:solidFill>
                  <a:srgbClr val="002060"/>
                </a:solidFill>
              </a:rPr>
              <a:t>())</a:t>
            </a:r>
          </a:p>
          <a:p>
            <a:pPr marL="171450" indent="-171450">
              <a:buFont typeface="Arial" panose="020B0604020202020204" pitchFamily="34" charset="0"/>
              <a:buChar char="•"/>
            </a:pPr>
            <a:r>
              <a:rPr lang="en-US" sz="900" i="1" dirty="0">
                <a:solidFill>
                  <a:srgbClr val="002060"/>
                </a:solidFill>
              </a:rPr>
              <a:t>costs (with </a:t>
            </a:r>
            <a:r>
              <a:rPr lang="en-US" sz="900" i="1" dirty="0" err="1">
                <a:solidFill>
                  <a:srgbClr val="002060"/>
                </a:solidFill>
              </a:rPr>
              <a:t>compute_costs</a:t>
            </a:r>
            <a:r>
              <a:rPr lang="en-US" sz="900" i="1" dirty="0">
                <a:solidFill>
                  <a:srgbClr val="002060"/>
                </a:solidFill>
              </a:rPr>
              <a:t>()) </a:t>
            </a:r>
          </a:p>
        </p:txBody>
      </p:sp>
      <p:sp>
        <p:nvSpPr>
          <p:cNvPr id="7" name="Rectangle 6">
            <a:extLst>
              <a:ext uri="{FF2B5EF4-FFF2-40B4-BE49-F238E27FC236}">
                <a16:creationId xmlns:a16="http://schemas.microsoft.com/office/drawing/2014/main" id="{90225CA2-AD28-C942-A45C-4CB061AC5F17}"/>
              </a:ext>
            </a:extLst>
          </p:cNvPr>
          <p:cNvSpPr/>
          <p:nvPr/>
        </p:nvSpPr>
        <p:spPr>
          <a:xfrm>
            <a:off x="3923070" y="4279017"/>
            <a:ext cx="4572000" cy="507831"/>
          </a:xfrm>
          <a:prstGeom prst="rect">
            <a:avLst/>
          </a:prstGeom>
        </p:spPr>
        <p:txBody>
          <a:bodyPr>
            <a:spAutoFit/>
          </a:bodyPr>
          <a:lstStyle/>
          <a:p>
            <a:r>
              <a:rPr lang="en-US" sz="900" i="1" dirty="0">
                <a:solidFill>
                  <a:srgbClr val="002060"/>
                </a:solidFill>
              </a:rPr>
              <a:t>The number of parameter samples and the names of the treatment strategies are saved as attributes (i.e., metadata) to the array which will be used to convert the array to a data frame.</a:t>
            </a:r>
          </a:p>
        </p:txBody>
      </p:sp>
      <p:sp>
        <p:nvSpPr>
          <p:cNvPr id="8" name="Rectangle 7">
            <a:extLst>
              <a:ext uri="{FF2B5EF4-FFF2-40B4-BE49-F238E27FC236}">
                <a16:creationId xmlns:a16="http://schemas.microsoft.com/office/drawing/2014/main" id="{A0150A14-1D7B-0147-BD3B-B9C02CE95147}"/>
              </a:ext>
            </a:extLst>
          </p:cNvPr>
          <p:cNvSpPr/>
          <p:nvPr/>
        </p:nvSpPr>
        <p:spPr>
          <a:xfrm>
            <a:off x="1883664" y="340668"/>
            <a:ext cx="5643382" cy="230832"/>
          </a:xfrm>
          <a:prstGeom prst="rect">
            <a:avLst/>
          </a:prstGeom>
        </p:spPr>
        <p:txBody>
          <a:bodyPr wrap="square">
            <a:spAutoFit/>
          </a:bodyPr>
          <a:lstStyle/>
          <a:p>
            <a:r>
              <a:rPr lang="en-US" sz="900" i="1" dirty="0">
                <a:solidFill>
                  <a:srgbClr val="002060"/>
                </a:solidFill>
              </a:rPr>
              <a:t>PSA. samples;    </a:t>
            </a:r>
            <a:r>
              <a:rPr lang="en-US" sz="900" i="1" dirty="0" err="1">
                <a:solidFill>
                  <a:srgbClr val="002060"/>
                </a:solidFill>
              </a:rPr>
              <a:t>tx</a:t>
            </a:r>
            <a:r>
              <a:rPr lang="en-US" sz="900" i="1" dirty="0">
                <a:solidFill>
                  <a:srgbClr val="002060"/>
                </a:solidFill>
              </a:rPr>
              <a:t> strategy; no. cycles;                 discount rates </a:t>
            </a:r>
          </a:p>
        </p:txBody>
      </p:sp>
    </p:spTree>
    <p:extLst>
      <p:ext uri="{BB962C8B-B14F-4D97-AF65-F5344CB8AC3E}">
        <p14:creationId xmlns:p14="http://schemas.microsoft.com/office/powerpoint/2010/main" val="507988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
                                            <p:txEl>
                                              <p:pRg st="10" end="1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
                                            <p:txEl>
                                              <p:pRg st="11" end="11"/>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xEl>
                                              <p:pRg st="12" end="12"/>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
                                            <p:txEl>
                                              <p:pRg st="13" end="13"/>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
                                            <p:txEl>
                                              <p:pRg st="14" end="14"/>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
                                            <p:txEl>
                                              <p:pRg st="15" end="15"/>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
                                            <p:txEl>
                                              <p:pRg st="16" end="16"/>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
                                            <p:txEl>
                                              <p:pRg st="17" end="17"/>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
                                            <p:txEl>
                                              <p:pRg st="18" end="18"/>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
                                            <p:txEl>
                                              <p:pRg st="19" end="19"/>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
                                            <p:txEl>
                                              <p:pRg st="20" end="20"/>
                                            </p:txEl>
                                          </p:spTgt>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
                                            <p:txEl>
                                              <p:pRg st="21" end="21"/>
                                            </p:txEl>
                                          </p:spTgt>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
                                            <p:txEl>
                                              <p:pRg st="22" end="22"/>
                                            </p:txEl>
                                          </p:spTgt>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
                                            <p:txEl>
                                              <p:pRg st="23" end="23"/>
                                            </p:txEl>
                                          </p:spTgt>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4">
                                            <p:txEl>
                                              <p:pRg st="24" end="24"/>
                                            </p:txEl>
                                          </p:spTgt>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4">
                                            <p:txEl>
                                              <p:pRg st="25" end="25"/>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6"/>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4">
                                            <p:txEl>
                                              <p:pRg st="27" end="27"/>
                                            </p:txEl>
                                          </p:spTgt>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4">
                                            <p:txEl>
                                              <p:pRg st="28" end="28"/>
                                            </p:txEl>
                                          </p:spTgt>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4">
                                            <p:txEl>
                                              <p:pRg st="29" end="29"/>
                                            </p:txEl>
                                          </p:spTgt>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4">
                                            <p:txEl>
                                              <p:pRg st="30" end="30"/>
                                            </p:txEl>
                                          </p:spTgt>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4">
                                            <p:txEl>
                                              <p:pRg st="31" end="31"/>
                                            </p:txEl>
                                          </p:spTgt>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7"/>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8" grpId="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55D86-23A2-CD44-B1AA-A194B4DCD540}"/>
              </a:ext>
            </a:extLst>
          </p:cNvPr>
          <p:cNvSpPr>
            <a:spLocks noGrp="1"/>
          </p:cNvSpPr>
          <p:nvPr>
            <p:ph type="title"/>
          </p:nvPr>
        </p:nvSpPr>
        <p:spPr/>
        <p:txBody>
          <a:bodyPr/>
          <a:lstStyle/>
          <a:p>
            <a:r>
              <a:rPr lang="en-US" dirty="0"/>
              <a:t>Simulating the Markov model</a:t>
            </a:r>
          </a:p>
        </p:txBody>
      </p:sp>
      <p:sp>
        <p:nvSpPr>
          <p:cNvPr id="3" name="Slide Number Placeholder 2">
            <a:extLst>
              <a:ext uri="{FF2B5EF4-FFF2-40B4-BE49-F238E27FC236}">
                <a16:creationId xmlns:a16="http://schemas.microsoft.com/office/drawing/2014/main" id="{5C3A6E9D-BA35-CA4A-9F20-0789CE52A86C}"/>
              </a:ext>
            </a:extLst>
          </p:cNvPr>
          <p:cNvSpPr>
            <a:spLocks noGrp="1"/>
          </p:cNvSpPr>
          <p:nvPr>
            <p:ph type="sldNum" sz="quarter" idx="4"/>
          </p:nvPr>
        </p:nvSpPr>
        <p:spPr/>
        <p:txBody>
          <a:bodyPr/>
          <a:lstStyle/>
          <a:p>
            <a:fld id="{CF7A681D-9A53-0F41-890B-1BA01E4644AD}" type="slidenum">
              <a:rPr lang="en-US" smtClean="0"/>
              <a:pPr/>
              <a:t>55</a:t>
            </a:fld>
            <a:endParaRPr lang="en-US"/>
          </a:p>
        </p:txBody>
      </p:sp>
      <p:sp>
        <p:nvSpPr>
          <p:cNvPr id="4" name="Rectangle 3">
            <a:extLst>
              <a:ext uri="{FF2B5EF4-FFF2-40B4-BE49-F238E27FC236}">
                <a16:creationId xmlns:a16="http://schemas.microsoft.com/office/drawing/2014/main" id="{BD10B0A6-DAB0-4E41-B36E-22CA5853BF3C}"/>
              </a:ext>
            </a:extLst>
          </p:cNvPr>
          <p:cNvSpPr/>
          <p:nvPr/>
        </p:nvSpPr>
        <p:spPr>
          <a:xfrm>
            <a:off x="457200" y="1040444"/>
            <a:ext cx="4160520" cy="600164"/>
          </a:xfrm>
          <a:prstGeom prst="rect">
            <a:avLst/>
          </a:prstGeom>
          <a:solidFill>
            <a:schemeClr val="bg1">
              <a:lumMod val="85000"/>
            </a:schemeClr>
          </a:solidFill>
        </p:spPr>
        <p:txBody>
          <a:bodyPr wrap="square">
            <a:spAutoFit/>
          </a:bodyPr>
          <a:lstStyle/>
          <a:p>
            <a:r>
              <a:rPr lang="en-US" sz="1100" b="1" dirty="0" err="1">
                <a:solidFill>
                  <a:srgbClr val="0070C0"/>
                </a:solidFill>
                <a:latin typeface="Lucida Console" panose="020B0609040504020204" pitchFamily="49" charset="0"/>
              </a:rPr>
              <a:t>sim_out</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sim_model</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params_rng</a:t>
            </a:r>
            <a:r>
              <a:rPr lang="en-US" sz="1100" dirty="0">
                <a:latin typeface="Lucida Console" panose="020B0609040504020204" pitchFamily="49" charset="0"/>
              </a:rPr>
              <a:t>, data = </a:t>
            </a:r>
            <a:r>
              <a:rPr lang="en-US" sz="1100" dirty="0">
                <a:solidFill>
                  <a:srgbClr val="0070C0"/>
                </a:solidFill>
                <a:latin typeface="Lucida Console" panose="020B0609040504020204" pitchFamily="49" charset="0"/>
              </a:rPr>
              <a:t>data</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head(</a:t>
            </a:r>
            <a:r>
              <a:rPr lang="en-US" sz="1100" dirty="0" err="1">
                <a:latin typeface="Lucida Console" panose="020B0609040504020204" pitchFamily="49" charset="0"/>
              </a:rPr>
              <a:t>sim_out</a:t>
            </a:r>
            <a:r>
              <a:rPr lang="en-US" sz="1100" dirty="0">
                <a:latin typeface="Lucida Console" panose="020B0609040504020204" pitchFamily="49" charset="0"/>
              </a:rPr>
              <a:t>[, , 1])</a:t>
            </a:r>
          </a:p>
        </p:txBody>
      </p:sp>
      <p:sp>
        <p:nvSpPr>
          <p:cNvPr id="6" name="Rectangle 5">
            <a:extLst>
              <a:ext uri="{FF2B5EF4-FFF2-40B4-BE49-F238E27FC236}">
                <a16:creationId xmlns:a16="http://schemas.microsoft.com/office/drawing/2014/main" id="{88AD5B1B-9D91-8F46-AF98-09634BDDC70D}"/>
              </a:ext>
            </a:extLst>
          </p:cNvPr>
          <p:cNvSpPr/>
          <p:nvPr/>
        </p:nvSpPr>
        <p:spPr>
          <a:xfrm>
            <a:off x="457200" y="2059677"/>
            <a:ext cx="8283844" cy="1292662"/>
          </a:xfrm>
          <a:prstGeom prst="rect">
            <a:avLst/>
          </a:prstGeom>
        </p:spPr>
        <p:txBody>
          <a:bodyPr wrap="square">
            <a:spAutoFit/>
          </a:bodyPr>
          <a:lstStyle/>
          <a:p>
            <a:r>
              <a:rPr lang="en-US" sz="1100" dirty="0"/>
              <a:t>                             </a:t>
            </a:r>
            <a:r>
              <a:rPr lang="en-US" sz="1100" dirty="0">
                <a:latin typeface="Lucida Console" panose="020B0609040504020204" pitchFamily="49" charset="0"/>
              </a:rPr>
              <a:t>H        S1         S2           D    </a:t>
            </a:r>
            <a:r>
              <a:rPr lang="en-US" sz="1100" dirty="0" err="1">
                <a:latin typeface="Lucida Console" panose="020B0609040504020204" pitchFamily="49" charset="0"/>
              </a:rPr>
              <a:t>dqalys</a:t>
            </a:r>
            <a:r>
              <a:rPr lang="en-US" sz="1100" dirty="0">
                <a:latin typeface="Lucida Console" panose="020B0609040504020204" pitchFamily="49" charset="0"/>
              </a:rPr>
              <a:t> </a:t>
            </a:r>
            <a:r>
              <a:rPr lang="en-US" sz="1100" dirty="0" err="1">
                <a:latin typeface="Lucida Console" panose="020B0609040504020204" pitchFamily="49" charset="0"/>
              </a:rPr>
              <a:t>dcosts_med</a:t>
            </a:r>
            <a:r>
              <a:rPr lang="en-US" sz="1100" dirty="0">
                <a:latin typeface="Lucida Console" panose="020B0609040504020204" pitchFamily="49" charset="0"/>
              </a:rPr>
              <a:t> </a:t>
            </a:r>
            <a:r>
              <a:rPr lang="en-US" sz="1100" dirty="0" err="1">
                <a:latin typeface="Lucida Console" panose="020B0609040504020204" pitchFamily="49" charset="0"/>
              </a:rPr>
              <a:t>dcosts_treat</a:t>
            </a:r>
            <a:endParaRPr lang="en-US" sz="1100" dirty="0">
              <a:latin typeface="Lucida Console" panose="020B0609040504020204" pitchFamily="49" charset="0"/>
            </a:endParaRPr>
          </a:p>
          <a:p>
            <a:r>
              <a:rPr lang="en-US" sz="1100" dirty="0">
                <a:latin typeface="Lucida Console" panose="020B0609040504020204" pitchFamily="49" charset="0"/>
              </a:rPr>
              <a:t>[1,] 1.0000000 0.0000000 0.00000000 0.000000000 1.0000000   2734.207     12000.00</a:t>
            </a:r>
          </a:p>
          <a:p>
            <a:r>
              <a:rPr lang="en-US" sz="1100" dirty="0">
                <a:latin typeface="Lucida Console" panose="020B0609040504020204" pitchFamily="49" charset="0"/>
              </a:rPr>
              <a:t>[2,] 0.8648891 0.1333145 0.00000000 0.001796392 0.9382590   2491.018     11629.56</a:t>
            </a:r>
          </a:p>
          <a:p>
            <a:r>
              <a:rPr lang="en-US" sz="1100" dirty="0">
                <a:latin typeface="Lucida Console" panose="020B0609040504020204" pitchFamily="49" charset="0"/>
              </a:rPr>
              <a:t>[3,] 0.8133504 0.1712361 0.01149140 0.003922112 0.8938291   2364.921     11266.79</a:t>
            </a:r>
          </a:p>
          <a:p>
            <a:r>
              <a:rPr lang="en-US" sz="1100" dirty="0">
                <a:latin typeface="Lucida Console" panose="020B0609040504020204" pitchFamily="49" charset="0"/>
              </a:rPr>
              <a:t>[4,] 0.7873548 0.1802757 0.02597836 0.006391158 0.8555178   2274.555     10911.51</a:t>
            </a:r>
          </a:p>
          <a:p>
            <a:r>
              <a:rPr lang="en-US" sz="1100" dirty="0">
                <a:latin typeface="Lucida Console" panose="020B0609040504020204" pitchFamily="49" charset="0"/>
              </a:rPr>
              <a:t>[5,] 0.7693004 0.1806028 0.04090010 0.009196702 0.8199929   2195.976     10563.79</a:t>
            </a:r>
          </a:p>
          <a:p>
            <a:r>
              <a:rPr lang="en-US" sz="1100" dirty="0">
                <a:latin typeface="Lucida Console" panose="020B0609040504020204" pitchFamily="49" charset="0"/>
              </a:rPr>
              <a:t>[6,] 0.7538456 0.1783331 0.05549530 0.012325960 0.7862375   2122.139     10223.72</a:t>
            </a:r>
          </a:p>
        </p:txBody>
      </p:sp>
    </p:spTree>
    <p:extLst>
      <p:ext uri="{BB962C8B-B14F-4D97-AF65-F5344CB8AC3E}">
        <p14:creationId xmlns:p14="http://schemas.microsoft.com/office/powerpoint/2010/main" val="1244161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55D86-23A2-CD44-B1AA-A194B4DCD540}"/>
              </a:ext>
            </a:extLst>
          </p:cNvPr>
          <p:cNvSpPr>
            <a:spLocks noGrp="1"/>
          </p:cNvSpPr>
          <p:nvPr>
            <p:ph type="title"/>
          </p:nvPr>
        </p:nvSpPr>
        <p:spPr/>
        <p:txBody>
          <a:bodyPr/>
          <a:lstStyle/>
          <a:p>
            <a:r>
              <a:rPr lang="en-US" dirty="0"/>
              <a:t>Reorganize output</a:t>
            </a:r>
          </a:p>
        </p:txBody>
      </p:sp>
      <p:sp>
        <p:nvSpPr>
          <p:cNvPr id="3" name="Slide Number Placeholder 2">
            <a:extLst>
              <a:ext uri="{FF2B5EF4-FFF2-40B4-BE49-F238E27FC236}">
                <a16:creationId xmlns:a16="http://schemas.microsoft.com/office/drawing/2014/main" id="{5C3A6E9D-BA35-CA4A-9F20-0789CE52A86C}"/>
              </a:ext>
            </a:extLst>
          </p:cNvPr>
          <p:cNvSpPr>
            <a:spLocks noGrp="1"/>
          </p:cNvSpPr>
          <p:nvPr>
            <p:ph type="sldNum" sz="quarter" idx="4"/>
          </p:nvPr>
        </p:nvSpPr>
        <p:spPr/>
        <p:txBody>
          <a:bodyPr/>
          <a:lstStyle/>
          <a:p>
            <a:fld id="{CF7A681D-9A53-0F41-890B-1BA01E4644AD}" type="slidenum">
              <a:rPr lang="en-US" smtClean="0"/>
              <a:pPr/>
              <a:t>56</a:t>
            </a:fld>
            <a:endParaRPr lang="en-US"/>
          </a:p>
        </p:txBody>
      </p:sp>
      <p:sp>
        <p:nvSpPr>
          <p:cNvPr id="4" name="Rectangle 3">
            <a:extLst>
              <a:ext uri="{FF2B5EF4-FFF2-40B4-BE49-F238E27FC236}">
                <a16:creationId xmlns:a16="http://schemas.microsoft.com/office/drawing/2014/main" id="{BA341B7B-F62A-9C40-8AEA-0ACBA4CB5075}"/>
              </a:ext>
            </a:extLst>
          </p:cNvPr>
          <p:cNvSpPr/>
          <p:nvPr/>
        </p:nvSpPr>
        <p:spPr>
          <a:xfrm>
            <a:off x="606434" y="1854764"/>
            <a:ext cx="7888636" cy="2631490"/>
          </a:xfrm>
          <a:prstGeom prst="rect">
            <a:avLst/>
          </a:prstGeom>
        </p:spPr>
        <p:txBody>
          <a:bodyPr wrap="square">
            <a:spAutoFit/>
          </a:bodyPr>
          <a:lstStyle/>
          <a:p>
            <a:r>
              <a:rPr lang="en-US" sz="1100" dirty="0">
                <a:latin typeface="Lucida Console" panose="020B0609040504020204" pitchFamily="49" charset="0"/>
              </a:rPr>
              <a:t>   cycle strategy sample         H        S1         S2           D    </a:t>
            </a:r>
            <a:r>
              <a:rPr lang="en-US" sz="1100" dirty="0" err="1">
                <a:latin typeface="Lucida Console" panose="020B0609040504020204" pitchFamily="49" charset="0"/>
              </a:rPr>
              <a:t>dqalys</a:t>
            </a:r>
            <a:r>
              <a:rPr lang="en-US" sz="1100" dirty="0">
                <a:latin typeface="Lucida Console" panose="020B0609040504020204" pitchFamily="49" charset="0"/>
              </a:rPr>
              <a:t> </a:t>
            </a:r>
            <a:r>
              <a:rPr lang="en-US" sz="1100" dirty="0" err="1">
                <a:latin typeface="Lucida Console" panose="020B0609040504020204" pitchFamily="49" charset="0"/>
              </a:rPr>
              <a:t>dcosts_med</a:t>
            </a:r>
            <a:endParaRPr lang="en-US" sz="1100" dirty="0">
              <a:latin typeface="Lucida Console" panose="020B0609040504020204" pitchFamily="49" charset="0"/>
            </a:endParaRPr>
          </a:p>
          <a:p>
            <a:r>
              <a:rPr lang="en-US" sz="1100" dirty="0">
                <a:latin typeface="Lucida Console" panose="020B0609040504020204" pitchFamily="49" charset="0"/>
              </a:rPr>
              <a:t>1:     0      New      1 1.0000000 0.0000000 0.00000000 0.000000000 1.0000000   1843.591</a:t>
            </a:r>
          </a:p>
          <a:p>
            <a:r>
              <a:rPr lang="en-US" sz="1100" dirty="0">
                <a:latin typeface="Lucida Console" panose="020B0609040504020204" pitchFamily="49" charset="0"/>
              </a:rPr>
              <a:t>2:     1      New      1 0.8820097 0.1153163 0.00000000 0.002673977 0.9367558   1663.811</a:t>
            </a:r>
          </a:p>
          <a:p>
            <a:r>
              <a:rPr lang="en-US" sz="1100" dirty="0">
                <a:latin typeface="Lucida Console" panose="020B0609040504020204" pitchFamily="49" charset="0"/>
              </a:rPr>
              <a:t>3:     2      New      1 0.8394251 0.1446361 0.01055455 0.005384306 0.8945818   1751.700</a:t>
            </a:r>
          </a:p>
          <a:p>
            <a:r>
              <a:rPr lang="en-US" sz="1100" dirty="0">
                <a:latin typeface="Lucida Console" panose="020B0609040504020204" pitchFamily="49" charset="0"/>
              </a:rPr>
              <a:t>4:     3      New      1 0.8174976 0.1506395 0.02363713 0.008225750 0.8588985   1895.718</a:t>
            </a:r>
          </a:p>
          <a:p>
            <a:r>
              <a:rPr lang="en-US" sz="1100" dirty="0">
                <a:latin typeface="Lucida Console" panose="020B0609040504020204" pitchFamily="49" charset="0"/>
              </a:rPr>
              <a:t>5:     4      New      1 0.8013583 0.1503457 0.03707640 0.011219653 0.8258298   2041.121</a:t>
            </a:r>
          </a:p>
          <a:p>
            <a:r>
              <a:rPr lang="en-US" sz="1100" dirty="0">
                <a:latin typeface="Lucida Console" panose="020B0609040504020204" pitchFamily="49" charset="0"/>
              </a:rPr>
              <a:t>6:     5      New      1 0.7869666 0.1483751 0.05029075 0.014367535 0.7943220   2174.433</a:t>
            </a:r>
          </a:p>
          <a:p>
            <a:endParaRPr lang="en-US" sz="1100" dirty="0">
              <a:latin typeface="Lucida Console" panose="020B0609040504020204" pitchFamily="49" charset="0"/>
            </a:endParaRPr>
          </a:p>
          <a:p>
            <a:r>
              <a:rPr lang="en-US" sz="1100" dirty="0">
                <a:latin typeface="Lucida Console" panose="020B0609040504020204" pitchFamily="49" charset="0"/>
              </a:rPr>
              <a:t>   </a:t>
            </a:r>
            <a:r>
              <a:rPr lang="en-US" sz="1100" dirty="0" err="1">
                <a:latin typeface="Lucida Console" panose="020B0609040504020204" pitchFamily="49" charset="0"/>
              </a:rPr>
              <a:t>dcosts_treat</a:t>
            </a:r>
            <a:endParaRPr lang="en-US" sz="1100" dirty="0">
              <a:latin typeface="Lucida Console" panose="020B0609040504020204" pitchFamily="49" charset="0"/>
            </a:endParaRPr>
          </a:p>
          <a:p>
            <a:r>
              <a:rPr lang="en-US" sz="1100" dirty="0">
                <a:latin typeface="Lucida Console" panose="020B0609040504020204" pitchFamily="49" charset="0"/>
              </a:rPr>
              <a:t>1:     12000.00</a:t>
            </a:r>
          </a:p>
          <a:p>
            <a:r>
              <a:rPr lang="en-US" sz="1100" dirty="0">
                <a:latin typeface="Lucida Console" panose="020B0609040504020204" pitchFamily="49" charset="0"/>
              </a:rPr>
              <a:t>2:     11619.33</a:t>
            </a:r>
          </a:p>
          <a:p>
            <a:r>
              <a:rPr lang="en-US" sz="1100" dirty="0">
                <a:latin typeface="Lucida Console" panose="020B0609040504020204" pitchFamily="49" charset="0"/>
              </a:rPr>
              <a:t>3:     11250.25</a:t>
            </a:r>
          </a:p>
          <a:p>
            <a:r>
              <a:rPr lang="en-US" sz="1100" dirty="0">
                <a:latin typeface="Lucida Console" panose="020B0609040504020204" pitchFamily="49" charset="0"/>
              </a:rPr>
              <a:t>4:     10891.37</a:t>
            </a:r>
          </a:p>
          <a:p>
            <a:r>
              <a:rPr lang="en-US" sz="1100" dirty="0">
                <a:latin typeface="Lucida Console" panose="020B0609040504020204" pitchFamily="49" charset="0"/>
              </a:rPr>
              <a:t>5:     10542.22</a:t>
            </a:r>
          </a:p>
          <a:p>
            <a:r>
              <a:rPr lang="en-US" sz="1100" dirty="0">
                <a:latin typeface="Lucida Console" panose="020B0609040504020204" pitchFamily="49" charset="0"/>
              </a:rPr>
              <a:t>6:     10202.58</a:t>
            </a:r>
          </a:p>
        </p:txBody>
      </p:sp>
      <p:sp>
        <p:nvSpPr>
          <p:cNvPr id="6" name="Rectangle 5">
            <a:extLst>
              <a:ext uri="{FF2B5EF4-FFF2-40B4-BE49-F238E27FC236}">
                <a16:creationId xmlns:a16="http://schemas.microsoft.com/office/drawing/2014/main" id="{753FF7E9-0DF3-FA4B-AC48-85B4648076F6}"/>
              </a:ext>
            </a:extLst>
          </p:cNvPr>
          <p:cNvSpPr/>
          <p:nvPr/>
        </p:nvSpPr>
        <p:spPr>
          <a:xfrm>
            <a:off x="606434" y="1098772"/>
            <a:ext cx="3082163" cy="600164"/>
          </a:xfrm>
          <a:prstGeom prst="rect">
            <a:avLst/>
          </a:prstGeom>
          <a:solidFill>
            <a:schemeClr val="bg1">
              <a:lumMod val="85000"/>
            </a:schemeClr>
          </a:solidFill>
        </p:spPr>
        <p:txBody>
          <a:bodyPr wrap="square">
            <a:spAutoFit/>
          </a:bodyPr>
          <a:lstStyle/>
          <a:p>
            <a:r>
              <a:rPr lang="en-US" sz="1100" b="1" dirty="0" err="1">
                <a:solidFill>
                  <a:srgbClr val="0070C0"/>
                </a:solidFill>
                <a:latin typeface="Lucida Console" panose="020B0609040504020204" pitchFamily="49" charset="0"/>
              </a:rPr>
              <a:t>sim_out</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array_to_dt</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sim_out</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head(</a:t>
            </a:r>
            <a:r>
              <a:rPr lang="en-US" sz="1100" dirty="0" err="1">
                <a:latin typeface="Lucida Console" panose="020B0609040504020204" pitchFamily="49" charset="0"/>
              </a:rPr>
              <a:t>sim_out</a:t>
            </a:r>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93A762D4-0C03-8E4D-8CDA-D37E93D228C8}"/>
              </a:ext>
            </a:extLst>
          </p:cNvPr>
          <p:cNvSpPr/>
          <p:nvPr/>
        </p:nvSpPr>
        <p:spPr>
          <a:xfrm>
            <a:off x="4057650" y="947639"/>
            <a:ext cx="4928337" cy="415498"/>
          </a:xfrm>
          <a:prstGeom prst="rect">
            <a:avLst/>
          </a:prstGeom>
        </p:spPr>
        <p:txBody>
          <a:bodyPr wrap="square">
            <a:spAutoFit/>
          </a:bodyPr>
          <a:lstStyle/>
          <a:p>
            <a:r>
              <a:rPr lang="en-US" sz="1050" i="1" dirty="0">
                <a:solidFill>
                  <a:srgbClr val="002060"/>
                </a:solidFill>
              </a:rPr>
              <a:t>convert a 3D array to a </a:t>
            </a:r>
            <a:r>
              <a:rPr lang="en-US" sz="1050" i="1" dirty="0" err="1">
                <a:solidFill>
                  <a:srgbClr val="002060"/>
                </a:solidFill>
              </a:rPr>
              <a:t>data.table</a:t>
            </a:r>
            <a:r>
              <a:rPr lang="en-US" sz="1050" i="1" dirty="0">
                <a:solidFill>
                  <a:srgbClr val="002060"/>
                </a:solidFill>
              </a:rPr>
              <a:t> so we can summarize outcomes for each parameter sample and treatment strategy very quickly</a:t>
            </a:r>
          </a:p>
        </p:txBody>
      </p:sp>
    </p:spTree>
    <p:extLst>
      <p:ext uri="{BB962C8B-B14F-4D97-AF65-F5344CB8AC3E}">
        <p14:creationId xmlns:p14="http://schemas.microsoft.com/office/powerpoint/2010/main" val="232133152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332B3-8DC5-3448-91FE-05D2F86EC22D}"/>
              </a:ext>
            </a:extLst>
          </p:cNvPr>
          <p:cNvSpPr>
            <a:spLocks noGrp="1"/>
          </p:cNvSpPr>
          <p:nvPr>
            <p:ph type="title"/>
          </p:nvPr>
        </p:nvSpPr>
        <p:spPr/>
        <p:txBody>
          <a:bodyPr/>
          <a:lstStyle/>
          <a:p>
            <a:r>
              <a:rPr lang="en-US" dirty="0"/>
              <a:t>Cost-effectiveness analysis</a:t>
            </a:r>
          </a:p>
        </p:txBody>
      </p:sp>
      <p:sp>
        <p:nvSpPr>
          <p:cNvPr id="4" name="Slide Number Placeholder 3">
            <a:extLst>
              <a:ext uri="{FF2B5EF4-FFF2-40B4-BE49-F238E27FC236}">
                <a16:creationId xmlns:a16="http://schemas.microsoft.com/office/drawing/2014/main" id="{71ED7A7D-36AF-A446-B350-686B52A30E80}"/>
              </a:ext>
            </a:extLst>
          </p:cNvPr>
          <p:cNvSpPr>
            <a:spLocks noGrp="1"/>
          </p:cNvSpPr>
          <p:nvPr>
            <p:ph type="sldNum" sz="quarter" idx="4"/>
          </p:nvPr>
        </p:nvSpPr>
        <p:spPr/>
        <p:txBody>
          <a:bodyPr/>
          <a:lstStyle/>
          <a:p>
            <a:fld id="{CF7A681D-9A53-0F41-890B-1BA01E4644AD}" type="slidenum">
              <a:rPr lang="en-US" smtClean="0"/>
              <a:pPr/>
              <a:t>57</a:t>
            </a:fld>
            <a:endParaRPr lang="en-US"/>
          </a:p>
        </p:txBody>
      </p:sp>
      <p:sp>
        <p:nvSpPr>
          <p:cNvPr id="5" name="Rectangle 4">
            <a:extLst>
              <a:ext uri="{FF2B5EF4-FFF2-40B4-BE49-F238E27FC236}">
                <a16:creationId xmlns:a16="http://schemas.microsoft.com/office/drawing/2014/main" id="{E31250E1-26F1-0043-8ED3-298E8BC6389A}"/>
              </a:ext>
            </a:extLst>
          </p:cNvPr>
          <p:cNvSpPr/>
          <p:nvPr/>
        </p:nvSpPr>
        <p:spPr>
          <a:xfrm>
            <a:off x="457200" y="1143000"/>
            <a:ext cx="6067586" cy="769441"/>
          </a:xfrm>
          <a:prstGeom prst="rect">
            <a:avLst/>
          </a:prstGeom>
          <a:solidFill>
            <a:schemeClr val="bg1">
              <a:lumMod val="85000"/>
            </a:schemeClr>
          </a:solidFill>
        </p:spPr>
        <p:txBody>
          <a:bodyPr wrap="square">
            <a:spAutoFit/>
          </a:bodyPr>
          <a:lstStyle/>
          <a:p>
            <a:r>
              <a:rPr lang="en-US" sz="1100" b="1" dirty="0" err="1">
                <a:solidFill>
                  <a:srgbClr val="0070C0"/>
                </a:solidFill>
                <a:latin typeface="Lucida Console" panose="020B0609040504020204" pitchFamily="49" charset="0"/>
              </a:rPr>
              <a:t>ce_out</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a:t>
            </a:r>
            <a:r>
              <a:rPr lang="en-US" sz="1100" dirty="0" err="1">
                <a:solidFill>
                  <a:srgbClr val="0070C0"/>
                </a:solidFill>
                <a:latin typeface="Lucida Console" panose="020B0609040504020204" pitchFamily="49" charset="0"/>
              </a:rPr>
              <a:t>sim_out</a:t>
            </a:r>
            <a:r>
              <a:rPr lang="en-US" sz="1100" dirty="0">
                <a:latin typeface="Lucida Console" panose="020B0609040504020204" pitchFamily="49" charset="0"/>
              </a:rPr>
              <a:t>[, .(</a:t>
            </a:r>
            <a:r>
              <a:rPr lang="en-US" sz="1100" dirty="0" err="1">
                <a:latin typeface="Lucida Console" panose="020B0609040504020204" pitchFamily="49" charset="0"/>
              </a:rPr>
              <a:t>dqalys</a:t>
            </a:r>
            <a:r>
              <a:rPr lang="en-US" sz="1100" dirty="0">
                <a:latin typeface="Lucida Console" panose="020B0609040504020204" pitchFamily="49" charset="0"/>
              </a:rPr>
              <a:t> = sum(</a:t>
            </a:r>
            <a:r>
              <a:rPr lang="en-US" sz="1100" dirty="0" err="1">
                <a:latin typeface="Lucida Console" panose="020B0609040504020204" pitchFamily="49" charset="0"/>
              </a:rPr>
              <a:t>dqalys</a:t>
            </a:r>
            <a:r>
              <a:rPr lang="en-US" sz="1100" dirty="0">
                <a:latin typeface="Lucida Console" panose="020B0609040504020204" pitchFamily="49" charset="0"/>
              </a:rPr>
              <a:t>),</a:t>
            </a:r>
          </a:p>
          <a:p>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               </a:t>
            </a:r>
            <a:r>
              <a:rPr lang="en-US" sz="1100" dirty="0" err="1">
                <a:latin typeface="Lucida Console" panose="020B0609040504020204" pitchFamily="49" charset="0"/>
              </a:rPr>
              <a:t>dcosts</a:t>
            </a:r>
            <a:r>
              <a:rPr lang="en-US" sz="1100" dirty="0">
                <a:latin typeface="Lucida Console" panose="020B0609040504020204" pitchFamily="49" charset="0"/>
              </a:rPr>
              <a:t> = sum(</a:t>
            </a:r>
            <a:r>
              <a:rPr lang="en-US" sz="1100" dirty="0" err="1">
                <a:latin typeface="Lucida Console" panose="020B0609040504020204" pitchFamily="49" charset="0"/>
              </a:rPr>
              <a:t>dcosts_med</a:t>
            </a:r>
            <a:r>
              <a:rPr lang="en-US" sz="1100" dirty="0">
                <a:latin typeface="Lucida Console" panose="020B0609040504020204" pitchFamily="49" charset="0"/>
              </a:rPr>
              <a:t>) + sum(</a:t>
            </a:r>
            <a:r>
              <a:rPr lang="en-US" sz="1100" dirty="0" err="1">
                <a:latin typeface="Lucida Console" panose="020B0609040504020204" pitchFamily="49" charset="0"/>
              </a:rPr>
              <a:t>dcosts_treat</a:t>
            </a:r>
            <a:r>
              <a:rPr lang="en-US" sz="1100" dirty="0">
                <a:latin typeface="Lucida Console" panose="020B0609040504020204" pitchFamily="49" charset="0"/>
              </a:rPr>
              <a:t>)),</a:t>
            </a:r>
          </a:p>
          <a:p>
            <a:r>
              <a:rPr lang="en-US" sz="1100" dirty="0">
                <a:latin typeface="Lucida Console" panose="020B0609040504020204" pitchFamily="49" charset="0"/>
              </a:rPr>
              <a:t>                  by = c("sample", "strategy")]</a:t>
            </a:r>
          </a:p>
          <a:p>
            <a:r>
              <a:rPr lang="en-US" sz="1100" dirty="0" err="1">
                <a:latin typeface="Lucida Console" panose="020B0609040504020204" pitchFamily="49" charset="0"/>
              </a:rPr>
              <a:t>ce_out</a:t>
            </a:r>
            <a:endParaRPr lang="en-US" sz="1100" dirty="0">
              <a:latin typeface="Lucida Console" panose="020B0609040504020204" pitchFamily="49" charset="0"/>
            </a:endParaRPr>
          </a:p>
        </p:txBody>
      </p:sp>
      <p:sp>
        <p:nvSpPr>
          <p:cNvPr id="6" name="Rectangle 5">
            <a:extLst>
              <a:ext uri="{FF2B5EF4-FFF2-40B4-BE49-F238E27FC236}">
                <a16:creationId xmlns:a16="http://schemas.microsoft.com/office/drawing/2014/main" id="{8C81A38A-5F28-C14F-B6FC-0B3A6D70C05A}"/>
              </a:ext>
            </a:extLst>
          </p:cNvPr>
          <p:cNvSpPr/>
          <p:nvPr/>
        </p:nvSpPr>
        <p:spPr>
          <a:xfrm>
            <a:off x="457200" y="2286000"/>
            <a:ext cx="3897824" cy="2323713"/>
          </a:xfrm>
          <a:prstGeom prst="rect">
            <a:avLst/>
          </a:prstGeom>
        </p:spPr>
        <p:txBody>
          <a:bodyPr wrap="square">
            <a:spAutoFit/>
          </a:bodyPr>
          <a:lstStyle/>
          <a:p>
            <a:r>
              <a:rPr lang="en-US" sz="2400" dirty="0"/>
              <a:t>       </a:t>
            </a:r>
            <a:r>
              <a:rPr lang="en-US" sz="1100" dirty="0">
                <a:latin typeface="Lucida Console" panose="020B0609040504020204" pitchFamily="49" charset="0"/>
              </a:rPr>
              <a:t>sample strategy   </a:t>
            </a:r>
            <a:r>
              <a:rPr lang="en-US" sz="1100" dirty="0" err="1">
                <a:latin typeface="Lucida Console" panose="020B0609040504020204" pitchFamily="49" charset="0"/>
              </a:rPr>
              <a:t>dqalys</a:t>
            </a:r>
            <a:r>
              <a:rPr lang="en-US" sz="1100" dirty="0">
                <a:latin typeface="Lucida Console" panose="020B0609040504020204" pitchFamily="49" charset="0"/>
              </a:rPr>
              <a:t>   </a:t>
            </a:r>
            <a:r>
              <a:rPr lang="en-US" sz="1100" dirty="0" err="1">
                <a:latin typeface="Lucida Console" panose="020B0609040504020204" pitchFamily="49" charset="0"/>
              </a:rPr>
              <a:t>dcosts</a:t>
            </a:r>
            <a:endParaRPr lang="en-US" sz="1100" dirty="0">
              <a:latin typeface="Lucida Console" panose="020B0609040504020204" pitchFamily="49" charset="0"/>
            </a:endParaRPr>
          </a:p>
          <a:p>
            <a:r>
              <a:rPr lang="en-US" sz="1100" dirty="0">
                <a:latin typeface="Lucida Console" panose="020B0609040504020204" pitchFamily="49" charset="0"/>
              </a:rPr>
              <a:t>   1:      1      New 22.61708 391145.2</a:t>
            </a:r>
          </a:p>
          <a:p>
            <a:r>
              <a:rPr lang="en-US" sz="1100" dirty="0">
                <a:latin typeface="Lucida Console" panose="020B0609040504020204" pitchFamily="49" charset="0"/>
              </a:rPr>
              <a:t>   2:      1      SOC 20.93201 114711.4</a:t>
            </a:r>
          </a:p>
          <a:p>
            <a:r>
              <a:rPr lang="en-US" sz="1100" dirty="0">
                <a:latin typeface="Lucida Console" panose="020B0609040504020204" pitchFamily="49" charset="0"/>
              </a:rPr>
              <a:t>   3:      2      New 24.94643 395296.1</a:t>
            </a:r>
          </a:p>
          <a:p>
            <a:r>
              <a:rPr lang="en-US" sz="1100" dirty="0">
                <a:latin typeface="Lucida Console" panose="020B0609040504020204" pitchFamily="49" charset="0"/>
              </a:rPr>
              <a:t>   4:      2      SOC 22.60931 114726.0</a:t>
            </a:r>
          </a:p>
          <a:p>
            <a:r>
              <a:rPr lang="en-US" sz="1100" dirty="0">
                <a:latin typeface="Lucida Console" panose="020B0609040504020204" pitchFamily="49" charset="0"/>
              </a:rPr>
              <a:t>   5:      3      New 25.05174 482111.3</a:t>
            </a:r>
          </a:p>
          <a:p>
            <a:r>
              <a:rPr lang="en-US" sz="1100" dirty="0">
                <a:latin typeface="Lucida Console" panose="020B0609040504020204" pitchFamily="49" charset="0"/>
              </a:rPr>
              <a:t>  ---                                  </a:t>
            </a:r>
          </a:p>
          <a:p>
            <a:r>
              <a:rPr lang="en-US" sz="1100" dirty="0">
                <a:latin typeface="Lucida Console" panose="020B0609040504020204" pitchFamily="49" charset="0"/>
              </a:rPr>
              <a:t>1996:    998      SOC 23.65377 286333.5</a:t>
            </a:r>
          </a:p>
          <a:p>
            <a:r>
              <a:rPr lang="en-US" sz="1100" dirty="0">
                <a:latin typeface="Lucida Console" panose="020B0609040504020204" pitchFamily="49" charset="0"/>
              </a:rPr>
              <a:t>1997:    999      New 24.11722 494899.0</a:t>
            </a:r>
          </a:p>
          <a:p>
            <a:r>
              <a:rPr lang="en-US" sz="1100" dirty="0">
                <a:latin typeface="Lucida Console" panose="020B0609040504020204" pitchFamily="49" charset="0"/>
              </a:rPr>
              <a:t>1998:    999      SOC 21.56110 242252.9</a:t>
            </a:r>
          </a:p>
          <a:p>
            <a:r>
              <a:rPr lang="en-US" sz="1100" dirty="0">
                <a:latin typeface="Lucida Console" panose="020B0609040504020204" pitchFamily="49" charset="0"/>
              </a:rPr>
              <a:t>1999:   1000      New 24.75846 507393.7</a:t>
            </a:r>
          </a:p>
          <a:p>
            <a:r>
              <a:rPr lang="en-US" sz="1100" dirty="0">
                <a:latin typeface="Lucida Console" panose="020B0609040504020204" pitchFamily="49" charset="0"/>
              </a:rPr>
              <a:t>2000:   1000      SOC 22.33934 241993.7</a:t>
            </a:r>
          </a:p>
        </p:txBody>
      </p:sp>
    </p:spTree>
    <p:extLst>
      <p:ext uri="{BB962C8B-B14F-4D97-AF65-F5344CB8AC3E}">
        <p14:creationId xmlns:p14="http://schemas.microsoft.com/office/powerpoint/2010/main" val="372392177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5F08D9-FCD7-9149-B8F8-0793A5160CF5}"/>
              </a:ext>
            </a:extLst>
          </p:cNvPr>
          <p:cNvSpPr>
            <a:spLocks noGrp="1"/>
          </p:cNvSpPr>
          <p:nvPr>
            <p:ph type="title"/>
          </p:nvPr>
        </p:nvSpPr>
        <p:spPr/>
        <p:txBody>
          <a:bodyPr/>
          <a:lstStyle/>
          <a:p>
            <a:r>
              <a:rPr lang="en-US" dirty="0"/>
              <a:t>Cost-effectiveness analysis</a:t>
            </a:r>
          </a:p>
        </p:txBody>
      </p:sp>
      <p:sp>
        <p:nvSpPr>
          <p:cNvPr id="3" name="Slide Number Placeholder 2">
            <a:extLst>
              <a:ext uri="{FF2B5EF4-FFF2-40B4-BE49-F238E27FC236}">
                <a16:creationId xmlns:a16="http://schemas.microsoft.com/office/drawing/2014/main" id="{52DDA792-8A85-A54B-AC90-FB90D9C9FABC}"/>
              </a:ext>
            </a:extLst>
          </p:cNvPr>
          <p:cNvSpPr>
            <a:spLocks noGrp="1"/>
          </p:cNvSpPr>
          <p:nvPr>
            <p:ph type="sldNum" sz="quarter" idx="4"/>
          </p:nvPr>
        </p:nvSpPr>
        <p:spPr/>
        <p:txBody>
          <a:bodyPr/>
          <a:lstStyle/>
          <a:p>
            <a:fld id="{CF7A681D-9A53-0F41-890B-1BA01E4644AD}" type="slidenum">
              <a:rPr lang="en-US" smtClean="0"/>
              <a:pPr/>
              <a:t>58</a:t>
            </a:fld>
            <a:endParaRPr lang="en-US"/>
          </a:p>
        </p:txBody>
      </p:sp>
      <p:sp>
        <p:nvSpPr>
          <p:cNvPr id="4" name="Rectangle 3">
            <a:extLst>
              <a:ext uri="{FF2B5EF4-FFF2-40B4-BE49-F238E27FC236}">
                <a16:creationId xmlns:a16="http://schemas.microsoft.com/office/drawing/2014/main" id="{0E815F4A-F042-F347-B37C-60CBB9D749CB}"/>
              </a:ext>
            </a:extLst>
          </p:cNvPr>
          <p:cNvSpPr/>
          <p:nvPr/>
        </p:nvSpPr>
        <p:spPr>
          <a:xfrm>
            <a:off x="457199" y="1143000"/>
            <a:ext cx="6958013" cy="769441"/>
          </a:xfrm>
          <a:prstGeom prst="rect">
            <a:avLst/>
          </a:prstGeom>
          <a:solidFill>
            <a:schemeClr val="bg1">
              <a:lumMod val="85000"/>
            </a:schemeClr>
          </a:solidFill>
        </p:spPr>
        <p:txBody>
          <a:bodyPr wrap="square">
            <a:spAutoFit/>
          </a:bodyPr>
          <a:lstStyle/>
          <a:p>
            <a:r>
              <a:rPr lang="en-US" sz="1100" b="1" dirty="0" err="1">
                <a:solidFill>
                  <a:srgbClr val="0070C0"/>
                </a:solidFill>
                <a:latin typeface="Lucida Console" panose="020B0609040504020204" pitchFamily="49" charset="0"/>
              </a:rPr>
              <a:t>ce_out_wider</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a:t>
            </a:r>
            <a:r>
              <a:rPr lang="en-US" sz="1100" dirty="0" err="1">
                <a:latin typeface="Lucida Console" panose="020B0609040504020204" pitchFamily="49" charset="0"/>
              </a:rPr>
              <a:t>dcast</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ce_out</a:t>
            </a:r>
            <a:r>
              <a:rPr lang="en-US" sz="1100" dirty="0">
                <a:latin typeface="Lucida Console" panose="020B0609040504020204" pitchFamily="49" charset="0"/>
              </a:rPr>
              <a:t>, sample ~ strategy,</a:t>
            </a:r>
          </a:p>
          <a:p>
            <a:r>
              <a:rPr lang="en-US" sz="1100" dirty="0">
                <a:latin typeface="Lucida Console" panose="020B0609040504020204" pitchFamily="49" charset="0"/>
              </a:rPr>
              <a:t>                      </a:t>
            </a:r>
            <a:r>
              <a:rPr lang="en-US" sz="1100" dirty="0" err="1">
                <a:latin typeface="Lucida Console" panose="020B0609040504020204" pitchFamily="49" charset="0"/>
              </a:rPr>
              <a:t>value.var</a:t>
            </a:r>
            <a:r>
              <a:rPr lang="en-US" sz="1100" dirty="0">
                <a:latin typeface="Lucida Console" panose="020B0609040504020204" pitchFamily="49" charset="0"/>
              </a:rPr>
              <a:t> = c("</a:t>
            </a:r>
            <a:r>
              <a:rPr lang="en-US" sz="1100" dirty="0" err="1">
                <a:latin typeface="Lucida Console" panose="020B0609040504020204" pitchFamily="49" charset="0"/>
              </a:rPr>
              <a:t>dqalys</a:t>
            </a:r>
            <a:r>
              <a:rPr lang="en-US" sz="1100" dirty="0">
                <a:latin typeface="Lucida Console" panose="020B0609040504020204" pitchFamily="49" charset="0"/>
              </a:rPr>
              <a:t>", "</a:t>
            </a:r>
            <a:r>
              <a:rPr lang="en-US" sz="1100" dirty="0" err="1">
                <a:latin typeface="Lucida Console" panose="020B0609040504020204" pitchFamily="49" charset="0"/>
              </a:rPr>
              <a:t>dcosts</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err="1">
                <a:latin typeface="Lucida Console" panose="020B0609040504020204" pitchFamily="49" charset="0"/>
              </a:rPr>
              <a:t>ce_out_wider</a:t>
            </a:r>
            <a:endParaRPr lang="en-US" sz="1100" dirty="0">
              <a:latin typeface="Lucida Console" panose="020B0609040504020204" pitchFamily="49" charset="0"/>
            </a:endParaRPr>
          </a:p>
        </p:txBody>
      </p:sp>
      <p:sp>
        <p:nvSpPr>
          <p:cNvPr id="5" name="Rectangle 4">
            <a:extLst>
              <a:ext uri="{FF2B5EF4-FFF2-40B4-BE49-F238E27FC236}">
                <a16:creationId xmlns:a16="http://schemas.microsoft.com/office/drawing/2014/main" id="{20E9EF7E-E95A-B448-899B-6056B0E0CB54}"/>
              </a:ext>
            </a:extLst>
          </p:cNvPr>
          <p:cNvSpPr/>
          <p:nvPr/>
        </p:nvSpPr>
        <p:spPr>
          <a:xfrm>
            <a:off x="457200" y="2129791"/>
            <a:ext cx="6050280" cy="2123658"/>
          </a:xfrm>
          <a:prstGeom prst="rect">
            <a:avLst/>
          </a:prstGeom>
        </p:spPr>
        <p:txBody>
          <a:bodyPr wrap="square">
            <a:spAutoFit/>
          </a:bodyPr>
          <a:lstStyle/>
          <a:p>
            <a:r>
              <a:rPr lang="en-US" sz="1100" dirty="0">
                <a:latin typeface="Lucida Console" panose="020B0609040504020204" pitchFamily="49" charset="0"/>
              </a:rPr>
              <a:t>      sample </a:t>
            </a:r>
            <a:r>
              <a:rPr lang="en-US" sz="1100" dirty="0" err="1">
                <a:latin typeface="Lucida Console" panose="020B0609040504020204" pitchFamily="49" charset="0"/>
              </a:rPr>
              <a:t>dqalys_New</a:t>
            </a:r>
            <a:r>
              <a:rPr lang="en-US" sz="1100" dirty="0">
                <a:latin typeface="Lucida Console" panose="020B0609040504020204" pitchFamily="49" charset="0"/>
              </a:rPr>
              <a:t> </a:t>
            </a:r>
            <a:r>
              <a:rPr lang="en-US" sz="1100" dirty="0" err="1">
                <a:latin typeface="Lucida Console" panose="020B0609040504020204" pitchFamily="49" charset="0"/>
              </a:rPr>
              <a:t>dqalys_SOC</a:t>
            </a:r>
            <a:r>
              <a:rPr lang="en-US" sz="1100" dirty="0">
                <a:latin typeface="Lucida Console" panose="020B0609040504020204" pitchFamily="49" charset="0"/>
              </a:rPr>
              <a:t> </a:t>
            </a:r>
            <a:r>
              <a:rPr lang="en-US" sz="1100" dirty="0" err="1">
                <a:latin typeface="Lucida Console" panose="020B0609040504020204" pitchFamily="49" charset="0"/>
              </a:rPr>
              <a:t>dcosts_New</a:t>
            </a:r>
            <a:r>
              <a:rPr lang="en-US" sz="1100" dirty="0">
                <a:latin typeface="Lucida Console" panose="020B0609040504020204" pitchFamily="49" charset="0"/>
              </a:rPr>
              <a:t> </a:t>
            </a:r>
            <a:r>
              <a:rPr lang="en-US" sz="1100" dirty="0" err="1">
                <a:latin typeface="Lucida Console" panose="020B0609040504020204" pitchFamily="49" charset="0"/>
              </a:rPr>
              <a:t>dcosts_SOC</a:t>
            </a:r>
            <a:endParaRPr lang="en-US" sz="1100" dirty="0">
              <a:latin typeface="Lucida Console" panose="020B0609040504020204" pitchFamily="49" charset="0"/>
            </a:endParaRPr>
          </a:p>
          <a:p>
            <a:r>
              <a:rPr lang="en-US" sz="1100" dirty="0">
                <a:latin typeface="Lucida Console" panose="020B0609040504020204" pitchFamily="49" charset="0"/>
              </a:rPr>
              <a:t>   1:      1   22.61708   20.93201   391145.2  114711.41</a:t>
            </a:r>
          </a:p>
          <a:p>
            <a:r>
              <a:rPr lang="en-US" sz="1100" dirty="0">
                <a:latin typeface="Lucida Console" panose="020B0609040504020204" pitchFamily="49" charset="0"/>
              </a:rPr>
              <a:t>   2:      2   24.94643   22.60931   395296.1  114725.97</a:t>
            </a:r>
          </a:p>
          <a:p>
            <a:r>
              <a:rPr lang="en-US" sz="1100" dirty="0">
                <a:latin typeface="Lucida Console" panose="020B0609040504020204" pitchFamily="49" charset="0"/>
              </a:rPr>
              <a:t>   3:      3   25.05174   22.42677   482111.3  207296.75</a:t>
            </a:r>
          </a:p>
          <a:p>
            <a:r>
              <a:rPr lang="en-US" sz="1100" dirty="0">
                <a:latin typeface="Lucida Console" panose="020B0609040504020204" pitchFamily="49" charset="0"/>
              </a:rPr>
              <a:t>   4:      4   23.49400   21.35126   408396.4  142574.96</a:t>
            </a:r>
          </a:p>
          <a:p>
            <a:r>
              <a:rPr lang="en-US" sz="1100" dirty="0">
                <a:latin typeface="Lucida Console" panose="020B0609040504020204" pitchFamily="49" charset="0"/>
              </a:rPr>
              <a:t>   5:      5   24.23003   22.53931   616863.0  356436.63</a:t>
            </a:r>
          </a:p>
          <a:p>
            <a:r>
              <a:rPr lang="en-US" sz="1100" dirty="0">
                <a:latin typeface="Lucida Console" panose="020B0609040504020204" pitchFamily="49" charset="0"/>
              </a:rPr>
              <a:t>  ---                                                   </a:t>
            </a:r>
          </a:p>
          <a:p>
            <a:r>
              <a:rPr lang="en-US" sz="1100" dirty="0">
                <a:latin typeface="Lucida Console" panose="020B0609040504020204" pitchFamily="49" charset="0"/>
              </a:rPr>
              <a:t> 996:    996   24.18512   22.76598   488768.4  201246.23</a:t>
            </a:r>
          </a:p>
          <a:p>
            <a:r>
              <a:rPr lang="en-US" sz="1100" dirty="0">
                <a:latin typeface="Lucida Console" panose="020B0609040504020204" pitchFamily="49" charset="0"/>
              </a:rPr>
              <a:t> 997:    997   24.03623   21.63553   371101.3   94517.41</a:t>
            </a:r>
          </a:p>
          <a:p>
            <a:r>
              <a:rPr lang="en-US" sz="1100" dirty="0">
                <a:latin typeface="Lucida Console" panose="020B0609040504020204" pitchFamily="49" charset="0"/>
              </a:rPr>
              <a:t> 998:    998   25.38539   23.65377   547058.4  286333.51</a:t>
            </a:r>
          </a:p>
          <a:p>
            <a:r>
              <a:rPr lang="en-US" sz="1100" dirty="0">
                <a:latin typeface="Lucida Console" panose="020B0609040504020204" pitchFamily="49" charset="0"/>
              </a:rPr>
              <a:t> 999:    999   24.11722   21.56110   494899.0  242252.91</a:t>
            </a:r>
          </a:p>
          <a:p>
            <a:r>
              <a:rPr lang="en-US" sz="1100" dirty="0">
                <a:latin typeface="Lucida Console" panose="020B0609040504020204" pitchFamily="49" charset="0"/>
              </a:rPr>
              <a:t>1000:   1000   24.75846   22.33934   507393.7  241993.69</a:t>
            </a:r>
          </a:p>
        </p:txBody>
      </p:sp>
    </p:spTree>
    <p:extLst>
      <p:ext uri="{BB962C8B-B14F-4D97-AF65-F5344CB8AC3E}">
        <p14:creationId xmlns:p14="http://schemas.microsoft.com/office/powerpoint/2010/main" val="42290840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2347A63-E498-0D4F-80F8-C4165ACA24DC}"/>
              </a:ext>
            </a:extLst>
          </p:cNvPr>
          <p:cNvSpPr>
            <a:spLocks noGrp="1"/>
          </p:cNvSpPr>
          <p:nvPr>
            <p:ph type="body" idx="1"/>
          </p:nvPr>
        </p:nvSpPr>
        <p:spPr/>
        <p:txBody>
          <a:bodyPr/>
          <a:lstStyle/>
          <a:p>
            <a:r>
              <a:rPr lang="en-US" dirty="0"/>
              <a:t>Introduction</a:t>
            </a:r>
          </a:p>
        </p:txBody>
      </p:sp>
    </p:spTree>
    <p:extLst>
      <p:ext uri="{BB962C8B-B14F-4D97-AF65-F5344CB8AC3E}">
        <p14:creationId xmlns:p14="http://schemas.microsoft.com/office/powerpoint/2010/main" val="268920085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AC807-D40B-D24B-AAE6-9DEA9F36761E}"/>
              </a:ext>
            </a:extLst>
          </p:cNvPr>
          <p:cNvSpPr>
            <a:spLocks noGrp="1"/>
          </p:cNvSpPr>
          <p:nvPr>
            <p:ph type="title"/>
          </p:nvPr>
        </p:nvSpPr>
        <p:spPr/>
        <p:txBody>
          <a:bodyPr/>
          <a:lstStyle/>
          <a:p>
            <a:r>
              <a:rPr lang="en-US" dirty="0"/>
              <a:t>Cost-effectiveness analysis</a:t>
            </a:r>
          </a:p>
        </p:txBody>
      </p:sp>
      <p:sp>
        <p:nvSpPr>
          <p:cNvPr id="3" name="Slide Number Placeholder 2">
            <a:extLst>
              <a:ext uri="{FF2B5EF4-FFF2-40B4-BE49-F238E27FC236}">
                <a16:creationId xmlns:a16="http://schemas.microsoft.com/office/drawing/2014/main" id="{5A78A0A0-07C9-1941-A220-CB17EAE6D4AA}"/>
              </a:ext>
            </a:extLst>
          </p:cNvPr>
          <p:cNvSpPr>
            <a:spLocks noGrp="1"/>
          </p:cNvSpPr>
          <p:nvPr>
            <p:ph type="sldNum" sz="quarter" idx="4"/>
          </p:nvPr>
        </p:nvSpPr>
        <p:spPr/>
        <p:txBody>
          <a:bodyPr/>
          <a:lstStyle/>
          <a:p>
            <a:fld id="{CF7A681D-9A53-0F41-890B-1BA01E4644AD}" type="slidenum">
              <a:rPr lang="en-US" smtClean="0"/>
              <a:pPr/>
              <a:t>59</a:t>
            </a:fld>
            <a:endParaRPr lang="en-US"/>
          </a:p>
        </p:txBody>
      </p:sp>
      <p:sp>
        <p:nvSpPr>
          <p:cNvPr id="5" name="Rectangle 4">
            <a:extLst>
              <a:ext uri="{FF2B5EF4-FFF2-40B4-BE49-F238E27FC236}">
                <a16:creationId xmlns:a16="http://schemas.microsoft.com/office/drawing/2014/main" id="{D94025FB-A869-564E-9971-E3676B7D8B24}"/>
              </a:ext>
            </a:extLst>
          </p:cNvPr>
          <p:cNvSpPr/>
          <p:nvPr/>
        </p:nvSpPr>
        <p:spPr>
          <a:xfrm>
            <a:off x="457199" y="1681018"/>
            <a:ext cx="2171701" cy="630942"/>
          </a:xfrm>
          <a:prstGeom prst="rect">
            <a:avLst/>
          </a:prstGeom>
        </p:spPr>
        <p:txBody>
          <a:bodyPr wrap="square">
            <a:spAutoFit/>
          </a:bodyPr>
          <a:lstStyle/>
          <a:p>
            <a:r>
              <a:rPr lang="en-US" sz="2400" dirty="0"/>
              <a:t> 	 </a:t>
            </a:r>
            <a:r>
              <a:rPr lang="en-US" sz="1100" dirty="0" err="1">
                <a:latin typeface="Lucida Console" panose="020B0609040504020204" pitchFamily="49" charset="0"/>
              </a:rPr>
              <a:t>icer</a:t>
            </a:r>
            <a:endParaRPr lang="en-US" sz="1100" dirty="0">
              <a:latin typeface="Lucida Console" panose="020B0609040504020204" pitchFamily="49" charset="0"/>
            </a:endParaRPr>
          </a:p>
          <a:p>
            <a:r>
              <a:rPr lang="en-US" sz="1100" dirty="0">
                <a:latin typeface="Lucida Console" panose="020B0609040504020204" pitchFamily="49" charset="0"/>
              </a:rPr>
              <a:t>1: 131185.8</a:t>
            </a:r>
          </a:p>
        </p:txBody>
      </p:sp>
      <p:sp>
        <p:nvSpPr>
          <p:cNvPr id="6" name="Rectangle 5">
            <a:extLst>
              <a:ext uri="{FF2B5EF4-FFF2-40B4-BE49-F238E27FC236}">
                <a16:creationId xmlns:a16="http://schemas.microsoft.com/office/drawing/2014/main" id="{85750218-E322-5F43-95BC-2808556FBC97}"/>
              </a:ext>
            </a:extLst>
          </p:cNvPr>
          <p:cNvSpPr/>
          <p:nvPr/>
        </p:nvSpPr>
        <p:spPr>
          <a:xfrm>
            <a:off x="457199" y="956600"/>
            <a:ext cx="4886326" cy="600164"/>
          </a:xfrm>
          <a:prstGeom prst="rect">
            <a:avLst/>
          </a:prstGeom>
          <a:solidFill>
            <a:schemeClr val="bg1">
              <a:lumMod val="85000"/>
            </a:schemeClr>
          </a:solidFill>
        </p:spPr>
        <p:txBody>
          <a:bodyPr wrap="square">
            <a:spAutoFit/>
          </a:bodyPr>
          <a:lstStyle/>
          <a:p>
            <a:r>
              <a:rPr lang="en-US" sz="1100" dirty="0" err="1">
                <a:solidFill>
                  <a:srgbClr val="0070C0"/>
                </a:solidFill>
                <a:latin typeface="Lucida Console" panose="020B0609040504020204" pitchFamily="49" charset="0"/>
              </a:rPr>
              <a:t>ce_out_wider</a:t>
            </a:r>
            <a:r>
              <a:rPr lang="en-US" sz="1100" dirty="0">
                <a:latin typeface="Lucida Console" panose="020B0609040504020204" pitchFamily="49" charset="0"/>
              </a:rPr>
              <a:t>[, </a:t>
            </a:r>
            <a:r>
              <a:rPr lang="en-US" sz="1100" dirty="0" err="1">
                <a:latin typeface="Lucida Console" panose="020B0609040504020204" pitchFamily="49" charset="0"/>
              </a:rPr>
              <a:t>idcosts</a:t>
            </a:r>
            <a:r>
              <a:rPr lang="en-US" sz="1100" dirty="0">
                <a:latin typeface="Lucida Console" panose="020B0609040504020204" pitchFamily="49" charset="0"/>
              </a:rPr>
              <a:t> := </a:t>
            </a:r>
            <a:r>
              <a:rPr lang="en-US" sz="1100" dirty="0" err="1">
                <a:latin typeface="Lucida Console" panose="020B0609040504020204" pitchFamily="49" charset="0"/>
              </a:rPr>
              <a:t>dcosts_New</a:t>
            </a:r>
            <a:r>
              <a:rPr lang="en-US" sz="1100" dirty="0">
                <a:latin typeface="Lucida Console" panose="020B0609040504020204" pitchFamily="49" charset="0"/>
              </a:rPr>
              <a:t> - </a:t>
            </a:r>
            <a:r>
              <a:rPr lang="en-US" sz="1100" dirty="0" err="1">
                <a:latin typeface="Lucida Console" panose="020B0609040504020204" pitchFamily="49" charset="0"/>
              </a:rPr>
              <a:t>dcosts_SOC</a:t>
            </a:r>
            <a:r>
              <a:rPr lang="en-US" sz="1100" dirty="0">
                <a:latin typeface="Lucida Console" panose="020B0609040504020204" pitchFamily="49" charset="0"/>
              </a:rPr>
              <a:t>]</a:t>
            </a:r>
          </a:p>
          <a:p>
            <a:r>
              <a:rPr lang="en-US" sz="1100" dirty="0" err="1">
                <a:solidFill>
                  <a:srgbClr val="0070C0"/>
                </a:solidFill>
                <a:latin typeface="Lucida Console" panose="020B0609040504020204" pitchFamily="49" charset="0"/>
              </a:rPr>
              <a:t>ce_out_wider</a:t>
            </a:r>
            <a:r>
              <a:rPr lang="en-US" sz="1100" dirty="0">
                <a:latin typeface="Lucida Console" panose="020B0609040504020204" pitchFamily="49" charset="0"/>
              </a:rPr>
              <a:t>[, </a:t>
            </a:r>
            <a:r>
              <a:rPr lang="en-US" sz="1100" dirty="0" err="1">
                <a:latin typeface="Lucida Console" panose="020B0609040504020204" pitchFamily="49" charset="0"/>
              </a:rPr>
              <a:t>idqalys</a:t>
            </a:r>
            <a:r>
              <a:rPr lang="en-US" sz="1100" dirty="0">
                <a:latin typeface="Lucida Console" panose="020B0609040504020204" pitchFamily="49" charset="0"/>
              </a:rPr>
              <a:t> := </a:t>
            </a:r>
            <a:r>
              <a:rPr lang="en-US" sz="1100" dirty="0" err="1">
                <a:latin typeface="Lucida Console" panose="020B0609040504020204" pitchFamily="49" charset="0"/>
              </a:rPr>
              <a:t>dqalys_New</a:t>
            </a:r>
            <a:r>
              <a:rPr lang="en-US" sz="1100" dirty="0">
                <a:latin typeface="Lucida Console" panose="020B0609040504020204" pitchFamily="49" charset="0"/>
              </a:rPr>
              <a:t> - </a:t>
            </a:r>
            <a:r>
              <a:rPr lang="en-US" sz="1100" dirty="0" err="1">
                <a:latin typeface="Lucida Console" panose="020B0609040504020204" pitchFamily="49" charset="0"/>
              </a:rPr>
              <a:t>dqalys_SOC</a:t>
            </a:r>
            <a:r>
              <a:rPr lang="en-US" sz="1100" dirty="0">
                <a:latin typeface="Lucida Console" panose="020B0609040504020204" pitchFamily="49" charset="0"/>
              </a:rPr>
              <a:t>]</a:t>
            </a:r>
          </a:p>
          <a:p>
            <a:r>
              <a:rPr lang="en-US" sz="1100" dirty="0" err="1">
                <a:solidFill>
                  <a:srgbClr val="0070C0"/>
                </a:solidFill>
                <a:latin typeface="Lucida Console" panose="020B0609040504020204" pitchFamily="49" charset="0"/>
              </a:rPr>
              <a:t>ce_out_wider</a:t>
            </a:r>
            <a:r>
              <a:rPr lang="en-US" sz="1100" dirty="0">
                <a:latin typeface="Lucida Console" panose="020B0609040504020204" pitchFamily="49" charset="0"/>
              </a:rPr>
              <a:t>[, .(</a:t>
            </a:r>
            <a:r>
              <a:rPr lang="en-US" sz="1100" dirty="0" err="1">
                <a:latin typeface="Lucida Console" panose="020B0609040504020204" pitchFamily="49" charset="0"/>
              </a:rPr>
              <a:t>icer</a:t>
            </a:r>
            <a:r>
              <a:rPr lang="en-US" sz="1100" dirty="0">
                <a:latin typeface="Lucida Console" panose="020B0609040504020204" pitchFamily="49" charset="0"/>
              </a:rPr>
              <a:t> = mean(</a:t>
            </a:r>
            <a:r>
              <a:rPr lang="en-US" sz="1100" dirty="0" err="1">
                <a:latin typeface="Lucida Console" panose="020B0609040504020204" pitchFamily="49" charset="0"/>
              </a:rPr>
              <a:t>idcosts</a:t>
            </a:r>
            <a:r>
              <a:rPr lang="en-US" sz="1100" dirty="0">
                <a:latin typeface="Lucida Console" panose="020B0609040504020204" pitchFamily="49" charset="0"/>
              </a:rPr>
              <a:t>)/mean(</a:t>
            </a:r>
            <a:r>
              <a:rPr lang="en-US" sz="1100" dirty="0" err="1">
                <a:latin typeface="Lucida Console" panose="020B0609040504020204" pitchFamily="49" charset="0"/>
              </a:rPr>
              <a:t>idqalys</a:t>
            </a:r>
            <a:r>
              <a:rPr lang="en-US" sz="1100" dirty="0">
                <a:latin typeface="Lucida Console" panose="020B0609040504020204" pitchFamily="49" charset="0"/>
              </a:rPr>
              <a:t>))]</a:t>
            </a:r>
          </a:p>
        </p:txBody>
      </p:sp>
    </p:spTree>
    <p:extLst>
      <p:ext uri="{BB962C8B-B14F-4D97-AF65-F5344CB8AC3E}">
        <p14:creationId xmlns:p14="http://schemas.microsoft.com/office/powerpoint/2010/main" val="12963567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AC807-D40B-D24B-AAE6-9DEA9F36761E}"/>
              </a:ext>
            </a:extLst>
          </p:cNvPr>
          <p:cNvSpPr>
            <a:spLocks noGrp="1"/>
          </p:cNvSpPr>
          <p:nvPr>
            <p:ph type="title"/>
          </p:nvPr>
        </p:nvSpPr>
        <p:spPr/>
        <p:txBody>
          <a:bodyPr/>
          <a:lstStyle/>
          <a:p>
            <a:r>
              <a:rPr lang="en-US" dirty="0"/>
              <a:t>Cost-effectiveness plane</a:t>
            </a:r>
          </a:p>
        </p:txBody>
      </p:sp>
      <p:sp>
        <p:nvSpPr>
          <p:cNvPr id="3" name="Slide Number Placeholder 2">
            <a:extLst>
              <a:ext uri="{FF2B5EF4-FFF2-40B4-BE49-F238E27FC236}">
                <a16:creationId xmlns:a16="http://schemas.microsoft.com/office/drawing/2014/main" id="{5A78A0A0-07C9-1941-A220-CB17EAE6D4AA}"/>
              </a:ext>
            </a:extLst>
          </p:cNvPr>
          <p:cNvSpPr>
            <a:spLocks noGrp="1"/>
          </p:cNvSpPr>
          <p:nvPr>
            <p:ph type="sldNum" sz="quarter" idx="4"/>
          </p:nvPr>
        </p:nvSpPr>
        <p:spPr/>
        <p:txBody>
          <a:bodyPr/>
          <a:lstStyle/>
          <a:p>
            <a:fld id="{CF7A681D-9A53-0F41-890B-1BA01E4644AD}" type="slidenum">
              <a:rPr lang="en-US" smtClean="0"/>
              <a:pPr/>
              <a:t>60</a:t>
            </a:fld>
            <a:endParaRPr lang="en-US"/>
          </a:p>
        </p:txBody>
      </p:sp>
      <p:pic>
        <p:nvPicPr>
          <p:cNvPr id="7" name="Picture 6">
            <a:extLst>
              <a:ext uri="{FF2B5EF4-FFF2-40B4-BE49-F238E27FC236}">
                <a16:creationId xmlns:a16="http://schemas.microsoft.com/office/drawing/2014/main" id="{6E5F14DE-950F-314D-9845-AC5A2ED38DE1}"/>
              </a:ext>
            </a:extLst>
          </p:cNvPr>
          <p:cNvPicPr>
            <a:picLocks noChangeAspect="1"/>
          </p:cNvPicPr>
          <p:nvPr/>
        </p:nvPicPr>
        <p:blipFill>
          <a:blip r:embed="rId2"/>
          <a:stretch>
            <a:fillRect/>
          </a:stretch>
        </p:blipFill>
        <p:spPr>
          <a:xfrm>
            <a:off x="1371599" y="853364"/>
            <a:ext cx="5915026" cy="4225020"/>
          </a:xfrm>
          <a:prstGeom prst="rect">
            <a:avLst/>
          </a:prstGeom>
        </p:spPr>
      </p:pic>
    </p:spTree>
    <p:extLst>
      <p:ext uri="{BB962C8B-B14F-4D97-AF65-F5344CB8AC3E}">
        <p14:creationId xmlns:p14="http://schemas.microsoft.com/office/powerpoint/2010/main" val="353411832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5869D-25BA-8D4C-86B7-DBF70E60C6B1}"/>
              </a:ext>
            </a:extLst>
          </p:cNvPr>
          <p:cNvSpPr>
            <a:spLocks noGrp="1"/>
          </p:cNvSpPr>
          <p:nvPr>
            <p:ph type="title"/>
          </p:nvPr>
        </p:nvSpPr>
        <p:spPr/>
        <p:txBody>
          <a:bodyPr/>
          <a:lstStyle/>
          <a:p>
            <a:r>
              <a:rPr lang="en-US" dirty="0"/>
              <a:t>Steps</a:t>
            </a:r>
          </a:p>
        </p:txBody>
      </p:sp>
      <p:sp>
        <p:nvSpPr>
          <p:cNvPr id="3" name="Content Placeholder 2">
            <a:extLst>
              <a:ext uri="{FF2B5EF4-FFF2-40B4-BE49-F238E27FC236}">
                <a16:creationId xmlns:a16="http://schemas.microsoft.com/office/drawing/2014/main" id="{EE1B7C56-0388-7740-B54B-F8670EE614C2}"/>
              </a:ext>
            </a:extLst>
          </p:cNvPr>
          <p:cNvSpPr>
            <a:spLocks noGrp="1"/>
          </p:cNvSpPr>
          <p:nvPr>
            <p:ph idx="1"/>
          </p:nvPr>
        </p:nvSpPr>
        <p:spPr>
          <a:xfrm>
            <a:off x="457200" y="1150936"/>
            <a:ext cx="8686800" cy="3388113"/>
          </a:xfrm>
        </p:spPr>
        <p:txBody>
          <a:bodyPr>
            <a:normAutofit lnSpcReduction="10000"/>
          </a:bodyPr>
          <a:lstStyle/>
          <a:p>
            <a:r>
              <a:rPr lang="en-US" sz="1600" dirty="0"/>
              <a:t>Define uncertainty for all model input parameters</a:t>
            </a:r>
          </a:p>
          <a:p>
            <a:r>
              <a:rPr lang="en-US" sz="1600" dirty="0"/>
              <a:t>Sampling parameter values </a:t>
            </a:r>
            <a:r>
              <a:rPr lang="en-US" sz="1600" dirty="0" err="1">
                <a:solidFill>
                  <a:schemeClr val="accent3"/>
                </a:solidFill>
                <a:latin typeface="Lucida Console" panose="020B0609040504020204" pitchFamily="49" charset="0"/>
              </a:rPr>
              <a:t>hesim</a:t>
            </a:r>
            <a:r>
              <a:rPr lang="en-US" sz="1600" dirty="0">
                <a:solidFill>
                  <a:schemeClr val="accent3"/>
                </a:solidFill>
                <a:latin typeface="Lucida Console" panose="020B0609040504020204" pitchFamily="49" charset="0"/>
              </a:rPr>
              <a:t>::</a:t>
            </a:r>
            <a:r>
              <a:rPr lang="en-US" sz="1600" dirty="0" err="1">
                <a:solidFill>
                  <a:schemeClr val="accent3"/>
                </a:solidFill>
                <a:latin typeface="Lucida Console" panose="020B0609040504020204" pitchFamily="49" charset="0"/>
              </a:rPr>
              <a:t>define_rng</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hesim</a:t>
            </a:r>
            <a:r>
              <a:rPr lang="en-US" sz="1600" dirty="0">
                <a:solidFill>
                  <a:schemeClr val="accent3"/>
                </a:solidFill>
                <a:latin typeface="Lucida Console" panose="020B0609040504020204" pitchFamily="49" charset="0"/>
              </a:rPr>
              <a:t>::</a:t>
            </a:r>
            <a:r>
              <a:rPr lang="en-US" sz="1600" dirty="0" err="1">
                <a:solidFill>
                  <a:schemeClr val="accent3"/>
                </a:solidFill>
                <a:latin typeface="Lucida Console" panose="020B0609040504020204" pitchFamily="49" charset="0"/>
              </a:rPr>
              <a:t>eval_rng</a:t>
            </a:r>
            <a:r>
              <a:rPr lang="en-US" sz="1600" dirty="0">
                <a:solidFill>
                  <a:schemeClr val="accent3"/>
                </a:solidFill>
                <a:latin typeface="Lucida Console" panose="020B0609040504020204" pitchFamily="49" charset="0"/>
              </a:rPr>
              <a:t>() </a:t>
            </a:r>
            <a:endParaRPr lang="en-US" sz="1600" dirty="0"/>
          </a:p>
          <a:p>
            <a:r>
              <a:rPr lang="en-US" sz="1600" dirty="0"/>
              <a:t>Define treatment strategies and population (data)</a:t>
            </a:r>
          </a:p>
          <a:p>
            <a:r>
              <a:rPr lang="en-US" sz="1600" dirty="0"/>
              <a:t>Simulating the Markov model</a:t>
            </a:r>
          </a:p>
          <a:p>
            <a:pPr marL="179387" lvl="1" indent="0">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sim_model</a:t>
            </a:r>
            <a:r>
              <a:rPr lang="en-US" sz="1600" dirty="0">
                <a:solidFill>
                  <a:schemeClr val="accent3"/>
                </a:solidFill>
                <a:latin typeface="Lucida Console" panose="020B0609040504020204" pitchFamily="49" charset="0"/>
              </a:rPr>
              <a:t>(</a:t>
            </a:r>
            <a:r>
              <a:rPr lang="en-US" sz="1600" dirty="0" err="1">
                <a:solidFill>
                  <a:schemeClr val="accent3"/>
                </a:solidFill>
                <a:latin typeface="Lucida Console" panose="020B0609040504020204" pitchFamily="49" charset="0"/>
              </a:rPr>
              <a:t>params_rng</a:t>
            </a:r>
            <a:r>
              <a:rPr lang="en-US" sz="1600" dirty="0">
                <a:solidFill>
                  <a:schemeClr val="accent3"/>
                </a:solidFill>
                <a:latin typeface="Lucida Console" panose="020B0609040504020204" pitchFamily="49" charset="0"/>
              </a:rPr>
              <a:t>, data, </a:t>
            </a:r>
            <a:r>
              <a:rPr lang="en-US" sz="1600" dirty="0" err="1">
                <a:solidFill>
                  <a:schemeClr val="accent3"/>
                </a:solidFill>
                <a:latin typeface="Lucida Console" panose="020B0609040504020204" pitchFamily="49" charset="0"/>
              </a:rPr>
              <a:t>n_cycles</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dr_qalys</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dr_costs</a:t>
            </a:r>
            <a:r>
              <a:rPr lang="en-US" sz="1600" dirty="0">
                <a:solidFill>
                  <a:schemeClr val="accent3"/>
                </a:solidFill>
                <a:latin typeface="Lucida Console" panose="020B0609040504020204" pitchFamily="49" charset="0"/>
              </a:rPr>
              <a:t>)</a:t>
            </a:r>
          </a:p>
          <a:p>
            <a:pPr marL="179387" lvl="1" indent="0">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sim_stateprobs</a:t>
            </a:r>
            <a:r>
              <a:rPr lang="en-US" sz="1600" dirty="0">
                <a:solidFill>
                  <a:schemeClr val="accent3"/>
                </a:solidFill>
                <a:latin typeface="Lucida Console" panose="020B0609040504020204" pitchFamily="49" charset="0"/>
              </a:rPr>
              <a:t>(</a:t>
            </a:r>
            <a:r>
              <a:rPr lang="en-US" sz="1600" dirty="0" err="1">
                <a:solidFill>
                  <a:schemeClr val="accent3"/>
                </a:solidFill>
                <a:latin typeface="Lucida Console" panose="020B0609040504020204" pitchFamily="49" charset="0"/>
              </a:rPr>
              <a:t>po</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rr</a:t>
            </a:r>
            <a:r>
              <a:rPr lang="en-US" sz="1600" dirty="0">
                <a:solidFill>
                  <a:schemeClr val="accent3"/>
                </a:solidFill>
                <a:latin typeface="Lucida Console" panose="020B0609040504020204" pitchFamily="49" charset="0"/>
              </a:rPr>
              <a:t>, strategy, </a:t>
            </a:r>
            <a:r>
              <a:rPr lang="en-US" sz="1600" dirty="0" err="1">
                <a:solidFill>
                  <a:schemeClr val="accent3"/>
                </a:solidFill>
                <a:latin typeface="Lucida Console" panose="020B0609040504020204" pitchFamily="49" charset="0"/>
              </a:rPr>
              <a:t>n_cycles</a:t>
            </a:r>
            <a:r>
              <a:rPr lang="en-US" sz="1600" dirty="0">
                <a:solidFill>
                  <a:schemeClr val="accent3"/>
                </a:solidFill>
                <a:latin typeface="Lucida Console" panose="020B0609040504020204" pitchFamily="49" charset="0"/>
              </a:rPr>
              <a:t>)</a:t>
            </a:r>
          </a:p>
          <a:p>
            <a:pPr marL="179387" lvl="1" indent="0">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compute_qalys</a:t>
            </a:r>
            <a:r>
              <a:rPr lang="en-US" sz="1600" dirty="0">
                <a:solidFill>
                  <a:schemeClr val="accent3"/>
                </a:solidFill>
                <a:latin typeface="Lucida Console" panose="020B0609040504020204" pitchFamily="49" charset="0"/>
              </a:rPr>
              <a:t>(x, utility, </a:t>
            </a:r>
            <a:r>
              <a:rPr lang="en-US" sz="1600" dirty="0" err="1">
                <a:solidFill>
                  <a:schemeClr val="accent3"/>
                </a:solidFill>
                <a:latin typeface="Lucida Console" panose="020B0609040504020204" pitchFamily="49" charset="0"/>
              </a:rPr>
              <a:t>dr</a:t>
            </a:r>
            <a:r>
              <a:rPr lang="en-US" sz="1600" dirty="0">
                <a:solidFill>
                  <a:schemeClr val="accent3"/>
                </a:solidFill>
                <a:latin typeface="Lucida Console" panose="020B0609040504020204" pitchFamily="49" charset="0"/>
              </a:rPr>
              <a:t>)</a:t>
            </a:r>
          </a:p>
          <a:p>
            <a:pPr marL="179387" lvl="1" indent="0">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compute_costs</a:t>
            </a:r>
            <a:r>
              <a:rPr lang="en-US" sz="1600" dirty="0">
                <a:solidFill>
                  <a:schemeClr val="accent3"/>
                </a:solidFill>
                <a:latin typeface="Lucida Console" panose="020B0609040504020204" pitchFamily="49" charset="0"/>
              </a:rPr>
              <a:t>(x, </a:t>
            </a:r>
            <a:r>
              <a:rPr lang="en-US" sz="1600" dirty="0" err="1">
                <a:solidFill>
                  <a:schemeClr val="accent3"/>
                </a:solidFill>
                <a:latin typeface="Lucida Console" panose="020B0609040504020204" pitchFamily="49" charset="0"/>
              </a:rPr>
              <a:t>cost_medical</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costs_treat</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dr</a:t>
            </a:r>
            <a:r>
              <a:rPr lang="en-US" sz="1600" dirty="0">
                <a:solidFill>
                  <a:schemeClr val="accent3"/>
                </a:solidFill>
                <a:latin typeface="Lucida Console" panose="020B0609040504020204" pitchFamily="49" charset="0"/>
              </a:rPr>
              <a:t>)</a:t>
            </a:r>
          </a:p>
          <a:p>
            <a:r>
              <a:rPr lang="en-US" sz="1600" dirty="0"/>
              <a:t>Reorganize output </a:t>
            </a:r>
            <a:r>
              <a:rPr lang="en-US" sz="1600" dirty="0" err="1">
                <a:solidFill>
                  <a:schemeClr val="accent3"/>
                </a:solidFill>
                <a:latin typeface="Lucida Console" panose="020B0609040504020204" pitchFamily="49" charset="0"/>
              </a:rPr>
              <a:t>rbind_array</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array_to_dt</a:t>
            </a:r>
            <a:r>
              <a:rPr lang="en-US" sz="1600" dirty="0">
                <a:solidFill>
                  <a:schemeClr val="accent3"/>
                </a:solidFill>
                <a:latin typeface="Lucida Console" panose="020B0609040504020204" pitchFamily="49" charset="0"/>
              </a:rPr>
              <a:t>()</a:t>
            </a:r>
          </a:p>
          <a:p>
            <a:r>
              <a:rPr lang="en-US" sz="1600" dirty="0"/>
              <a:t>Cost-effectiveness analysis</a:t>
            </a:r>
          </a:p>
        </p:txBody>
      </p:sp>
      <p:sp>
        <p:nvSpPr>
          <p:cNvPr id="4" name="Slide Number Placeholder 3">
            <a:extLst>
              <a:ext uri="{FF2B5EF4-FFF2-40B4-BE49-F238E27FC236}">
                <a16:creationId xmlns:a16="http://schemas.microsoft.com/office/drawing/2014/main" id="{D2EA87E9-091A-044B-9749-1A7383E8EF55}"/>
              </a:ext>
            </a:extLst>
          </p:cNvPr>
          <p:cNvSpPr>
            <a:spLocks noGrp="1"/>
          </p:cNvSpPr>
          <p:nvPr>
            <p:ph type="sldNum" sz="quarter" idx="4"/>
          </p:nvPr>
        </p:nvSpPr>
        <p:spPr/>
        <p:txBody>
          <a:bodyPr/>
          <a:lstStyle/>
          <a:p>
            <a:fld id="{CF7A681D-9A53-0F41-890B-1BA01E4644AD}" type="slidenum">
              <a:rPr lang="en-US" smtClean="0"/>
              <a:pPr/>
              <a:t>61</a:t>
            </a:fld>
            <a:endParaRPr lang="en-US"/>
          </a:p>
        </p:txBody>
      </p:sp>
    </p:spTree>
    <p:extLst>
      <p:ext uri="{BB962C8B-B14F-4D97-AF65-F5344CB8AC3E}">
        <p14:creationId xmlns:p14="http://schemas.microsoft.com/office/powerpoint/2010/main" val="301935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49F59-B86C-8047-9104-F28CFE1616AF}"/>
              </a:ext>
            </a:extLst>
          </p:cNvPr>
          <p:cNvSpPr>
            <a:spLocks noGrp="1"/>
          </p:cNvSpPr>
          <p:nvPr>
            <p:ph type="title"/>
          </p:nvPr>
        </p:nvSpPr>
        <p:spPr/>
        <p:txBody>
          <a:bodyPr/>
          <a:lstStyle/>
          <a:p>
            <a:r>
              <a:rPr lang="en-US" dirty="0"/>
              <a:t>Complete R script</a:t>
            </a:r>
          </a:p>
        </p:txBody>
      </p:sp>
      <p:sp>
        <p:nvSpPr>
          <p:cNvPr id="3" name="Slide Number Placeholder 2">
            <a:extLst>
              <a:ext uri="{FF2B5EF4-FFF2-40B4-BE49-F238E27FC236}">
                <a16:creationId xmlns:a16="http://schemas.microsoft.com/office/drawing/2014/main" id="{AF34A6B7-D4C8-B64C-8F19-8681088F70A8}"/>
              </a:ext>
            </a:extLst>
          </p:cNvPr>
          <p:cNvSpPr>
            <a:spLocks noGrp="1"/>
          </p:cNvSpPr>
          <p:nvPr>
            <p:ph type="sldNum" sz="quarter" idx="4"/>
          </p:nvPr>
        </p:nvSpPr>
        <p:spPr/>
        <p:txBody>
          <a:bodyPr/>
          <a:lstStyle/>
          <a:p>
            <a:fld id="{CF7A681D-9A53-0F41-890B-1BA01E4644AD}" type="slidenum">
              <a:rPr lang="en-US" smtClean="0"/>
              <a:pPr/>
              <a:t>62</a:t>
            </a:fld>
            <a:endParaRPr lang="en-US"/>
          </a:p>
        </p:txBody>
      </p:sp>
      <p:pic>
        <p:nvPicPr>
          <p:cNvPr id="6" name="Picture 5">
            <a:extLst>
              <a:ext uri="{FF2B5EF4-FFF2-40B4-BE49-F238E27FC236}">
                <a16:creationId xmlns:a16="http://schemas.microsoft.com/office/drawing/2014/main" id="{67462043-86A7-3E40-B0A9-4C6703928953}"/>
              </a:ext>
            </a:extLst>
          </p:cNvPr>
          <p:cNvPicPr>
            <a:picLocks noChangeAspect="1"/>
          </p:cNvPicPr>
          <p:nvPr/>
        </p:nvPicPr>
        <p:blipFill>
          <a:blip r:embed="rId2"/>
          <a:stretch>
            <a:fillRect/>
          </a:stretch>
        </p:blipFill>
        <p:spPr>
          <a:xfrm>
            <a:off x="3372944" y="0"/>
            <a:ext cx="5771056" cy="5143500"/>
          </a:xfrm>
          <a:prstGeom prst="rect">
            <a:avLst/>
          </a:prstGeom>
        </p:spPr>
      </p:pic>
    </p:spTree>
    <p:extLst>
      <p:ext uri="{BB962C8B-B14F-4D97-AF65-F5344CB8AC3E}">
        <p14:creationId xmlns:p14="http://schemas.microsoft.com/office/powerpoint/2010/main" val="104522144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FB2BA9E-6FD1-3742-AFEB-EB3DAE747949}"/>
              </a:ext>
            </a:extLst>
          </p:cNvPr>
          <p:cNvPicPr>
            <a:picLocks noChangeAspect="1"/>
          </p:cNvPicPr>
          <p:nvPr/>
        </p:nvPicPr>
        <p:blipFill rotWithShape="1">
          <a:blip r:embed="rId3"/>
          <a:srcRect t="11850"/>
          <a:stretch/>
        </p:blipFill>
        <p:spPr>
          <a:xfrm>
            <a:off x="455484" y="757003"/>
            <a:ext cx="7965208" cy="4386497"/>
          </a:xfrm>
          <a:prstGeom prst="rect">
            <a:avLst/>
          </a:prstGeom>
        </p:spPr>
      </p:pic>
      <p:sp>
        <p:nvSpPr>
          <p:cNvPr id="2" name="Title 1">
            <a:extLst>
              <a:ext uri="{FF2B5EF4-FFF2-40B4-BE49-F238E27FC236}">
                <a16:creationId xmlns:a16="http://schemas.microsoft.com/office/drawing/2014/main" id="{D50C213F-C57B-1E45-B7CA-A9D5C1DE3DA5}"/>
              </a:ext>
            </a:extLst>
          </p:cNvPr>
          <p:cNvSpPr>
            <a:spLocks noGrp="1"/>
          </p:cNvSpPr>
          <p:nvPr>
            <p:ph type="title"/>
          </p:nvPr>
        </p:nvSpPr>
        <p:spPr/>
        <p:txBody>
          <a:bodyPr/>
          <a:lstStyle/>
          <a:p>
            <a:r>
              <a:rPr lang="en-US" dirty="0"/>
              <a:t>Tutorial</a:t>
            </a:r>
          </a:p>
        </p:txBody>
      </p:sp>
      <p:sp>
        <p:nvSpPr>
          <p:cNvPr id="3" name="Rectangle 2">
            <a:extLst>
              <a:ext uri="{FF2B5EF4-FFF2-40B4-BE49-F238E27FC236}">
                <a16:creationId xmlns:a16="http://schemas.microsoft.com/office/drawing/2014/main" id="{CFCF28AD-DFFA-0A46-88C0-3647876DB43A}"/>
              </a:ext>
            </a:extLst>
          </p:cNvPr>
          <p:cNvSpPr/>
          <p:nvPr/>
        </p:nvSpPr>
        <p:spPr>
          <a:xfrm>
            <a:off x="785304" y="2455525"/>
            <a:ext cx="7799896" cy="400110"/>
          </a:xfrm>
          <a:prstGeom prst="rect">
            <a:avLst/>
          </a:prstGeom>
          <a:solidFill>
            <a:schemeClr val="bg1"/>
          </a:solidFill>
        </p:spPr>
        <p:txBody>
          <a:bodyPr wrap="square">
            <a:spAutoFit/>
          </a:bodyPr>
          <a:lstStyle/>
          <a:p>
            <a:r>
              <a:rPr lang="en-US" sz="2000" dirty="0">
                <a:solidFill>
                  <a:srgbClr val="C30D3E"/>
                </a:solidFill>
              </a:rPr>
              <a:t>https://</a:t>
            </a:r>
            <a:r>
              <a:rPr lang="en-US" sz="2000" dirty="0" err="1">
                <a:solidFill>
                  <a:srgbClr val="C30D3E"/>
                </a:solidFill>
              </a:rPr>
              <a:t>hesim-dev.github.io</a:t>
            </a:r>
            <a:r>
              <a:rPr lang="en-US" sz="2000" dirty="0">
                <a:solidFill>
                  <a:srgbClr val="C30D3E"/>
                </a:solidFill>
              </a:rPr>
              <a:t>/</a:t>
            </a:r>
            <a:r>
              <a:rPr lang="en-US" sz="2000" dirty="0" err="1">
                <a:solidFill>
                  <a:srgbClr val="C30D3E"/>
                </a:solidFill>
              </a:rPr>
              <a:t>rcea</a:t>
            </a:r>
            <a:r>
              <a:rPr lang="en-US" sz="2000" dirty="0">
                <a:solidFill>
                  <a:srgbClr val="C30D3E"/>
                </a:solidFill>
              </a:rPr>
              <a:t>/articles/02-markov-cohort-psa.html</a:t>
            </a:r>
          </a:p>
        </p:txBody>
      </p:sp>
      <p:sp>
        <p:nvSpPr>
          <p:cNvPr id="7" name="Slide Number Placeholder 3">
            <a:extLst>
              <a:ext uri="{FF2B5EF4-FFF2-40B4-BE49-F238E27FC236}">
                <a16:creationId xmlns:a16="http://schemas.microsoft.com/office/drawing/2014/main" id="{1B2617E3-7F96-BC40-8BE0-9FEE0152959C}"/>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63</a:t>
            </a:fld>
            <a:endParaRPr lang="en-US"/>
          </a:p>
        </p:txBody>
      </p:sp>
    </p:spTree>
    <p:extLst>
      <p:ext uri="{BB962C8B-B14F-4D97-AF65-F5344CB8AC3E}">
        <p14:creationId xmlns:p14="http://schemas.microsoft.com/office/powerpoint/2010/main" val="88619274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p:txBody>
          <a:bodyPr/>
          <a:lstStyle/>
          <a:p>
            <a:r>
              <a:rPr lang="en-US" dirty="0">
                <a:solidFill>
                  <a:srgbClr val="23A3FF"/>
                </a:solidFill>
              </a:rPr>
              <a:t>Exercise 2: Incorporating probabilistic sensitivity analysis</a:t>
            </a:r>
          </a:p>
        </p:txBody>
      </p:sp>
      <p:sp>
        <p:nvSpPr>
          <p:cNvPr id="3" name="Content Placeholder 2">
            <a:extLst>
              <a:ext uri="{FF2B5EF4-FFF2-40B4-BE49-F238E27FC236}">
                <a16:creationId xmlns:a16="http://schemas.microsoft.com/office/drawing/2014/main" id="{3E5E8014-DA99-BC41-8B2C-D89546450A47}"/>
              </a:ext>
            </a:extLst>
          </p:cNvPr>
          <p:cNvSpPr>
            <a:spLocks noGrp="1"/>
          </p:cNvSpPr>
          <p:nvPr>
            <p:ph idx="1"/>
          </p:nvPr>
        </p:nvSpPr>
        <p:spPr/>
        <p:txBody>
          <a:bodyPr/>
          <a:lstStyle/>
          <a:p>
            <a:r>
              <a:rPr lang="en-US" i="1" dirty="0"/>
              <a:t>Modify R-script “02-markov-cohort-psa.R”</a:t>
            </a:r>
          </a:p>
          <a:p>
            <a:pPr lvl="1"/>
            <a:r>
              <a:rPr lang="en-US" i="1" dirty="0"/>
              <a:t>Reduce sample size of data for transition matrix by 50%</a:t>
            </a:r>
          </a:p>
          <a:p>
            <a:pPr lvl="1"/>
            <a:r>
              <a:rPr lang="en-US" i="1" dirty="0"/>
              <a:t>Increase confidence interval for relative risk</a:t>
            </a:r>
          </a:p>
          <a:p>
            <a:r>
              <a:rPr lang="en-US" i="1" dirty="0"/>
              <a:t>Run modified script</a:t>
            </a:r>
          </a:p>
        </p:txBody>
      </p:sp>
      <p:sp>
        <p:nvSpPr>
          <p:cNvPr id="4" name="Slide Number Placeholder 3">
            <a:extLst>
              <a:ext uri="{FF2B5EF4-FFF2-40B4-BE49-F238E27FC236}">
                <a16:creationId xmlns:a16="http://schemas.microsoft.com/office/drawing/2014/main" id="{69381971-A3AA-5A47-AA47-BD9FBB1695A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64</a:t>
            </a:fld>
            <a:endParaRPr lang="en-US"/>
          </a:p>
        </p:txBody>
      </p:sp>
    </p:spTree>
    <p:extLst>
      <p:ext uri="{BB962C8B-B14F-4D97-AF65-F5344CB8AC3E}">
        <p14:creationId xmlns:p14="http://schemas.microsoft.com/office/powerpoint/2010/main" val="92730396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Simple Markov cohort model with hesim</a:t>
            </a:r>
          </a:p>
        </p:txBody>
      </p:sp>
    </p:spTree>
    <p:extLst>
      <p:ext uri="{BB962C8B-B14F-4D97-AF65-F5344CB8AC3E}">
        <p14:creationId xmlns:p14="http://schemas.microsoft.com/office/powerpoint/2010/main" val="245877346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AB7669-EB40-F74D-B3CB-D88E5DAC4695}"/>
              </a:ext>
            </a:extLst>
          </p:cNvPr>
          <p:cNvSpPr>
            <a:spLocks noGrp="1"/>
          </p:cNvSpPr>
          <p:nvPr>
            <p:ph type="title"/>
          </p:nvPr>
        </p:nvSpPr>
        <p:spPr/>
        <p:txBody>
          <a:bodyPr/>
          <a:lstStyle/>
          <a:p>
            <a:r>
              <a:rPr lang="en-US" dirty="0"/>
              <a:t>What is </a:t>
            </a:r>
            <a:r>
              <a:rPr lang="en-US" dirty="0" err="1">
                <a:solidFill>
                  <a:schemeClr val="accent2"/>
                </a:solidFill>
                <a:latin typeface="Lucida Console" panose="020B0609040504020204" pitchFamily="49" charset="0"/>
              </a:rPr>
              <a:t>hesim</a:t>
            </a:r>
            <a:endParaRPr lang="en-US" dirty="0"/>
          </a:p>
        </p:txBody>
      </p:sp>
      <p:sp>
        <p:nvSpPr>
          <p:cNvPr id="3" name="Content Placeholder 2">
            <a:extLst>
              <a:ext uri="{FF2B5EF4-FFF2-40B4-BE49-F238E27FC236}">
                <a16:creationId xmlns:a16="http://schemas.microsoft.com/office/drawing/2014/main" id="{EB8B5766-FB33-D540-B4AF-26A144E79260}"/>
              </a:ext>
            </a:extLst>
          </p:cNvPr>
          <p:cNvSpPr>
            <a:spLocks noGrp="1"/>
          </p:cNvSpPr>
          <p:nvPr>
            <p:ph idx="1"/>
          </p:nvPr>
        </p:nvSpPr>
        <p:spPr/>
        <p:txBody>
          <a:bodyPr>
            <a:normAutofit/>
          </a:bodyPr>
          <a:lstStyle/>
          <a:p>
            <a:r>
              <a:rPr lang="en-US" dirty="0">
                <a:solidFill>
                  <a:schemeClr val="accent2"/>
                </a:solidFill>
                <a:latin typeface="Lucida Console" panose="020B0609040504020204" pitchFamily="49" charset="0"/>
                <a:cs typeface="+mn-cs"/>
              </a:rPr>
              <a:t>hesim</a:t>
            </a:r>
            <a:r>
              <a:rPr lang="en-US" dirty="0"/>
              <a:t> is a modular and computationally efficient R package for health economic simulation modeling and decision analysis that provides a general framework for integrating statistical analyses with economic evaluation. </a:t>
            </a:r>
          </a:p>
          <a:p>
            <a:endParaRPr lang="en-US" dirty="0"/>
          </a:p>
          <a:p>
            <a:r>
              <a:rPr lang="en-US" dirty="0"/>
              <a:t>cohort discrete time state transition models (</a:t>
            </a:r>
            <a:r>
              <a:rPr lang="en-US" dirty="0" err="1"/>
              <a:t>cDTSTM</a:t>
            </a:r>
            <a:r>
              <a:rPr lang="en-US" dirty="0"/>
              <a:t>)</a:t>
            </a:r>
          </a:p>
          <a:p>
            <a:pPr lvl="1"/>
            <a:r>
              <a:rPr lang="en-US" dirty="0"/>
              <a:t>time-homogeneous Markov models</a:t>
            </a:r>
          </a:p>
          <a:p>
            <a:pPr lvl="1"/>
            <a:r>
              <a:rPr lang="en-US" dirty="0"/>
              <a:t>time-inhomogeneous Markov models</a:t>
            </a:r>
          </a:p>
          <a:p>
            <a:r>
              <a:rPr lang="en-US" dirty="0"/>
              <a:t>individual-level continuous time state transition models (</a:t>
            </a:r>
            <a:r>
              <a:rPr lang="en-US" dirty="0" err="1"/>
              <a:t>iCTSTM</a:t>
            </a:r>
            <a:r>
              <a:rPr lang="en-US" dirty="0"/>
              <a:t>)</a:t>
            </a:r>
          </a:p>
          <a:p>
            <a:r>
              <a:rPr lang="en-US" dirty="0"/>
              <a:t>n-state partitioned survival models (PSM)</a:t>
            </a:r>
          </a:p>
          <a:p>
            <a:endParaRPr lang="en-US" dirty="0"/>
          </a:p>
        </p:txBody>
      </p:sp>
      <p:sp>
        <p:nvSpPr>
          <p:cNvPr id="4" name="Slide Number Placeholder 3">
            <a:extLst>
              <a:ext uri="{FF2B5EF4-FFF2-40B4-BE49-F238E27FC236}">
                <a16:creationId xmlns:a16="http://schemas.microsoft.com/office/drawing/2014/main" id="{DDB47967-F2A7-0345-99E1-7C391357F172}"/>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66</a:t>
            </a:fld>
            <a:endParaRPr lang="en-US"/>
          </a:p>
        </p:txBody>
      </p:sp>
    </p:spTree>
    <p:extLst>
      <p:ext uri="{BB962C8B-B14F-4D97-AF65-F5344CB8AC3E}">
        <p14:creationId xmlns:p14="http://schemas.microsoft.com/office/powerpoint/2010/main" val="1474962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7B68F-8084-3847-A222-AFF53C32CC70}"/>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endParaRPr lang="en-US" dirty="0"/>
          </a:p>
        </p:txBody>
      </p:sp>
      <p:pic>
        <p:nvPicPr>
          <p:cNvPr id="4" name="Picture 3">
            <a:extLst>
              <a:ext uri="{FF2B5EF4-FFF2-40B4-BE49-F238E27FC236}">
                <a16:creationId xmlns:a16="http://schemas.microsoft.com/office/drawing/2014/main" id="{9DFF2486-EC9D-CC43-A82E-45388EF7BBB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7200" y="1317883"/>
            <a:ext cx="7834151" cy="2882194"/>
          </a:xfrm>
          <a:prstGeom prst="rect">
            <a:avLst/>
          </a:prstGeom>
        </p:spPr>
      </p:pic>
      <p:sp>
        <p:nvSpPr>
          <p:cNvPr id="5" name="Slide Number Placeholder 3">
            <a:extLst>
              <a:ext uri="{FF2B5EF4-FFF2-40B4-BE49-F238E27FC236}">
                <a16:creationId xmlns:a16="http://schemas.microsoft.com/office/drawing/2014/main" id="{A23536DF-0A72-6344-B5A0-D4244C631EF7}"/>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67</a:t>
            </a:fld>
            <a:endParaRPr lang="en-US"/>
          </a:p>
        </p:txBody>
      </p:sp>
    </p:spTree>
    <p:extLst>
      <p:ext uri="{BB962C8B-B14F-4D97-AF65-F5344CB8AC3E}">
        <p14:creationId xmlns:p14="http://schemas.microsoft.com/office/powerpoint/2010/main" val="33667603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E9DBD-51AE-CE4B-9CB4-29F18BD43D2C}"/>
              </a:ext>
            </a:extLst>
          </p:cNvPr>
          <p:cNvSpPr>
            <a:spLocks noGrp="1"/>
          </p:cNvSpPr>
          <p:nvPr>
            <p:ph type="title"/>
          </p:nvPr>
        </p:nvSpPr>
        <p:spPr/>
        <p:txBody>
          <a:bodyPr/>
          <a:lstStyle/>
          <a:p>
            <a:r>
              <a:rPr lang="en-US" dirty="0"/>
              <a:t>Economic models with </a:t>
            </a:r>
            <a:r>
              <a:rPr lang="en-US" dirty="0" err="1">
                <a:solidFill>
                  <a:schemeClr val="accent2"/>
                </a:solidFill>
                <a:latin typeface="Lucida Console" panose="020B0609040504020204" pitchFamily="49" charset="0"/>
              </a:rPr>
              <a:t>hesim</a:t>
            </a:r>
            <a:r>
              <a:rPr lang="en-US" dirty="0"/>
              <a:t> </a:t>
            </a:r>
          </a:p>
        </p:txBody>
      </p:sp>
      <p:sp>
        <p:nvSpPr>
          <p:cNvPr id="3" name="Content Placeholder 2">
            <a:extLst>
              <a:ext uri="{FF2B5EF4-FFF2-40B4-BE49-F238E27FC236}">
                <a16:creationId xmlns:a16="http://schemas.microsoft.com/office/drawing/2014/main" id="{0BC682A7-D86A-094F-BE9A-F1AA215517E1}"/>
              </a:ext>
            </a:extLst>
          </p:cNvPr>
          <p:cNvSpPr>
            <a:spLocks noGrp="1"/>
          </p:cNvSpPr>
          <p:nvPr>
            <p:ph idx="1"/>
          </p:nvPr>
        </p:nvSpPr>
        <p:spPr/>
        <p:txBody>
          <a:bodyPr>
            <a:normAutofit/>
          </a:bodyPr>
          <a:lstStyle/>
          <a:p>
            <a:pPr marL="342900" indent="-342900">
              <a:buFont typeface="+mj-lt"/>
              <a:buAutoNum type="arabicPeriod"/>
            </a:pPr>
            <a:r>
              <a:rPr lang="en-US" dirty="0"/>
              <a:t>Model set-up</a:t>
            </a:r>
          </a:p>
          <a:p>
            <a:pPr marL="342900" indent="-342900">
              <a:buFont typeface="+mj-lt"/>
              <a:buAutoNum type="arabicPeriod"/>
            </a:pPr>
            <a:r>
              <a:rPr lang="en-US" dirty="0"/>
              <a:t>Parameters</a:t>
            </a:r>
          </a:p>
          <a:p>
            <a:pPr marL="342900" indent="-342900">
              <a:buFont typeface="+mj-lt"/>
              <a:buAutoNum type="arabicPeriod"/>
            </a:pPr>
            <a:r>
              <a:rPr lang="en-US" dirty="0"/>
              <a:t>Simulation</a:t>
            </a:r>
          </a:p>
          <a:p>
            <a:pPr marL="563562" lvl="1" indent="-342900">
              <a:buFont typeface="+mj-lt"/>
              <a:buAutoNum type="alphaLcPeriod"/>
            </a:pPr>
            <a:r>
              <a:rPr lang="en-US" dirty="0"/>
              <a:t>Construction of model</a:t>
            </a:r>
          </a:p>
          <a:p>
            <a:pPr marL="563562" lvl="1" indent="-342900">
              <a:buFont typeface="+mj-lt"/>
              <a:buAutoNum type="alphaLcPeriod"/>
            </a:pPr>
            <a:r>
              <a:rPr lang="en-US" dirty="0"/>
              <a:t>Simulation of outcomes</a:t>
            </a:r>
          </a:p>
          <a:p>
            <a:pPr marL="342900" indent="-342900">
              <a:buFont typeface="+mj-lt"/>
              <a:buAutoNum type="arabicPeriod"/>
            </a:pPr>
            <a:r>
              <a:rPr lang="en-US" dirty="0"/>
              <a:t>Cost-effectiveness analysis</a:t>
            </a:r>
          </a:p>
        </p:txBody>
      </p:sp>
      <p:sp>
        <p:nvSpPr>
          <p:cNvPr id="4" name="Slide Number Placeholder 3">
            <a:extLst>
              <a:ext uri="{FF2B5EF4-FFF2-40B4-BE49-F238E27FC236}">
                <a16:creationId xmlns:a16="http://schemas.microsoft.com/office/drawing/2014/main" id="{B714A037-C8AD-A04C-B187-1E6F2DC124F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68</a:t>
            </a:fld>
            <a:endParaRPr lang="en-US"/>
          </a:p>
        </p:txBody>
      </p:sp>
    </p:spTree>
    <p:extLst>
      <p:ext uri="{BB962C8B-B14F-4D97-AF65-F5344CB8AC3E}">
        <p14:creationId xmlns:p14="http://schemas.microsoft.com/office/powerpoint/2010/main" val="11211337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ED69D-526E-DB4F-B7ED-E30B1BE2479D}"/>
              </a:ext>
            </a:extLst>
          </p:cNvPr>
          <p:cNvSpPr>
            <a:spLocks noGrp="1"/>
          </p:cNvSpPr>
          <p:nvPr>
            <p:ph type="title"/>
          </p:nvPr>
        </p:nvSpPr>
        <p:spPr/>
        <p:txBody>
          <a:bodyPr/>
          <a:lstStyle/>
          <a:p>
            <a:r>
              <a:rPr lang="en-US" dirty="0"/>
              <a:t>Criteria that economic models should strive to meet</a:t>
            </a:r>
          </a:p>
        </p:txBody>
      </p:sp>
      <p:sp>
        <p:nvSpPr>
          <p:cNvPr id="3" name="Content Placeholder 2">
            <a:extLst>
              <a:ext uri="{FF2B5EF4-FFF2-40B4-BE49-F238E27FC236}">
                <a16:creationId xmlns:a16="http://schemas.microsoft.com/office/drawing/2014/main" id="{CE789C9D-0649-224A-BEAE-3514C578438F}"/>
              </a:ext>
            </a:extLst>
          </p:cNvPr>
          <p:cNvSpPr>
            <a:spLocks noGrp="1"/>
          </p:cNvSpPr>
          <p:nvPr>
            <p:ph idx="1"/>
          </p:nvPr>
        </p:nvSpPr>
        <p:spPr/>
        <p:txBody>
          <a:bodyPr>
            <a:noAutofit/>
          </a:bodyPr>
          <a:lstStyle/>
          <a:p>
            <a:r>
              <a:rPr lang="en-US" sz="1600" dirty="0"/>
              <a:t>Clinical realism</a:t>
            </a:r>
          </a:p>
          <a:p>
            <a:pPr lvl="1"/>
            <a:r>
              <a:rPr lang="en-US" sz="1200" dirty="0"/>
              <a:t>A model should reflect the state of evidence, the current understanding of the disease, and be accepted by clinical experts.</a:t>
            </a:r>
          </a:p>
          <a:p>
            <a:r>
              <a:rPr lang="en-US" sz="1600" dirty="0"/>
              <a:t>Quantifying decision uncertainty</a:t>
            </a:r>
          </a:p>
          <a:p>
            <a:pPr lvl="1"/>
            <a:r>
              <a:rPr lang="en-US" sz="1200" dirty="0"/>
              <a:t>A model should be capable of quantifying decision uncertainty and informing prioritization of future research. </a:t>
            </a:r>
          </a:p>
          <a:p>
            <a:r>
              <a:rPr lang="en-US" sz="1600" dirty="0"/>
              <a:t>Transparency and reproducibility</a:t>
            </a:r>
          </a:p>
          <a:p>
            <a:pPr lvl="1"/>
            <a:r>
              <a:rPr lang="en-US" sz="1200" dirty="0"/>
              <a:t>Resources should exist so that a model can be completely understood, reproduced, and pressure tested.</a:t>
            </a:r>
          </a:p>
          <a:p>
            <a:r>
              <a:rPr lang="en-US" sz="1600" dirty="0"/>
              <a:t>Reusability and adaptability</a:t>
            </a:r>
          </a:p>
          <a:p>
            <a:pPr lvl="1"/>
            <a:r>
              <a:rPr lang="en-US" sz="1200" dirty="0"/>
              <a:t>It should be possible</a:t>
            </a:r>
            <a:r>
              <a:rPr lang="en-US" sz="1200" i="1" dirty="0"/>
              <a:t> </a:t>
            </a:r>
            <a:r>
              <a:rPr lang="en-US" sz="1200" dirty="0"/>
              <a:t>to easily update a model to reflect new clinical evidence or adapt it for a new market, indication, or intervention. </a:t>
            </a:r>
            <a:endParaRPr lang="en-US" sz="1600" dirty="0"/>
          </a:p>
          <a:p>
            <a:pPr marL="0" indent="0">
              <a:buNone/>
            </a:pPr>
            <a:endParaRPr lang="en-US" sz="1600" i="1" dirty="0"/>
          </a:p>
        </p:txBody>
      </p:sp>
      <p:sp>
        <p:nvSpPr>
          <p:cNvPr id="4" name="Slide Number Placeholder 3">
            <a:extLst>
              <a:ext uri="{FF2B5EF4-FFF2-40B4-BE49-F238E27FC236}">
                <a16:creationId xmlns:a16="http://schemas.microsoft.com/office/drawing/2014/main" id="{46A79175-85ED-904E-B582-CBE79DBA1CF8}"/>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6</a:t>
            </a:fld>
            <a:endParaRPr lang="en-US"/>
          </a:p>
        </p:txBody>
      </p:sp>
    </p:spTree>
    <p:extLst>
      <p:ext uri="{BB962C8B-B14F-4D97-AF65-F5344CB8AC3E}">
        <p14:creationId xmlns:p14="http://schemas.microsoft.com/office/powerpoint/2010/main" val="1230932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p:txBody>
          <a:bodyPr/>
          <a:lstStyle/>
          <a:p>
            <a:r>
              <a:rPr lang="en-US" dirty="0"/>
              <a:t>Model setup</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69</a:t>
            </a:fld>
            <a:endParaRPr lang="en-US"/>
          </a:p>
        </p:txBody>
      </p:sp>
      <p:sp>
        <p:nvSpPr>
          <p:cNvPr id="5" name="Rectangle 4">
            <a:extLst>
              <a:ext uri="{FF2B5EF4-FFF2-40B4-BE49-F238E27FC236}">
                <a16:creationId xmlns:a16="http://schemas.microsoft.com/office/drawing/2014/main" id="{C56124F9-EC1D-1C43-870E-9112EDE133D5}"/>
              </a:ext>
            </a:extLst>
          </p:cNvPr>
          <p:cNvSpPr/>
          <p:nvPr/>
        </p:nvSpPr>
        <p:spPr>
          <a:xfrm>
            <a:off x="457200" y="1740191"/>
            <a:ext cx="3398520" cy="2462213"/>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strategies &lt;- </a:t>
            </a:r>
            <a:r>
              <a:rPr lang="en-US" sz="1100" dirty="0" err="1">
                <a:latin typeface="Lucida Console" panose="020B0609040504020204" pitchFamily="49" charset="0"/>
              </a:rPr>
              <a:t>data.frame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 1:2,</a:t>
            </a:r>
          </a:p>
          <a:p>
            <a:r>
              <a:rPr lang="en-US" sz="1100" dirty="0">
                <a:latin typeface="Lucida Console" panose="020B0609040504020204" pitchFamily="49" charset="0"/>
              </a:rPr>
              <a:t>  </a:t>
            </a:r>
            <a:r>
              <a:rPr lang="en-US" sz="1100" dirty="0" err="1">
                <a:latin typeface="Lucida Console" panose="020B0609040504020204" pitchFamily="49" charset="0"/>
              </a:rPr>
              <a:t>strategy_name</a:t>
            </a:r>
            <a:r>
              <a:rPr lang="en-US" sz="1100" dirty="0">
                <a:latin typeface="Lucida Console" panose="020B0609040504020204" pitchFamily="49" charset="0"/>
              </a:rPr>
              <a:t> = c("SOC", "New")</a:t>
            </a:r>
          </a:p>
          <a:p>
            <a:r>
              <a:rPr lang="en-US" sz="1100" dirty="0">
                <a:latin typeface="Lucida Console" panose="020B0609040504020204" pitchFamily="49" charset="0"/>
              </a:rPr>
              <a:t>)</a:t>
            </a:r>
          </a:p>
          <a:p>
            <a:r>
              <a:rPr lang="en-US" sz="1100" dirty="0">
                <a:latin typeface="Lucida Console" panose="020B0609040504020204" pitchFamily="49" charset="0"/>
              </a:rPr>
              <a:t>patients &lt;- </a:t>
            </a:r>
            <a:r>
              <a:rPr lang="en-US" sz="1100" dirty="0" err="1">
                <a:latin typeface="Lucida Console" panose="020B0609040504020204" pitchFamily="49" charset="0"/>
              </a:rPr>
              <a:t>data.frame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patient_id</a:t>
            </a:r>
            <a:r>
              <a:rPr lang="en-US" sz="1100" dirty="0">
                <a:latin typeface="Lucida Console" panose="020B0609040504020204" pitchFamily="49" charset="0"/>
              </a:rPr>
              <a:t> = 1,</a:t>
            </a:r>
          </a:p>
          <a:p>
            <a:r>
              <a:rPr lang="en-US" sz="1100" dirty="0">
                <a:latin typeface="Lucida Console" panose="020B0609040504020204" pitchFamily="49" charset="0"/>
              </a:rPr>
              <a:t>  age = 25</a:t>
            </a:r>
          </a:p>
          <a:p>
            <a:r>
              <a:rPr lang="en-US" sz="1100" dirty="0">
                <a:latin typeface="Lucida Console" panose="020B0609040504020204" pitchFamily="49" charset="0"/>
              </a:rPr>
              <a:t>)</a:t>
            </a:r>
          </a:p>
          <a:p>
            <a:r>
              <a:rPr lang="en-US" sz="1100" b="1" dirty="0" err="1">
                <a:solidFill>
                  <a:srgbClr val="0070C0"/>
                </a:solidFill>
                <a:latin typeface="Lucida Console" panose="020B0609040504020204" pitchFamily="49" charset="0"/>
              </a:rPr>
              <a:t>hesim_dat</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a:t>
            </a:r>
            <a:r>
              <a:rPr lang="en-US" sz="1100" dirty="0" err="1">
                <a:latin typeface="Lucida Console" panose="020B0609040504020204" pitchFamily="49" charset="0"/>
              </a:rPr>
              <a:t>hesim_data</a:t>
            </a:r>
            <a:r>
              <a:rPr lang="en-US" sz="1100" dirty="0">
                <a:latin typeface="Lucida Console" panose="020B0609040504020204" pitchFamily="49" charset="0"/>
              </a:rPr>
              <a:t>(</a:t>
            </a:r>
          </a:p>
          <a:p>
            <a:r>
              <a:rPr lang="en-US" sz="1100" dirty="0">
                <a:latin typeface="Lucida Console" panose="020B0609040504020204" pitchFamily="49" charset="0"/>
              </a:rPr>
              <a:t>  strategies = strategies,</a:t>
            </a:r>
          </a:p>
          <a:p>
            <a:r>
              <a:rPr lang="en-US" sz="1100" dirty="0">
                <a:latin typeface="Lucida Console" panose="020B0609040504020204" pitchFamily="49" charset="0"/>
              </a:rPr>
              <a:t>  patients = patients</a:t>
            </a:r>
          </a:p>
          <a:p>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print(</a:t>
            </a:r>
            <a:r>
              <a:rPr lang="en-US" sz="1100" dirty="0" err="1">
                <a:solidFill>
                  <a:srgbClr val="0070C0"/>
                </a:solidFill>
                <a:latin typeface="Lucida Console" panose="020B0609040504020204" pitchFamily="49" charset="0"/>
              </a:rPr>
              <a:t>hesim_dat</a:t>
            </a:r>
            <a:r>
              <a:rPr lang="en-US" sz="1100" dirty="0">
                <a:latin typeface="Lucida Console" panose="020B0609040504020204" pitchFamily="49" charset="0"/>
              </a:rPr>
              <a:t>)</a:t>
            </a:r>
          </a:p>
        </p:txBody>
      </p:sp>
      <p:sp>
        <p:nvSpPr>
          <p:cNvPr id="7" name="Content Placeholder 2">
            <a:extLst>
              <a:ext uri="{FF2B5EF4-FFF2-40B4-BE49-F238E27FC236}">
                <a16:creationId xmlns:a16="http://schemas.microsoft.com/office/drawing/2014/main" id="{851C407F-19E4-DB42-8655-8270C3F5C75F}"/>
              </a:ext>
            </a:extLst>
          </p:cNvPr>
          <p:cNvSpPr txBox="1">
            <a:spLocks/>
          </p:cNvSpPr>
          <p:nvPr/>
        </p:nvSpPr>
        <p:spPr>
          <a:xfrm>
            <a:off x="457200" y="1150936"/>
            <a:ext cx="7616825" cy="338811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Define target population and intervention strategies</a:t>
            </a:r>
          </a:p>
        </p:txBody>
      </p:sp>
      <p:sp>
        <p:nvSpPr>
          <p:cNvPr id="4" name="Rectangle 3">
            <a:extLst>
              <a:ext uri="{FF2B5EF4-FFF2-40B4-BE49-F238E27FC236}">
                <a16:creationId xmlns:a16="http://schemas.microsoft.com/office/drawing/2014/main" id="{FE571F08-2AEB-354B-8B52-725EAF94D270}"/>
              </a:ext>
            </a:extLst>
          </p:cNvPr>
          <p:cNvSpPr/>
          <p:nvPr/>
        </p:nvSpPr>
        <p:spPr>
          <a:xfrm>
            <a:off x="4378325" y="1994106"/>
            <a:ext cx="3695700" cy="1954381"/>
          </a:xfrm>
          <a:prstGeom prst="rect">
            <a:avLst/>
          </a:prstGeom>
        </p:spPr>
        <p:txBody>
          <a:bodyPr wrap="square">
            <a:spAutoFit/>
          </a:bodyPr>
          <a:lstStyle/>
          <a:p>
            <a:r>
              <a:rPr lang="en-US" sz="1100" dirty="0">
                <a:latin typeface="Lucida Console" panose="020B0609040504020204" pitchFamily="49" charset="0"/>
              </a:rPr>
              <a:t>$strategies</a:t>
            </a:r>
          </a:p>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strategy_name</a:t>
            </a:r>
            <a:endParaRPr lang="en-US" sz="1100" dirty="0">
              <a:latin typeface="Lucida Console" panose="020B0609040504020204" pitchFamily="49" charset="0"/>
            </a:endParaRPr>
          </a:p>
          <a:p>
            <a:r>
              <a:rPr lang="en-US" sz="1100" dirty="0">
                <a:latin typeface="Lucida Console" panose="020B0609040504020204" pitchFamily="49" charset="0"/>
              </a:rPr>
              <a:t>1           1           SOC</a:t>
            </a:r>
          </a:p>
          <a:p>
            <a:r>
              <a:rPr lang="en-US" sz="1100" dirty="0">
                <a:latin typeface="Lucida Console" panose="020B0609040504020204" pitchFamily="49" charset="0"/>
              </a:rPr>
              <a:t>2           2           New</a:t>
            </a:r>
          </a:p>
          <a:p>
            <a:endParaRPr lang="en-US" sz="1100" dirty="0">
              <a:latin typeface="Lucida Console" panose="020B0609040504020204" pitchFamily="49" charset="0"/>
            </a:endParaRPr>
          </a:p>
          <a:p>
            <a:r>
              <a:rPr lang="en-US" sz="1100" dirty="0">
                <a:latin typeface="Lucida Console" panose="020B0609040504020204" pitchFamily="49" charset="0"/>
              </a:rPr>
              <a:t>$patients</a:t>
            </a:r>
          </a:p>
          <a:p>
            <a:r>
              <a:rPr lang="en-US" sz="1100" dirty="0">
                <a:latin typeface="Lucida Console" panose="020B0609040504020204" pitchFamily="49" charset="0"/>
              </a:rPr>
              <a:t>  </a:t>
            </a:r>
            <a:r>
              <a:rPr lang="en-US" sz="1100" dirty="0" err="1">
                <a:latin typeface="Lucida Console" panose="020B0609040504020204" pitchFamily="49" charset="0"/>
              </a:rPr>
              <a:t>patient_id</a:t>
            </a:r>
            <a:r>
              <a:rPr lang="en-US" sz="1100" dirty="0">
                <a:latin typeface="Lucida Console" panose="020B0609040504020204" pitchFamily="49" charset="0"/>
              </a:rPr>
              <a:t> age</a:t>
            </a:r>
          </a:p>
          <a:p>
            <a:r>
              <a:rPr lang="en-US" sz="1100" dirty="0">
                <a:latin typeface="Lucida Console" panose="020B0609040504020204" pitchFamily="49" charset="0"/>
              </a:rPr>
              <a:t>1          1  25</a:t>
            </a:r>
          </a:p>
          <a:p>
            <a:endParaRPr lang="en-US" sz="1100" dirty="0">
              <a:latin typeface="Lucida Console" panose="020B0609040504020204" pitchFamily="49" charset="0"/>
            </a:endParaRPr>
          </a:p>
          <a:p>
            <a:r>
              <a:rPr lang="en-US" sz="1100" dirty="0" err="1">
                <a:latin typeface="Lucida Console" panose="020B0609040504020204" pitchFamily="49" charset="0"/>
              </a:rPr>
              <a:t>attr</a:t>
            </a:r>
            <a:r>
              <a:rPr lang="en-US" sz="1100" dirty="0">
                <a:latin typeface="Lucida Console" panose="020B0609040504020204" pitchFamily="49" charset="0"/>
              </a:rPr>
              <a:t>(,"class")</a:t>
            </a:r>
          </a:p>
          <a:p>
            <a:r>
              <a:rPr lang="en-US" sz="1100" dirty="0">
                <a:latin typeface="Lucida Console" panose="020B0609040504020204" pitchFamily="49" charset="0"/>
              </a:rPr>
              <a:t>[1] "</a:t>
            </a:r>
            <a:r>
              <a:rPr lang="en-US" sz="1100" dirty="0" err="1">
                <a:latin typeface="Lucida Console" panose="020B0609040504020204" pitchFamily="49" charset="0"/>
              </a:rPr>
              <a:t>hesim_data</a:t>
            </a:r>
            <a:r>
              <a:rPr lang="en-US" sz="1100" dirty="0">
                <a:latin typeface="Lucida Console" panose="020B0609040504020204" pitchFamily="49" charset="0"/>
              </a:rPr>
              <a:t>"</a:t>
            </a:r>
          </a:p>
        </p:txBody>
      </p:sp>
    </p:spTree>
    <p:extLst>
      <p:ext uri="{BB962C8B-B14F-4D97-AF65-F5344CB8AC3E}">
        <p14:creationId xmlns:p14="http://schemas.microsoft.com/office/powerpoint/2010/main" val="1152354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a:xfrm>
            <a:off x="457200" y="0"/>
            <a:ext cx="7616825" cy="1143000"/>
          </a:xfrm>
        </p:spPr>
        <p:txBody>
          <a:bodyPr/>
          <a:lstStyle/>
          <a:p>
            <a:r>
              <a:rPr lang="en-US" dirty="0"/>
              <a:t>Model parameters</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70</a:t>
            </a:fld>
            <a:endParaRPr lang="en-US"/>
          </a:p>
        </p:txBody>
      </p:sp>
      <p:sp>
        <p:nvSpPr>
          <p:cNvPr id="4" name="Rectangle 3">
            <a:extLst>
              <a:ext uri="{FF2B5EF4-FFF2-40B4-BE49-F238E27FC236}">
                <a16:creationId xmlns:a16="http://schemas.microsoft.com/office/drawing/2014/main" id="{F255D562-CED7-E64C-ACC4-1B42D8A96014}"/>
              </a:ext>
            </a:extLst>
          </p:cNvPr>
          <p:cNvSpPr/>
          <p:nvPr/>
        </p:nvSpPr>
        <p:spPr>
          <a:xfrm>
            <a:off x="457200" y="1680689"/>
            <a:ext cx="4572000" cy="1954381"/>
          </a:xfrm>
          <a:prstGeom prst="rect">
            <a:avLst/>
          </a:prstGeom>
          <a:solidFill>
            <a:schemeClr val="bg1">
              <a:lumMod val="85000"/>
            </a:schemeClr>
          </a:solidFill>
        </p:spPr>
        <p:txBody>
          <a:bodyPr>
            <a:spAutoFit/>
          </a:bodyPr>
          <a:lstStyle/>
          <a:p>
            <a:r>
              <a:rPr lang="en-US" sz="1100" b="1" dirty="0" err="1">
                <a:solidFill>
                  <a:srgbClr val="0070C0"/>
                </a:solidFill>
                <a:latin typeface="Lucida Console" panose="020B0609040504020204" pitchFamily="49" charset="0"/>
              </a:rPr>
              <a:t>params</a:t>
            </a:r>
            <a:r>
              <a:rPr lang="en-US" sz="1100" dirty="0">
                <a:latin typeface="Lucida Console" panose="020B0609040504020204" pitchFamily="49" charset="0"/>
              </a:rPr>
              <a:t> &lt;- list(</a:t>
            </a:r>
          </a:p>
          <a:p>
            <a:r>
              <a:rPr lang="en-US" sz="1100" dirty="0">
                <a:latin typeface="Lucida Console" panose="020B0609040504020204" pitchFamily="49" charset="0"/>
              </a:rPr>
              <a:t>  </a:t>
            </a:r>
            <a:r>
              <a:rPr lang="en-US" sz="1100" dirty="0" err="1">
                <a:latin typeface="Lucida Console" panose="020B0609040504020204" pitchFamily="49" charset="0"/>
              </a:rPr>
              <a:t>alpha_soc</a:t>
            </a:r>
            <a:r>
              <a:rPr lang="en-US" sz="1100" dirty="0">
                <a:latin typeface="Lucida Console" panose="020B0609040504020204" pitchFamily="49" charset="0"/>
              </a:rPr>
              <a:t> = </a:t>
            </a:r>
            <a:r>
              <a:rPr lang="en-US" sz="1100" dirty="0" err="1">
                <a:latin typeface="Lucida Console" panose="020B0609040504020204" pitchFamily="49" charset="0"/>
              </a:rPr>
              <a:t>transitions_soc</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lrr_mean</a:t>
            </a:r>
            <a:r>
              <a:rPr lang="en-US" sz="1100" dirty="0">
                <a:latin typeface="Lucida Console" panose="020B0609040504020204" pitchFamily="49" charset="0"/>
              </a:rPr>
              <a:t> = log(.8),</a:t>
            </a:r>
          </a:p>
          <a:p>
            <a:r>
              <a:rPr lang="en-US" sz="1100" dirty="0">
                <a:latin typeface="Lucida Console" panose="020B0609040504020204" pitchFamily="49" charset="0"/>
              </a:rPr>
              <a:t>  </a:t>
            </a:r>
            <a:r>
              <a:rPr lang="en-US" sz="1100" dirty="0" err="1">
                <a:latin typeface="Lucida Console" panose="020B0609040504020204" pitchFamily="49" charset="0"/>
              </a:rPr>
              <a:t>lrr_lower</a:t>
            </a:r>
            <a:r>
              <a:rPr lang="en-US" sz="1100" dirty="0">
                <a:latin typeface="Lucida Console" panose="020B0609040504020204" pitchFamily="49" charset="0"/>
              </a:rPr>
              <a:t> = log(.71),</a:t>
            </a:r>
          </a:p>
          <a:p>
            <a:r>
              <a:rPr lang="en-US" sz="1100" dirty="0">
                <a:latin typeface="Lucida Console" panose="020B0609040504020204" pitchFamily="49" charset="0"/>
              </a:rPr>
              <a:t>  </a:t>
            </a:r>
            <a:r>
              <a:rPr lang="en-US" sz="1100" dirty="0" err="1">
                <a:latin typeface="Lucida Console" panose="020B0609040504020204" pitchFamily="49" charset="0"/>
              </a:rPr>
              <a:t>lrr_upper</a:t>
            </a:r>
            <a:r>
              <a:rPr lang="en-US" sz="1100" dirty="0">
                <a:latin typeface="Lucida Console" panose="020B0609040504020204" pitchFamily="49" charset="0"/>
              </a:rPr>
              <a:t> = log(.9),</a:t>
            </a:r>
          </a:p>
          <a:p>
            <a:r>
              <a:rPr lang="en-US" sz="1100" dirty="0">
                <a:latin typeface="Lucida Console" panose="020B0609040504020204" pitchFamily="49" charset="0"/>
              </a:rPr>
              <a:t>  </a:t>
            </a:r>
            <a:r>
              <a:rPr lang="en-US" sz="1100" dirty="0" err="1">
                <a:latin typeface="Lucida Console" panose="020B0609040504020204" pitchFamily="49" charset="0"/>
              </a:rPr>
              <a:t>c_medical</a:t>
            </a:r>
            <a:r>
              <a:rPr lang="en-US" sz="1100" dirty="0">
                <a:latin typeface="Lucida Console" panose="020B0609040504020204" pitchFamily="49" charset="0"/>
              </a:rPr>
              <a:t> = c(H = 2000, S1 = 4000, S2 = 15000),</a:t>
            </a:r>
          </a:p>
          <a:p>
            <a:r>
              <a:rPr lang="en-US" sz="1100" dirty="0">
                <a:latin typeface="Lucida Console" panose="020B0609040504020204" pitchFamily="49" charset="0"/>
              </a:rPr>
              <a:t>  </a:t>
            </a:r>
            <a:r>
              <a:rPr lang="en-US" sz="1100" dirty="0" err="1">
                <a:latin typeface="Lucida Console" panose="020B0609040504020204" pitchFamily="49" charset="0"/>
              </a:rPr>
              <a:t>c_soc</a:t>
            </a:r>
            <a:r>
              <a:rPr lang="en-US" sz="1100" dirty="0">
                <a:latin typeface="Lucida Console" panose="020B0609040504020204" pitchFamily="49" charset="0"/>
              </a:rPr>
              <a:t> = 2000,</a:t>
            </a:r>
          </a:p>
          <a:p>
            <a:r>
              <a:rPr lang="en-US" sz="1100" dirty="0">
                <a:latin typeface="Lucida Console" panose="020B0609040504020204" pitchFamily="49" charset="0"/>
              </a:rPr>
              <a:t>  </a:t>
            </a:r>
            <a:r>
              <a:rPr lang="en-US" sz="1100" dirty="0" err="1">
                <a:latin typeface="Lucida Console" panose="020B0609040504020204" pitchFamily="49" charset="0"/>
              </a:rPr>
              <a:t>c_new</a:t>
            </a:r>
            <a:r>
              <a:rPr lang="en-US" sz="1100" dirty="0">
                <a:latin typeface="Lucida Console" panose="020B0609040504020204" pitchFamily="49" charset="0"/>
              </a:rPr>
              <a:t> = 12000,</a:t>
            </a:r>
          </a:p>
          <a:p>
            <a:r>
              <a:rPr lang="en-US" sz="1100" dirty="0">
                <a:latin typeface="Lucida Console" panose="020B0609040504020204" pitchFamily="49" charset="0"/>
              </a:rPr>
              <a:t>  </a:t>
            </a:r>
            <a:r>
              <a:rPr lang="en-US" sz="1100" dirty="0" err="1">
                <a:latin typeface="Lucida Console" panose="020B0609040504020204" pitchFamily="49" charset="0"/>
              </a:rPr>
              <a:t>u_mean</a:t>
            </a:r>
            <a:r>
              <a:rPr lang="en-US" sz="1100" dirty="0">
                <a:latin typeface="Lucida Console" panose="020B0609040504020204" pitchFamily="49" charset="0"/>
              </a:rPr>
              <a:t> = c(H = 1, S1 = .075, S2 = 0.5),</a:t>
            </a:r>
          </a:p>
          <a:p>
            <a:r>
              <a:rPr lang="en-US" sz="1100" dirty="0">
                <a:latin typeface="Lucida Console" panose="020B0609040504020204" pitchFamily="49" charset="0"/>
              </a:rPr>
              <a:t>  </a:t>
            </a:r>
            <a:r>
              <a:rPr lang="en-US" sz="1100" dirty="0" err="1">
                <a:latin typeface="Lucida Console" panose="020B0609040504020204" pitchFamily="49" charset="0"/>
              </a:rPr>
              <a:t>u_se</a:t>
            </a:r>
            <a:r>
              <a:rPr lang="en-US" sz="1100" dirty="0">
                <a:latin typeface="Lucida Console" panose="020B0609040504020204" pitchFamily="49" charset="0"/>
              </a:rPr>
              <a:t> = c(H = 0, S1 = 0.03, S2 = 0.05)</a:t>
            </a:r>
          </a:p>
          <a:p>
            <a:r>
              <a:rPr lang="en-US" sz="1100" dirty="0">
                <a:latin typeface="Lucida Console" panose="020B0609040504020204" pitchFamily="49" charset="0"/>
              </a:rPr>
              <a:t>)</a:t>
            </a:r>
          </a:p>
        </p:txBody>
      </p:sp>
      <p:sp>
        <p:nvSpPr>
          <p:cNvPr id="5" name="Content Placeholder 2">
            <a:extLst>
              <a:ext uri="{FF2B5EF4-FFF2-40B4-BE49-F238E27FC236}">
                <a16:creationId xmlns:a16="http://schemas.microsoft.com/office/drawing/2014/main" id="{2A597288-72E4-3640-994D-2FF584F22A59}"/>
              </a:ext>
            </a:extLst>
          </p:cNvPr>
          <p:cNvSpPr txBox="1">
            <a:spLocks/>
          </p:cNvSpPr>
          <p:nvPr/>
        </p:nvSpPr>
        <p:spPr>
          <a:xfrm>
            <a:off x="457200" y="1150936"/>
            <a:ext cx="7616825" cy="338811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Same list of parameters as used before</a:t>
            </a:r>
          </a:p>
        </p:txBody>
      </p:sp>
    </p:spTree>
    <p:extLst>
      <p:ext uri="{BB962C8B-B14F-4D97-AF65-F5344CB8AC3E}">
        <p14:creationId xmlns:p14="http://schemas.microsoft.com/office/powerpoint/2010/main" val="239617298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p:txBody>
          <a:bodyPr/>
          <a:lstStyle/>
          <a:p>
            <a:r>
              <a:rPr lang="en-US" dirty="0"/>
              <a:t>Model parameters – Random number generation</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71</a:t>
            </a:fld>
            <a:endParaRPr lang="en-US"/>
          </a:p>
        </p:txBody>
      </p:sp>
      <p:sp>
        <p:nvSpPr>
          <p:cNvPr id="4" name="Rectangle 3">
            <a:extLst>
              <a:ext uri="{FF2B5EF4-FFF2-40B4-BE49-F238E27FC236}">
                <a16:creationId xmlns:a16="http://schemas.microsoft.com/office/drawing/2014/main" id="{276CF961-8FE6-914F-AC79-59DAC1B164A4}"/>
              </a:ext>
            </a:extLst>
          </p:cNvPr>
          <p:cNvSpPr/>
          <p:nvPr/>
        </p:nvSpPr>
        <p:spPr>
          <a:xfrm>
            <a:off x="457200" y="1066800"/>
            <a:ext cx="6355080" cy="2123658"/>
          </a:xfrm>
          <a:prstGeom prst="rect">
            <a:avLst/>
          </a:prstGeom>
          <a:solidFill>
            <a:schemeClr val="bg1">
              <a:lumMod val="85000"/>
            </a:schemeClr>
          </a:solidFill>
        </p:spPr>
        <p:txBody>
          <a:bodyPr wrap="square">
            <a:spAutoFit/>
          </a:bodyPr>
          <a:lstStyle/>
          <a:p>
            <a:r>
              <a:rPr lang="en-US" sz="1100" b="1" dirty="0" err="1">
                <a:solidFill>
                  <a:srgbClr val="0070C0"/>
                </a:solidFill>
                <a:latin typeface="Lucida Console" panose="020B0609040504020204" pitchFamily="49" charset="0"/>
              </a:rPr>
              <a:t>rng_def</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define_rng</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lrr_se</a:t>
            </a:r>
            <a:r>
              <a:rPr lang="en-US" sz="1100" dirty="0">
                <a:latin typeface="Lucida Console" panose="020B0609040504020204" pitchFamily="49" charset="0"/>
              </a:rPr>
              <a:t> &lt;- (</a:t>
            </a:r>
            <a:r>
              <a:rPr lang="en-US" sz="1100" dirty="0" err="1">
                <a:latin typeface="Lucida Console" panose="020B0609040504020204" pitchFamily="49" charset="0"/>
              </a:rPr>
              <a:t>lrr_upper</a:t>
            </a:r>
            <a:r>
              <a:rPr lang="en-US" sz="1100" dirty="0">
                <a:latin typeface="Lucida Console" panose="020B0609040504020204" pitchFamily="49" charset="0"/>
              </a:rPr>
              <a:t> - </a:t>
            </a:r>
            <a:r>
              <a:rPr lang="en-US" sz="1100" dirty="0" err="1">
                <a:latin typeface="Lucida Console" panose="020B0609040504020204" pitchFamily="49" charset="0"/>
              </a:rPr>
              <a:t>lrr_lower</a:t>
            </a:r>
            <a:r>
              <a:rPr lang="en-US" sz="1100" dirty="0">
                <a:latin typeface="Lucida Console" panose="020B0609040504020204" pitchFamily="49" charset="0"/>
              </a:rPr>
              <a:t>)/(2 * </a:t>
            </a:r>
            <a:r>
              <a:rPr lang="en-US" sz="1100" dirty="0" err="1">
                <a:latin typeface="Lucida Console" panose="020B0609040504020204" pitchFamily="49" charset="0"/>
              </a:rPr>
              <a:t>qnorm</a:t>
            </a:r>
            <a:r>
              <a:rPr lang="en-US" sz="1100" dirty="0">
                <a:latin typeface="Lucida Console" panose="020B0609040504020204" pitchFamily="49" charset="0"/>
              </a:rPr>
              <a:t>(.975))</a:t>
            </a:r>
          </a:p>
          <a:p>
            <a:endParaRPr lang="en-US" sz="1100" dirty="0">
              <a:latin typeface="Lucida Console" panose="020B0609040504020204" pitchFamily="49" charset="0"/>
            </a:endParaRPr>
          </a:p>
          <a:p>
            <a:r>
              <a:rPr lang="en-US" sz="1100" dirty="0">
                <a:latin typeface="Lucida Console" panose="020B0609040504020204" pitchFamily="49" charset="0"/>
              </a:rPr>
              <a:t>  list( # Parameters to return</a:t>
            </a:r>
          </a:p>
          <a:p>
            <a:r>
              <a:rPr lang="en-US" sz="1100" dirty="0">
                <a:latin typeface="Lucida Console" panose="020B0609040504020204" pitchFamily="49" charset="0"/>
              </a:rPr>
              <a:t>    </a:t>
            </a:r>
            <a:r>
              <a:rPr lang="en-US" sz="1100" dirty="0" err="1">
                <a:latin typeface="Lucida Console" panose="020B0609040504020204" pitchFamily="49" charset="0"/>
              </a:rPr>
              <a:t>p_soc</a:t>
            </a:r>
            <a:r>
              <a:rPr lang="en-US" sz="1100" dirty="0">
                <a:latin typeface="Lucida Console" panose="020B0609040504020204" pitchFamily="49" charset="0"/>
              </a:rPr>
              <a:t> = </a:t>
            </a:r>
            <a:r>
              <a:rPr lang="en-US" sz="1100" dirty="0" err="1">
                <a:latin typeface="Lucida Console" panose="020B0609040504020204" pitchFamily="49" charset="0"/>
              </a:rPr>
              <a:t>dirichlet_rng</a:t>
            </a:r>
            <a:r>
              <a:rPr lang="en-US" sz="1100" dirty="0">
                <a:latin typeface="Lucida Console" panose="020B0609040504020204" pitchFamily="49" charset="0"/>
              </a:rPr>
              <a:t>(</a:t>
            </a:r>
            <a:r>
              <a:rPr lang="en-US" sz="1100" dirty="0" err="1">
                <a:latin typeface="Lucida Console" panose="020B0609040504020204" pitchFamily="49" charset="0"/>
              </a:rPr>
              <a:t>alpha_soc</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rr_new</a:t>
            </a:r>
            <a:r>
              <a:rPr lang="en-US" sz="1100" dirty="0">
                <a:latin typeface="Lucida Console" panose="020B0609040504020204" pitchFamily="49" charset="0"/>
              </a:rPr>
              <a:t> = </a:t>
            </a:r>
            <a:r>
              <a:rPr lang="en-US" sz="1100" dirty="0" err="1">
                <a:latin typeface="Lucida Console" panose="020B0609040504020204" pitchFamily="49" charset="0"/>
              </a:rPr>
              <a:t>lognormal_rng</a:t>
            </a:r>
            <a:r>
              <a:rPr lang="en-US" sz="1100" dirty="0">
                <a:latin typeface="Lucida Console" panose="020B0609040504020204" pitchFamily="49" charset="0"/>
              </a:rPr>
              <a:t>(</a:t>
            </a:r>
            <a:r>
              <a:rPr lang="en-US" sz="1100" dirty="0" err="1">
                <a:latin typeface="Lucida Console" panose="020B0609040504020204" pitchFamily="49" charset="0"/>
              </a:rPr>
              <a:t>lrr_mean</a:t>
            </a:r>
            <a:r>
              <a:rPr lang="en-US" sz="1100" dirty="0">
                <a:latin typeface="Lucida Console" panose="020B0609040504020204" pitchFamily="49" charset="0"/>
              </a:rPr>
              <a:t>, </a:t>
            </a:r>
            <a:r>
              <a:rPr lang="en-US" sz="1100" dirty="0" err="1">
                <a:latin typeface="Lucida Console" panose="020B0609040504020204" pitchFamily="49" charset="0"/>
              </a:rPr>
              <a:t>lrr_se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c_medical</a:t>
            </a:r>
            <a:r>
              <a:rPr lang="en-US" sz="1100" dirty="0">
                <a:latin typeface="Lucida Console" panose="020B0609040504020204" pitchFamily="49" charset="0"/>
              </a:rPr>
              <a:t> = </a:t>
            </a:r>
            <a:r>
              <a:rPr lang="en-US" sz="1100" dirty="0" err="1">
                <a:latin typeface="Lucida Console" panose="020B0609040504020204" pitchFamily="49" charset="0"/>
              </a:rPr>
              <a:t>gamma_rng</a:t>
            </a:r>
            <a:r>
              <a:rPr lang="en-US" sz="1100" dirty="0">
                <a:latin typeface="Lucida Console" panose="020B0609040504020204" pitchFamily="49" charset="0"/>
              </a:rPr>
              <a:t>(mean = </a:t>
            </a:r>
            <a:r>
              <a:rPr lang="en-US" sz="1100" dirty="0" err="1">
                <a:latin typeface="Lucida Console" panose="020B0609040504020204" pitchFamily="49" charset="0"/>
              </a:rPr>
              <a:t>c_medical</a:t>
            </a:r>
            <a:r>
              <a:rPr lang="en-US" sz="1100" dirty="0">
                <a:latin typeface="Lucida Console" panose="020B0609040504020204" pitchFamily="49" charset="0"/>
              </a:rPr>
              <a:t>, </a:t>
            </a:r>
            <a:r>
              <a:rPr lang="en-US" sz="1100" dirty="0" err="1">
                <a:latin typeface="Lucida Console" panose="020B0609040504020204" pitchFamily="49" charset="0"/>
              </a:rPr>
              <a:t>sd</a:t>
            </a:r>
            <a:r>
              <a:rPr lang="en-US" sz="1100" dirty="0">
                <a:latin typeface="Lucida Console" panose="020B0609040504020204" pitchFamily="49" charset="0"/>
              </a:rPr>
              <a:t> = </a:t>
            </a:r>
            <a:r>
              <a:rPr lang="en-US" sz="1100" dirty="0" err="1">
                <a:latin typeface="Lucida Console" panose="020B0609040504020204" pitchFamily="49" charset="0"/>
              </a:rPr>
              <a:t>c_medical</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c_soc</a:t>
            </a:r>
            <a:r>
              <a:rPr lang="en-US" sz="1100" dirty="0">
                <a:latin typeface="Lucida Console" panose="020B0609040504020204" pitchFamily="49" charset="0"/>
              </a:rPr>
              <a:t> = </a:t>
            </a:r>
            <a:r>
              <a:rPr lang="en-US" sz="1100" dirty="0" err="1">
                <a:latin typeface="Lucida Console" panose="020B0609040504020204" pitchFamily="49" charset="0"/>
              </a:rPr>
              <a:t>c_soc</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c_new</a:t>
            </a:r>
            <a:r>
              <a:rPr lang="en-US" sz="1100" dirty="0">
                <a:latin typeface="Lucida Console" panose="020B0609040504020204" pitchFamily="49" charset="0"/>
              </a:rPr>
              <a:t> = </a:t>
            </a:r>
            <a:r>
              <a:rPr lang="en-US" sz="1100" dirty="0" err="1">
                <a:latin typeface="Lucida Console" panose="020B0609040504020204" pitchFamily="49" charset="0"/>
              </a:rPr>
              <a:t>c_new</a:t>
            </a:r>
            <a:r>
              <a:rPr lang="en-US" sz="1100" dirty="0">
                <a:latin typeface="Lucida Console" panose="020B0609040504020204" pitchFamily="49" charset="0"/>
              </a:rPr>
              <a:t>,</a:t>
            </a:r>
          </a:p>
          <a:p>
            <a:r>
              <a:rPr lang="en-US" sz="1100" dirty="0">
                <a:latin typeface="Lucida Console" panose="020B0609040504020204" pitchFamily="49" charset="0"/>
              </a:rPr>
              <a:t>    u = </a:t>
            </a:r>
            <a:r>
              <a:rPr lang="en-US" sz="1100" dirty="0" err="1">
                <a:latin typeface="Lucida Console" panose="020B0609040504020204" pitchFamily="49" charset="0"/>
              </a:rPr>
              <a:t>beta_rng</a:t>
            </a:r>
            <a:r>
              <a:rPr lang="en-US" sz="1100" dirty="0">
                <a:latin typeface="Lucida Console" panose="020B0609040504020204" pitchFamily="49" charset="0"/>
              </a:rPr>
              <a:t>(mean = </a:t>
            </a:r>
            <a:r>
              <a:rPr lang="en-US" sz="1100" dirty="0" err="1">
                <a:latin typeface="Lucida Console" panose="020B0609040504020204" pitchFamily="49" charset="0"/>
              </a:rPr>
              <a:t>u_mean</a:t>
            </a:r>
            <a:r>
              <a:rPr lang="en-US" sz="1100" dirty="0">
                <a:latin typeface="Lucida Console" panose="020B0609040504020204" pitchFamily="49" charset="0"/>
              </a:rPr>
              <a:t>, </a:t>
            </a:r>
            <a:r>
              <a:rPr lang="en-US" sz="1100" dirty="0" err="1">
                <a:latin typeface="Lucida Console" panose="020B0609040504020204" pitchFamily="49" charset="0"/>
              </a:rPr>
              <a:t>sd</a:t>
            </a:r>
            <a:r>
              <a:rPr lang="en-US" sz="1100" dirty="0">
                <a:latin typeface="Lucida Console" panose="020B0609040504020204" pitchFamily="49" charset="0"/>
              </a:rPr>
              <a:t> = </a:t>
            </a:r>
            <a:r>
              <a:rPr lang="en-US" sz="1100" dirty="0" err="1">
                <a:latin typeface="Lucida Console" panose="020B0609040504020204" pitchFamily="49" charset="0"/>
              </a:rPr>
              <a:t>u_se</a:t>
            </a:r>
            <a:r>
              <a:rPr lang="en-US" sz="1100" dirty="0">
                <a:latin typeface="Lucida Console" panose="020B0609040504020204" pitchFamily="49" charset="0"/>
              </a:rPr>
              <a:t>)</a:t>
            </a:r>
          </a:p>
          <a:p>
            <a:r>
              <a:rPr lang="en-US" sz="1100" dirty="0">
                <a:latin typeface="Lucida Console" panose="020B0609040504020204" pitchFamily="49" charset="0"/>
              </a:rPr>
              <a:t>  )</a:t>
            </a:r>
          </a:p>
          <a:p>
            <a:r>
              <a:rPr lang="en-US" sz="1100" dirty="0">
                <a:latin typeface="Lucida Console" panose="020B0609040504020204" pitchFamily="49" charset="0"/>
              </a:rPr>
              <a:t>}, n = 1000)</a:t>
            </a:r>
          </a:p>
        </p:txBody>
      </p:sp>
    </p:spTree>
    <p:extLst>
      <p:ext uri="{BB962C8B-B14F-4D97-AF65-F5344CB8AC3E}">
        <p14:creationId xmlns:p14="http://schemas.microsoft.com/office/powerpoint/2010/main" val="34241790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p:txBody>
          <a:bodyPr/>
          <a:lstStyle/>
          <a:p>
            <a:r>
              <a:rPr lang="en-US" dirty="0"/>
              <a:t>Model parameters – Transformed parameters</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72</a:t>
            </a:fld>
            <a:endParaRPr lang="en-US" dirty="0"/>
          </a:p>
        </p:txBody>
      </p:sp>
      <p:sp>
        <p:nvSpPr>
          <p:cNvPr id="6" name="Content Placeholder 2">
            <a:extLst>
              <a:ext uri="{FF2B5EF4-FFF2-40B4-BE49-F238E27FC236}">
                <a16:creationId xmlns:a16="http://schemas.microsoft.com/office/drawing/2014/main" id="{85CBC064-0D90-C34D-A6CE-D36150F7682C}"/>
              </a:ext>
            </a:extLst>
          </p:cNvPr>
          <p:cNvSpPr txBox="1">
            <a:spLocks/>
          </p:cNvSpPr>
          <p:nvPr/>
        </p:nvSpPr>
        <p:spPr>
          <a:xfrm>
            <a:off x="457200" y="1150936"/>
            <a:ext cx="8528787" cy="338811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Economic models in </a:t>
            </a:r>
            <a:r>
              <a:rPr lang="en-US" dirty="0" err="1">
                <a:solidFill>
                  <a:schemeClr val="accent2"/>
                </a:solidFill>
                <a:latin typeface="Lucida Console" panose="020B0609040504020204" pitchFamily="49" charset="0"/>
                <a:ea typeface="+mj-ea"/>
              </a:rPr>
              <a:t>hesim</a:t>
            </a:r>
            <a:r>
              <a:rPr lang="en-US" dirty="0"/>
              <a:t> consist of separate statistical models for disease progression, costs, and utility. </a:t>
            </a:r>
          </a:p>
          <a:p>
            <a:r>
              <a:rPr lang="en-US" dirty="0"/>
              <a:t>Each statistical model simulates outcomes as a function of input data and model parameters. </a:t>
            </a:r>
          </a:p>
          <a:p>
            <a:r>
              <a:rPr lang="en-US" dirty="0"/>
              <a:t>The underlying parameters (</a:t>
            </a:r>
            <a:r>
              <a:rPr lang="en-US" sz="1600" dirty="0" err="1">
                <a:solidFill>
                  <a:schemeClr val="accent3"/>
                </a:solidFill>
                <a:latin typeface="Lucida Console" panose="020B0609040504020204" pitchFamily="49" charset="0"/>
              </a:rPr>
              <a:t>params</a:t>
            </a:r>
            <a:r>
              <a:rPr lang="en-US" dirty="0"/>
              <a:t>) are transformed (</a:t>
            </a:r>
            <a:r>
              <a:rPr lang="en-US" sz="1600" dirty="0" err="1">
                <a:solidFill>
                  <a:schemeClr val="accent3"/>
                </a:solidFill>
                <a:latin typeface="Lucida Console" panose="020B0609040504020204" pitchFamily="49" charset="0"/>
              </a:rPr>
              <a:t>tparams</a:t>
            </a:r>
            <a:r>
              <a:rPr lang="en-US" dirty="0"/>
              <a:t>) into more relevant parameters for prediction.</a:t>
            </a:r>
          </a:p>
          <a:p>
            <a:pPr lvl="1"/>
            <a:r>
              <a:rPr lang="en-US" dirty="0"/>
              <a:t>E.g. </a:t>
            </a:r>
            <a:r>
              <a:rPr lang="en-US" sz="1400" dirty="0" err="1">
                <a:solidFill>
                  <a:schemeClr val="accent3"/>
                </a:solidFill>
                <a:latin typeface="Lucida Console" panose="020B0609040504020204" pitchFamily="49" charset="0"/>
              </a:rPr>
              <a:t>define_tparams</a:t>
            </a:r>
            <a:r>
              <a:rPr lang="en-US" sz="1400" dirty="0">
                <a:solidFill>
                  <a:schemeClr val="accent3"/>
                </a:solidFill>
                <a:latin typeface="Lucida Console" panose="020B0609040504020204" pitchFamily="49" charset="0"/>
              </a:rPr>
              <a:t>()</a:t>
            </a:r>
            <a:r>
              <a:rPr lang="en-US" sz="1400" dirty="0"/>
              <a:t>, </a:t>
            </a:r>
            <a:r>
              <a:rPr lang="en-US" sz="1400" dirty="0" err="1">
                <a:solidFill>
                  <a:schemeClr val="accent3"/>
                </a:solidFill>
                <a:latin typeface="Lucida Console" panose="020B0609040504020204" pitchFamily="49" charset="0"/>
              </a:rPr>
              <a:t>params_surv</a:t>
            </a:r>
            <a:endParaRPr lang="en-US" dirty="0">
              <a:solidFill>
                <a:schemeClr val="accent3"/>
              </a:solidFill>
              <a:latin typeface="Lucida Console" panose="020B0609040504020204" pitchFamily="49" charset="0"/>
            </a:endParaRPr>
          </a:p>
          <a:p>
            <a:pPr marL="0" indent="0">
              <a:buNone/>
            </a:pPr>
            <a:endParaRPr lang="en-US" dirty="0"/>
          </a:p>
        </p:txBody>
      </p:sp>
    </p:spTree>
    <p:extLst>
      <p:ext uri="{BB962C8B-B14F-4D97-AF65-F5344CB8AC3E}">
        <p14:creationId xmlns:p14="http://schemas.microsoft.com/office/powerpoint/2010/main" val="2376767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p:txBody>
          <a:bodyPr/>
          <a:lstStyle/>
          <a:p>
            <a:r>
              <a:rPr lang="en-US" dirty="0"/>
              <a:t>Model parameters – Transformed parameters</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73</a:t>
            </a:fld>
            <a:endParaRPr lang="en-US"/>
          </a:p>
        </p:txBody>
      </p:sp>
      <p:sp>
        <p:nvSpPr>
          <p:cNvPr id="5" name="Rectangle 4">
            <a:extLst>
              <a:ext uri="{FF2B5EF4-FFF2-40B4-BE49-F238E27FC236}">
                <a16:creationId xmlns:a16="http://schemas.microsoft.com/office/drawing/2014/main" id="{F8031F38-E27E-9D45-B831-76A3F2CA172A}"/>
              </a:ext>
            </a:extLst>
          </p:cNvPr>
          <p:cNvSpPr/>
          <p:nvPr/>
        </p:nvSpPr>
        <p:spPr>
          <a:xfrm>
            <a:off x="547641" y="2160078"/>
            <a:ext cx="7924800" cy="600164"/>
          </a:xfrm>
          <a:prstGeom prst="rect">
            <a:avLst/>
          </a:prstGeom>
          <a:solidFill>
            <a:schemeClr val="bg1">
              <a:lumMod val="85000"/>
            </a:schemeClr>
          </a:solidFill>
        </p:spPr>
        <p:txBody>
          <a:bodyPr wrap="square">
            <a:spAutoFit/>
          </a:bodyPr>
          <a:lstStyle/>
          <a:p>
            <a:r>
              <a:rPr lang="en-US" sz="1100" b="1" dirty="0" err="1">
                <a:solidFill>
                  <a:srgbClr val="0070C0"/>
                </a:solidFill>
                <a:latin typeface="Lucida Console" panose="020B0609040504020204" pitchFamily="49" charset="0"/>
              </a:rPr>
              <a:t>input_data</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hesim</a:t>
            </a:r>
            <a:r>
              <a:rPr lang="en-US" sz="1100" b="1" dirty="0">
                <a:latin typeface="Lucida Console" panose="020B0609040504020204" pitchFamily="49" charset="0"/>
              </a:rPr>
              <a:t>::expand</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hesim_dat</a:t>
            </a:r>
            <a:r>
              <a:rPr lang="en-US" sz="1100" dirty="0">
                <a:latin typeface="Lucida Console" panose="020B0609040504020204" pitchFamily="49" charset="0"/>
              </a:rPr>
              <a:t>, by = c("strategies", "patients"))</a:t>
            </a:r>
          </a:p>
          <a:p>
            <a:endParaRPr lang="en-US" sz="1100" dirty="0">
              <a:latin typeface="Lucida Console" panose="020B0609040504020204" pitchFamily="49" charset="0"/>
            </a:endParaRPr>
          </a:p>
          <a:p>
            <a:r>
              <a:rPr lang="en-US" sz="1100" dirty="0">
                <a:latin typeface="Lucida Console" panose="020B0609040504020204" pitchFamily="49" charset="0"/>
              </a:rPr>
              <a:t>head(</a:t>
            </a:r>
            <a:r>
              <a:rPr lang="en-US" sz="1100" dirty="0" err="1">
                <a:solidFill>
                  <a:srgbClr val="0070C0"/>
                </a:solidFill>
                <a:latin typeface="Lucida Console" panose="020B0609040504020204" pitchFamily="49" charset="0"/>
              </a:rPr>
              <a:t>input_data</a:t>
            </a:r>
            <a:r>
              <a:rPr lang="en-US" sz="1100" dirty="0">
                <a:latin typeface="Lucida Console" panose="020B0609040504020204" pitchFamily="49" charset="0"/>
              </a:rPr>
              <a:t>)</a:t>
            </a:r>
          </a:p>
        </p:txBody>
      </p:sp>
      <p:sp>
        <p:nvSpPr>
          <p:cNvPr id="6" name="Content Placeholder 2">
            <a:extLst>
              <a:ext uri="{FF2B5EF4-FFF2-40B4-BE49-F238E27FC236}">
                <a16:creationId xmlns:a16="http://schemas.microsoft.com/office/drawing/2014/main" id="{85CBC064-0D90-C34D-A6CE-D36150F7682C}"/>
              </a:ext>
            </a:extLst>
          </p:cNvPr>
          <p:cNvSpPr txBox="1">
            <a:spLocks/>
          </p:cNvSpPr>
          <p:nvPr/>
        </p:nvSpPr>
        <p:spPr>
          <a:xfrm>
            <a:off x="457200" y="1150936"/>
            <a:ext cx="7616825" cy="338811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Transformed parameters are modeled here as function of treatment strategies and patients, which can be generated using </a:t>
            </a:r>
            <a:r>
              <a:rPr lang="en-US" sz="1600" dirty="0">
                <a:solidFill>
                  <a:schemeClr val="accent3"/>
                </a:solidFill>
                <a:latin typeface="Lucida Console" panose="020B0609040504020204" pitchFamily="49" charset="0"/>
              </a:rPr>
              <a:t>expand()</a:t>
            </a:r>
            <a:r>
              <a:rPr lang="en-US" dirty="0"/>
              <a:t>.</a:t>
            </a:r>
          </a:p>
        </p:txBody>
      </p:sp>
      <p:sp>
        <p:nvSpPr>
          <p:cNvPr id="4" name="Rectangle 3">
            <a:extLst>
              <a:ext uri="{FF2B5EF4-FFF2-40B4-BE49-F238E27FC236}">
                <a16:creationId xmlns:a16="http://schemas.microsoft.com/office/drawing/2014/main" id="{888DF654-7340-C847-9878-CE00EFCF82FF}"/>
              </a:ext>
            </a:extLst>
          </p:cNvPr>
          <p:cNvSpPr/>
          <p:nvPr/>
        </p:nvSpPr>
        <p:spPr>
          <a:xfrm>
            <a:off x="629180" y="3069434"/>
            <a:ext cx="4572000" cy="707886"/>
          </a:xfrm>
          <a:prstGeom prst="rect">
            <a:avLst/>
          </a:prstGeom>
        </p:spPr>
        <p:txBody>
          <a:bodyPr>
            <a:spAutoFit/>
          </a:bodyPr>
          <a:lstStyle/>
          <a:p>
            <a:r>
              <a:rPr lang="en-US" dirty="0"/>
              <a:t>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patient_id</a:t>
            </a:r>
            <a:r>
              <a:rPr lang="en-US" sz="1100" dirty="0">
                <a:latin typeface="Lucida Console" panose="020B0609040504020204" pitchFamily="49" charset="0"/>
              </a:rPr>
              <a:t> </a:t>
            </a:r>
            <a:r>
              <a:rPr lang="en-US" sz="1100" dirty="0" err="1">
                <a:latin typeface="Lucida Console" panose="020B0609040504020204" pitchFamily="49" charset="0"/>
              </a:rPr>
              <a:t>strategy_name</a:t>
            </a:r>
            <a:r>
              <a:rPr lang="en-US" sz="1100" dirty="0">
                <a:latin typeface="Lucida Console" panose="020B0609040504020204" pitchFamily="49" charset="0"/>
              </a:rPr>
              <a:t> age</a:t>
            </a:r>
          </a:p>
          <a:p>
            <a:r>
              <a:rPr lang="en-US" sz="1100" dirty="0">
                <a:latin typeface="Lucida Console" panose="020B0609040504020204" pitchFamily="49" charset="0"/>
              </a:rPr>
              <a:t>1:           1          1           SOC  25</a:t>
            </a:r>
          </a:p>
          <a:p>
            <a:r>
              <a:rPr lang="en-US" sz="1100" dirty="0">
                <a:latin typeface="Lucida Console" panose="020B0609040504020204" pitchFamily="49" charset="0"/>
              </a:rPr>
              <a:t>2:           2          1           New  25</a:t>
            </a:r>
          </a:p>
        </p:txBody>
      </p:sp>
    </p:spTree>
    <p:extLst>
      <p:ext uri="{BB962C8B-B14F-4D97-AF65-F5344CB8AC3E}">
        <p14:creationId xmlns:p14="http://schemas.microsoft.com/office/powerpoint/2010/main" val="97258516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p:txBody>
          <a:bodyPr/>
          <a:lstStyle/>
          <a:p>
            <a:r>
              <a:rPr lang="en-US"/>
              <a:t>Model parameters </a:t>
            </a:r>
            <a:r>
              <a:rPr lang="en-US" dirty="0"/>
              <a:t>– Transformed parameters</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74</a:t>
            </a:fld>
            <a:endParaRPr lang="en-US"/>
          </a:p>
        </p:txBody>
      </p:sp>
      <p:sp>
        <p:nvSpPr>
          <p:cNvPr id="4" name="Rectangle 3">
            <a:extLst>
              <a:ext uri="{FF2B5EF4-FFF2-40B4-BE49-F238E27FC236}">
                <a16:creationId xmlns:a16="http://schemas.microsoft.com/office/drawing/2014/main" id="{5986D3B4-738A-3641-B23C-D52B54A8EB05}"/>
              </a:ext>
            </a:extLst>
          </p:cNvPr>
          <p:cNvSpPr/>
          <p:nvPr/>
        </p:nvSpPr>
        <p:spPr>
          <a:xfrm>
            <a:off x="457200" y="1263988"/>
            <a:ext cx="7970520" cy="3477875"/>
          </a:xfrm>
          <a:prstGeom prst="rect">
            <a:avLst/>
          </a:prstGeom>
          <a:solidFill>
            <a:schemeClr val="bg1">
              <a:lumMod val="85000"/>
            </a:schemeClr>
          </a:solidFill>
        </p:spPr>
        <p:txBody>
          <a:bodyPr wrap="square">
            <a:spAutoFit/>
          </a:bodyPr>
          <a:lstStyle/>
          <a:p>
            <a:r>
              <a:rPr lang="en-US" sz="1100" b="1" dirty="0" err="1">
                <a:solidFill>
                  <a:srgbClr val="0070C0"/>
                </a:solidFill>
                <a:latin typeface="Lucida Console" panose="020B0609040504020204" pitchFamily="49" charset="0"/>
              </a:rPr>
              <a:t>tparams_def</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define_tparams</a:t>
            </a:r>
            <a:r>
              <a:rPr lang="en-US" sz="1100" dirty="0">
                <a:latin typeface="Lucida Console" panose="020B0609040504020204" pitchFamily="49" charset="0"/>
              </a:rPr>
              <a:t>({</a:t>
            </a:r>
          </a:p>
          <a:p>
            <a:r>
              <a:rPr lang="en-US" sz="1100" dirty="0">
                <a:latin typeface="Lucida Console" panose="020B0609040504020204" pitchFamily="49" charset="0"/>
              </a:rPr>
              <a:t>  ## The treatment effect (relative risk) is transformed so that it varies by </a:t>
            </a:r>
          </a:p>
          <a:p>
            <a:r>
              <a:rPr lang="en-US" sz="1100" dirty="0">
                <a:latin typeface="Lucida Console" panose="020B0609040504020204" pitchFamily="49" charset="0"/>
              </a:rPr>
              <a:t>  ## strategies (SOC is the reference strategy)</a:t>
            </a:r>
          </a:p>
          <a:p>
            <a:endParaRPr lang="en-US" sz="1100" dirty="0">
              <a:latin typeface="Lucida Console" panose="020B0609040504020204" pitchFamily="49" charset="0"/>
            </a:endParaRPr>
          </a:p>
          <a:p>
            <a:r>
              <a:rPr lang="en-US" sz="1100" dirty="0">
                <a:latin typeface="Lucida Console" panose="020B0609040504020204" pitchFamily="49" charset="0"/>
              </a:rPr>
              <a:t>  </a:t>
            </a:r>
            <a:r>
              <a:rPr lang="en-US" sz="1100" dirty="0" err="1">
                <a:latin typeface="Lucida Console" panose="020B0609040504020204" pitchFamily="49" charset="0"/>
              </a:rPr>
              <a:t>rr</a:t>
            </a:r>
            <a:r>
              <a:rPr lang="en-US" sz="1100" dirty="0">
                <a:latin typeface="Lucida Console" panose="020B0609040504020204" pitchFamily="49" charset="0"/>
              </a:rPr>
              <a:t> &lt;- </a:t>
            </a:r>
            <a:r>
              <a:rPr lang="en-US" sz="1100" dirty="0" err="1">
                <a:latin typeface="Lucida Console" panose="020B0609040504020204" pitchFamily="49" charset="0"/>
              </a:rPr>
              <a:t>ifelse</a:t>
            </a:r>
            <a:r>
              <a:rPr lang="en-US" sz="1100" dirty="0">
                <a:latin typeface="Lucida Console" panose="020B0609040504020204" pitchFamily="49" charset="0"/>
              </a:rPr>
              <a:t>(</a:t>
            </a:r>
            <a:r>
              <a:rPr lang="en-US" sz="1100" dirty="0" err="1">
                <a:latin typeface="Lucida Console" panose="020B0609040504020204" pitchFamily="49" charset="0"/>
              </a:rPr>
              <a:t>strategy_name</a:t>
            </a:r>
            <a:r>
              <a:rPr lang="en-US" sz="1100" dirty="0">
                <a:latin typeface="Lucida Console" panose="020B0609040504020204" pitchFamily="49" charset="0"/>
              </a:rPr>
              <a:t> == "SOC", 1, </a:t>
            </a:r>
            <a:r>
              <a:rPr lang="en-US" sz="1100" dirty="0" err="1">
                <a:latin typeface="Lucida Console" panose="020B0609040504020204" pitchFamily="49" charset="0"/>
              </a:rPr>
              <a:t>rr_new</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  list(</a:t>
            </a:r>
          </a:p>
          <a:p>
            <a:r>
              <a:rPr lang="en-US" sz="1100" dirty="0">
                <a:latin typeface="Lucida Console" panose="020B0609040504020204" pitchFamily="49" charset="0"/>
              </a:rPr>
              <a:t>    </a:t>
            </a:r>
            <a:r>
              <a:rPr lang="en-US" sz="1100" dirty="0" err="1">
                <a:latin typeface="Lucida Console" panose="020B0609040504020204" pitchFamily="49" charset="0"/>
              </a:rPr>
              <a:t>tpmatrix</a:t>
            </a:r>
            <a:r>
              <a:rPr lang="en-US" sz="1100" dirty="0">
                <a:latin typeface="Lucida Console" panose="020B0609040504020204" pitchFamily="49" charset="0"/>
              </a:rPr>
              <a:t> = </a:t>
            </a:r>
            <a:r>
              <a:rPr lang="en-US" sz="1100" dirty="0" err="1">
                <a:latin typeface="Lucida Console" panose="020B0609040504020204" pitchFamily="49" charset="0"/>
              </a:rPr>
              <a:t>tpmatrix</a:t>
            </a:r>
            <a:r>
              <a:rPr lang="en-US" sz="1100" dirty="0">
                <a:latin typeface="Lucida Console" panose="020B0609040504020204" pitchFamily="49" charset="0"/>
              </a:rPr>
              <a:t>(</a:t>
            </a:r>
          </a:p>
          <a:p>
            <a:r>
              <a:rPr lang="en-US" sz="1100" dirty="0">
                <a:latin typeface="Lucida Console" panose="020B0609040504020204" pitchFamily="49" charset="0"/>
              </a:rPr>
              <a:t>      C,          p_soc$h_s1 * </a:t>
            </a:r>
            <a:r>
              <a:rPr lang="en-US" sz="1100" dirty="0" err="1">
                <a:latin typeface="Lucida Console" panose="020B0609040504020204" pitchFamily="49" charset="0"/>
              </a:rPr>
              <a:t>rr</a:t>
            </a:r>
            <a:r>
              <a:rPr lang="en-US" sz="1100" dirty="0">
                <a:latin typeface="Lucida Console" panose="020B0609040504020204" pitchFamily="49" charset="0"/>
              </a:rPr>
              <a:t>, p_soc$h_s2 * </a:t>
            </a:r>
            <a:r>
              <a:rPr lang="en-US" sz="1100" dirty="0" err="1">
                <a:latin typeface="Lucida Console" panose="020B0609040504020204" pitchFamily="49" charset="0"/>
              </a:rPr>
              <a:t>rr</a:t>
            </a:r>
            <a:r>
              <a:rPr lang="en-US" sz="1100" dirty="0">
                <a:latin typeface="Lucida Console" panose="020B0609040504020204" pitchFamily="49" charset="0"/>
              </a:rPr>
              <a:t>,  </a:t>
            </a:r>
            <a:r>
              <a:rPr lang="en-US" sz="1100" dirty="0" err="1">
                <a:latin typeface="Lucida Console" panose="020B0609040504020204" pitchFamily="49" charset="0"/>
              </a:rPr>
              <a:t>p_soc$h_d</a:t>
            </a:r>
            <a:r>
              <a:rPr lang="en-US" sz="1100" dirty="0">
                <a:latin typeface="Lucida Console" panose="020B0609040504020204" pitchFamily="49" charset="0"/>
              </a:rPr>
              <a:t> * </a:t>
            </a:r>
            <a:r>
              <a:rPr lang="en-US" sz="1100" dirty="0" err="1">
                <a:latin typeface="Lucida Console" panose="020B0609040504020204" pitchFamily="49" charset="0"/>
              </a:rPr>
              <a:t>rr</a:t>
            </a:r>
            <a:r>
              <a:rPr lang="en-US" sz="1100" dirty="0">
                <a:latin typeface="Lucida Console" panose="020B0609040504020204" pitchFamily="49" charset="0"/>
              </a:rPr>
              <a:t>,</a:t>
            </a:r>
          </a:p>
          <a:p>
            <a:r>
              <a:rPr lang="en-US" sz="1100" dirty="0">
                <a:latin typeface="Lucida Console" panose="020B0609040504020204" pitchFamily="49" charset="0"/>
              </a:rPr>
              <a:t>      p_soc$s1_h, C,               p_soc$s1_s2 * </a:t>
            </a:r>
            <a:r>
              <a:rPr lang="en-US" sz="1100" dirty="0" err="1">
                <a:latin typeface="Lucida Console" panose="020B0609040504020204" pitchFamily="49" charset="0"/>
              </a:rPr>
              <a:t>rr</a:t>
            </a:r>
            <a:r>
              <a:rPr lang="en-US" sz="1100" dirty="0">
                <a:latin typeface="Lucida Console" panose="020B0609040504020204" pitchFamily="49" charset="0"/>
              </a:rPr>
              <a:t>, p_soc$s1_d * </a:t>
            </a:r>
            <a:r>
              <a:rPr lang="en-US" sz="1100" dirty="0" err="1">
                <a:latin typeface="Lucida Console" panose="020B0609040504020204" pitchFamily="49" charset="0"/>
              </a:rPr>
              <a:t>rr</a:t>
            </a:r>
            <a:r>
              <a:rPr lang="en-US" sz="1100" dirty="0">
                <a:latin typeface="Lucida Console" panose="020B0609040504020204" pitchFamily="49" charset="0"/>
              </a:rPr>
              <a:t>,</a:t>
            </a:r>
          </a:p>
          <a:p>
            <a:r>
              <a:rPr lang="en-US" sz="1100" dirty="0">
                <a:latin typeface="Lucida Console" panose="020B0609040504020204" pitchFamily="49" charset="0"/>
              </a:rPr>
              <a:t>      p_soc$s2_h, p_soc$s2_s1,     C,                p_soc$s2_d * </a:t>
            </a:r>
            <a:r>
              <a:rPr lang="en-US" sz="1100" dirty="0" err="1">
                <a:latin typeface="Lucida Console" panose="020B0609040504020204" pitchFamily="49" charset="0"/>
              </a:rPr>
              <a:t>rr</a:t>
            </a:r>
            <a:r>
              <a:rPr lang="en-US" sz="1100" dirty="0">
                <a:latin typeface="Lucida Console" panose="020B0609040504020204" pitchFamily="49" charset="0"/>
              </a:rPr>
              <a:t>,</a:t>
            </a:r>
          </a:p>
          <a:p>
            <a:r>
              <a:rPr lang="en-US" sz="1100" dirty="0">
                <a:latin typeface="Lucida Console" panose="020B0609040504020204" pitchFamily="49" charset="0"/>
              </a:rPr>
              <a:t>      0,          0,               0,                1</a:t>
            </a:r>
          </a:p>
          <a:p>
            <a:r>
              <a:rPr lang="en-US" sz="1100" dirty="0">
                <a:latin typeface="Lucida Console" panose="020B0609040504020204" pitchFamily="49" charset="0"/>
              </a:rPr>
              <a:t>    ),</a:t>
            </a:r>
          </a:p>
          <a:p>
            <a:r>
              <a:rPr lang="en-US" sz="1100" dirty="0">
                <a:latin typeface="Lucida Console" panose="020B0609040504020204" pitchFamily="49" charset="0"/>
              </a:rPr>
              <a:t>    utility = u,</a:t>
            </a:r>
          </a:p>
          <a:p>
            <a:r>
              <a:rPr lang="en-US" sz="1100" dirty="0">
                <a:latin typeface="Lucida Console" panose="020B0609040504020204" pitchFamily="49" charset="0"/>
              </a:rPr>
              <a:t>    costs = list(</a:t>
            </a:r>
          </a:p>
          <a:p>
            <a:r>
              <a:rPr lang="en-US" sz="1100" dirty="0">
                <a:latin typeface="Lucida Console" panose="020B0609040504020204" pitchFamily="49" charset="0"/>
              </a:rPr>
              <a:t>      treatment = </a:t>
            </a:r>
            <a:r>
              <a:rPr lang="en-US" sz="1100" dirty="0" err="1">
                <a:latin typeface="Lucida Console" panose="020B0609040504020204" pitchFamily="49" charset="0"/>
              </a:rPr>
              <a:t>ifelse</a:t>
            </a:r>
            <a:r>
              <a:rPr lang="en-US" sz="1100" dirty="0">
                <a:latin typeface="Lucida Console" panose="020B0609040504020204" pitchFamily="49" charset="0"/>
              </a:rPr>
              <a:t>(</a:t>
            </a:r>
            <a:r>
              <a:rPr lang="en-US" sz="1100" dirty="0" err="1">
                <a:latin typeface="Lucida Console" panose="020B0609040504020204" pitchFamily="49" charset="0"/>
              </a:rPr>
              <a:t>strategy_name</a:t>
            </a:r>
            <a:r>
              <a:rPr lang="en-US" sz="1100" dirty="0">
                <a:latin typeface="Lucida Console" panose="020B0609040504020204" pitchFamily="49" charset="0"/>
              </a:rPr>
              <a:t> == "SOC", </a:t>
            </a:r>
            <a:r>
              <a:rPr lang="en-US" sz="1100" dirty="0" err="1">
                <a:latin typeface="Lucida Console" panose="020B0609040504020204" pitchFamily="49" charset="0"/>
              </a:rPr>
              <a:t>c_soc</a:t>
            </a:r>
            <a:r>
              <a:rPr lang="en-US" sz="1100" dirty="0">
                <a:latin typeface="Lucida Console" panose="020B0609040504020204" pitchFamily="49" charset="0"/>
              </a:rPr>
              <a:t>, </a:t>
            </a:r>
            <a:r>
              <a:rPr lang="en-US" sz="1100" dirty="0" err="1">
                <a:latin typeface="Lucida Console" panose="020B0609040504020204" pitchFamily="49" charset="0"/>
              </a:rPr>
              <a:t>c_new</a:t>
            </a:r>
            <a:r>
              <a:rPr lang="en-US" sz="1100" dirty="0">
                <a:latin typeface="Lucida Console" panose="020B0609040504020204" pitchFamily="49" charset="0"/>
              </a:rPr>
              <a:t>),</a:t>
            </a:r>
          </a:p>
          <a:p>
            <a:r>
              <a:rPr lang="en-US" sz="1100" dirty="0">
                <a:latin typeface="Lucida Console" panose="020B0609040504020204" pitchFamily="49" charset="0"/>
              </a:rPr>
              <a:t>      medical = </a:t>
            </a:r>
            <a:r>
              <a:rPr lang="en-US" sz="1100" dirty="0" err="1">
                <a:latin typeface="Lucida Console" panose="020B0609040504020204" pitchFamily="49" charset="0"/>
              </a:rPr>
              <a:t>c_medical</a:t>
            </a:r>
            <a:endParaRPr lang="en-US" sz="1100" dirty="0">
              <a:latin typeface="Lucida Console" panose="020B0609040504020204" pitchFamily="49" charset="0"/>
            </a:endParaRPr>
          </a:p>
          <a:p>
            <a:r>
              <a:rPr lang="en-US" sz="1100" dirty="0">
                <a:latin typeface="Lucida Console" panose="020B0609040504020204" pitchFamily="49" charset="0"/>
              </a:rPr>
              <a:t>    )</a:t>
            </a:r>
          </a:p>
          <a:p>
            <a:r>
              <a:rPr lang="en-US" sz="1100" dirty="0">
                <a:latin typeface="Lucida Console" panose="020B0609040504020204" pitchFamily="49" charset="0"/>
              </a:rPr>
              <a:t>  )</a:t>
            </a:r>
          </a:p>
          <a:p>
            <a:r>
              <a:rPr lang="en-US" sz="1100" dirty="0">
                <a:latin typeface="Lucida Console" panose="020B0609040504020204" pitchFamily="49" charset="0"/>
              </a:rPr>
              <a:t>})</a:t>
            </a:r>
          </a:p>
        </p:txBody>
      </p:sp>
    </p:spTree>
    <p:extLst>
      <p:ext uri="{BB962C8B-B14F-4D97-AF65-F5344CB8AC3E}">
        <p14:creationId xmlns:p14="http://schemas.microsoft.com/office/powerpoint/2010/main" val="236694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21B866-5940-8442-885F-9279C2917DB9}"/>
              </a:ext>
            </a:extLst>
          </p:cNvPr>
          <p:cNvSpPr>
            <a:spLocks noGrp="1"/>
          </p:cNvSpPr>
          <p:nvPr>
            <p:ph type="title"/>
          </p:nvPr>
        </p:nvSpPr>
        <p:spPr/>
        <p:txBody>
          <a:bodyPr/>
          <a:lstStyle/>
          <a:p>
            <a:r>
              <a:rPr lang="en-US" dirty="0"/>
              <a:t>Simulation - Construct the model</a:t>
            </a:r>
          </a:p>
        </p:txBody>
      </p:sp>
      <p:sp>
        <p:nvSpPr>
          <p:cNvPr id="3" name="Content Placeholder 2">
            <a:extLst>
              <a:ext uri="{FF2B5EF4-FFF2-40B4-BE49-F238E27FC236}">
                <a16:creationId xmlns:a16="http://schemas.microsoft.com/office/drawing/2014/main" id="{85B95A99-DDD0-3540-B8D8-06AA10CBAC22}"/>
              </a:ext>
            </a:extLst>
          </p:cNvPr>
          <p:cNvSpPr>
            <a:spLocks noGrp="1"/>
          </p:cNvSpPr>
          <p:nvPr>
            <p:ph idx="1"/>
          </p:nvPr>
        </p:nvSpPr>
        <p:spPr/>
        <p:txBody>
          <a:bodyPr>
            <a:normAutofit fontScale="77500" lnSpcReduction="20000"/>
          </a:bodyPr>
          <a:lstStyle/>
          <a:p>
            <a:r>
              <a:rPr lang="en-US" sz="1600" dirty="0"/>
              <a:t>Combine the underlying parameters with the expressions for random number generation and parameter transformation.</a:t>
            </a:r>
          </a:p>
          <a:p>
            <a:pPr marL="0" indent="0">
              <a:buNone/>
            </a:pPr>
            <a:endParaRPr lang="en-US" sz="1600" dirty="0"/>
          </a:p>
          <a:p>
            <a:endParaRPr lang="en-US" sz="1600" dirty="0"/>
          </a:p>
          <a:p>
            <a:endParaRPr lang="en-US" sz="1600" dirty="0"/>
          </a:p>
          <a:p>
            <a:r>
              <a:rPr lang="en-US" sz="1600" dirty="0"/>
              <a:t>A economic model (of class </a:t>
            </a:r>
            <a:r>
              <a:rPr lang="en-US" sz="1600" dirty="0" err="1">
                <a:latin typeface="Lucida Console" panose="020B0609040504020204" pitchFamily="49" charset="0"/>
              </a:rPr>
              <a:t>CohortDtstm</a:t>
            </a:r>
            <a:r>
              <a:rPr lang="en-US" sz="1600" dirty="0"/>
              <a:t>) can be created from a defined model (of class </a:t>
            </a:r>
            <a:r>
              <a:rPr lang="en-US" sz="1600" dirty="0" err="1">
                <a:latin typeface="Lucida Console" panose="020B0609040504020204" pitchFamily="49" charset="0"/>
              </a:rPr>
              <a:t>model_def</a:t>
            </a:r>
            <a:r>
              <a:rPr lang="en-US" sz="1600" dirty="0"/>
              <a:t>) and data using the generic function </a:t>
            </a:r>
            <a:r>
              <a:rPr lang="en-US" sz="1600" dirty="0" err="1"/>
              <a:t>create_CohortDtstm</a:t>
            </a:r>
            <a:r>
              <a:rPr lang="en-US" sz="1600" dirty="0"/>
              <a:t>(). </a:t>
            </a:r>
          </a:p>
          <a:p>
            <a:endParaRPr lang="en-US" sz="1600" dirty="0"/>
          </a:p>
          <a:p>
            <a:endParaRPr lang="en-US" sz="1600" dirty="0"/>
          </a:p>
          <a:p>
            <a:r>
              <a:rPr lang="en-US" sz="1600" dirty="0"/>
              <a:t>This object consists of a </a:t>
            </a:r>
          </a:p>
          <a:p>
            <a:pPr lvl="1"/>
            <a:r>
              <a:rPr lang="en-US" sz="1400" dirty="0"/>
              <a:t>transition model (</a:t>
            </a:r>
            <a:r>
              <a:rPr lang="en-US" sz="1400" dirty="0" err="1">
                <a:latin typeface="Lucida Console" panose="020B0609040504020204" pitchFamily="49" charset="0"/>
              </a:rPr>
              <a:t>trans_model</a:t>
            </a:r>
            <a:r>
              <a:rPr lang="en-US" sz="1400" dirty="0"/>
              <a:t>) for simulating transition probabilities with $</a:t>
            </a:r>
            <a:r>
              <a:rPr lang="en-US" sz="1400" dirty="0" err="1">
                <a:latin typeface="Lucida Console" panose="020B0609040504020204" pitchFamily="49" charset="0"/>
              </a:rPr>
              <a:t>sim_stateprobs</a:t>
            </a:r>
            <a:r>
              <a:rPr lang="en-US" sz="1400" dirty="0"/>
              <a:t>()</a:t>
            </a:r>
          </a:p>
          <a:p>
            <a:pPr lvl="1"/>
            <a:r>
              <a:rPr lang="en-US" sz="1400" dirty="0"/>
              <a:t>a utility model for simulating quality-adjusted life-years with $</a:t>
            </a:r>
            <a:r>
              <a:rPr lang="en-US" sz="1400" dirty="0" err="1">
                <a:latin typeface="Lucida Console" panose="020B0609040504020204" pitchFamily="49" charset="0"/>
              </a:rPr>
              <a:t>sim_qalys</a:t>
            </a:r>
            <a:r>
              <a:rPr lang="en-US" sz="1400" dirty="0">
                <a:latin typeface="Lucida Console" panose="020B0609040504020204" pitchFamily="49" charset="0"/>
              </a:rPr>
              <a:t>()</a:t>
            </a:r>
          </a:p>
          <a:p>
            <a:pPr lvl="1"/>
            <a:r>
              <a:rPr lang="en-US" sz="1400" dirty="0"/>
              <a:t>a set of cost models (for each cost category) for simulating costs with $</a:t>
            </a:r>
            <a:r>
              <a:rPr lang="en-US" sz="1400" dirty="0" err="1">
                <a:latin typeface="Lucida Console" panose="020B0609040504020204" pitchFamily="49" charset="0"/>
              </a:rPr>
              <a:t>sim_costs</a:t>
            </a:r>
            <a:r>
              <a:rPr lang="en-US" sz="1400" dirty="0">
                <a:latin typeface="Lucida Console" panose="020B0609040504020204" pitchFamily="49" charset="0"/>
              </a:rPr>
              <a:t>()</a:t>
            </a:r>
          </a:p>
          <a:p>
            <a:endParaRPr lang="en-US" sz="1600" dirty="0"/>
          </a:p>
        </p:txBody>
      </p:sp>
      <p:sp>
        <p:nvSpPr>
          <p:cNvPr id="4" name="Slide Number Placeholder 3">
            <a:extLst>
              <a:ext uri="{FF2B5EF4-FFF2-40B4-BE49-F238E27FC236}">
                <a16:creationId xmlns:a16="http://schemas.microsoft.com/office/drawing/2014/main" id="{9AEE8B90-D86E-454B-8714-66EAEF011E03}"/>
              </a:ext>
            </a:extLst>
          </p:cNvPr>
          <p:cNvSpPr>
            <a:spLocks noGrp="1"/>
          </p:cNvSpPr>
          <p:nvPr>
            <p:ph type="sldNum" sz="quarter" idx="4"/>
          </p:nvPr>
        </p:nvSpPr>
        <p:spPr/>
        <p:txBody>
          <a:bodyPr/>
          <a:lstStyle/>
          <a:p>
            <a:fld id="{CF7A681D-9A53-0F41-890B-1BA01E4644AD}" type="slidenum">
              <a:rPr lang="en-US" smtClean="0"/>
              <a:pPr/>
              <a:t>75</a:t>
            </a:fld>
            <a:endParaRPr lang="en-US"/>
          </a:p>
        </p:txBody>
      </p:sp>
      <p:sp>
        <p:nvSpPr>
          <p:cNvPr id="5" name="Rectangle 4">
            <a:extLst>
              <a:ext uri="{FF2B5EF4-FFF2-40B4-BE49-F238E27FC236}">
                <a16:creationId xmlns:a16="http://schemas.microsoft.com/office/drawing/2014/main" id="{373E2D06-3EEB-A741-874D-003F2D63101A}"/>
              </a:ext>
            </a:extLst>
          </p:cNvPr>
          <p:cNvSpPr/>
          <p:nvPr/>
        </p:nvSpPr>
        <p:spPr>
          <a:xfrm>
            <a:off x="614363" y="2952750"/>
            <a:ext cx="4572000" cy="261610"/>
          </a:xfrm>
          <a:prstGeom prst="rect">
            <a:avLst/>
          </a:prstGeom>
          <a:solidFill>
            <a:schemeClr val="bg1">
              <a:lumMod val="85000"/>
            </a:schemeClr>
          </a:solidFill>
        </p:spPr>
        <p:txBody>
          <a:bodyPr>
            <a:spAutoFit/>
          </a:bodyPr>
          <a:lstStyle/>
          <a:p>
            <a:r>
              <a:rPr lang="en-US" sz="1100" b="1" dirty="0" err="1">
                <a:solidFill>
                  <a:srgbClr val="0070C0"/>
                </a:solidFill>
                <a:latin typeface="Lucida Console" panose="020B0609040504020204" pitchFamily="49" charset="0"/>
              </a:rPr>
              <a:t>econmod</a:t>
            </a:r>
            <a:r>
              <a:rPr lang="en-US" sz="1100" dirty="0">
                <a:latin typeface="Lucida Console" panose="020B0609040504020204" pitchFamily="49" charset="0"/>
              </a:rPr>
              <a:t> &lt;- </a:t>
            </a:r>
            <a:r>
              <a:rPr lang="en-US" sz="1100" b="1" dirty="0" err="1">
                <a:latin typeface="Lucida Console" panose="020B0609040504020204" pitchFamily="49" charset="0"/>
              </a:rPr>
              <a:t>create_CohortDtstm</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mod_def</a:t>
            </a:r>
            <a:r>
              <a:rPr lang="en-US" sz="1100" dirty="0">
                <a:latin typeface="Lucida Console" panose="020B0609040504020204" pitchFamily="49" charset="0"/>
              </a:rPr>
              <a:t>, </a:t>
            </a:r>
            <a:r>
              <a:rPr lang="en-US" sz="1100" dirty="0" err="1">
                <a:solidFill>
                  <a:srgbClr val="0070C0"/>
                </a:solidFill>
                <a:latin typeface="Lucida Console" panose="020B0609040504020204" pitchFamily="49" charset="0"/>
              </a:rPr>
              <a:t>input_data</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D4EB0FB9-1A93-0E4A-BFC3-D953470DAB2D}"/>
              </a:ext>
            </a:extLst>
          </p:cNvPr>
          <p:cNvSpPr/>
          <p:nvPr/>
        </p:nvSpPr>
        <p:spPr>
          <a:xfrm>
            <a:off x="614363" y="1628061"/>
            <a:ext cx="5288280" cy="600164"/>
          </a:xfrm>
          <a:prstGeom prst="rect">
            <a:avLst/>
          </a:prstGeom>
          <a:solidFill>
            <a:schemeClr val="bg1">
              <a:lumMod val="85000"/>
            </a:schemeClr>
          </a:solidFill>
        </p:spPr>
        <p:txBody>
          <a:bodyPr wrap="square">
            <a:spAutoFit/>
          </a:bodyPr>
          <a:lstStyle/>
          <a:p>
            <a:r>
              <a:rPr lang="en-US" sz="1100" b="1" dirty="0" err="1">
                <a:solidFill>
                  <a:srgbClr val="0070C0"/>
                </a:solidFill>
                <a:latin typeface="Lucida Console" panose="020B0609040504020204" pitchFamily="49" charset="0"/>
              </a:rPr>
              <a:t>mod_def</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define_model</a:t>
            </a:r>
            <a:r>
              <a:rPr lang="en-US" sz="1100" dirty="0">
                <a:latin typeface="Lucida Console" panose="020B0609040504020204" pitchFamily="49" charset="0"/>
              </a:rPr>
              <a:t>(</a:t>
            </a:r>
            <a:r>
              <a:rPr lang="en-US" sz="1100" dirty="0" err="1">
                <a:latin typeface="Lucida Console" panose="020B0609040504020204" pitchFamily="49" charset="0"/>
              </a:rPr>
              <a:t>tparams_def</a:t>
            </a:r>
            <a:r>
              <a:rPr lang="en-US" sz="1100" dirty="0">
                <a:latin typeface="Lucida Console" panose="020B0609040504020204" pitchFamily="49" charset="0"/>
              </a:rPr>
              <a:t> = </a:t>
            </a:r>
            <a:r>
              <a:rPr lang="en-US" sz="1100" dirty="0" err="1">
                <a:solidFill>
                  <a:srgbClr val="0070C0"/>
                </a:solidFill>
                <a:latin typeface="Lucida Console" panose="020B0609040504020204" pitchFamily="49" charset="0"/>
              </a:rPr>
              <a:t>tparams_def</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rng_def</a:t>
            </a:r>
            <a:r>
              <a:rPr lang="en-US" sz="1100" dirty="0">
                <a:latin typeface="Lucida Console" panose="020B0609040504020204" pitchFamily="49" charset="0"/>
              </a:rPr>
              <a:t> = </a:t>
            </a:r>
            <a:r>
              <a:rPr lang="en-US" sz="1100" dirty="0" err="1">
                <a:solidFill>
                  <a:srgbClr val="0070C0"/>
                </a:solidFill>
                <a:latin typeface="Lucida Console" panose="020B0609040504020204" pitchFamily="49" charset="0"/>
              </a:rPr>
              <a:t>rng_def</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params</a:t>
            </a:r>
            <a:r>
              <a:rPr lang="en-US" sz="1100" dirty="0">
                <a:latin typeface="Lucida Console" panose="020B0609040504020204" pitchFamily="49" charset="0"/>
              </a:rPr>
              <a:t> = </a:t>
            </a:r>
            <a:r>
              <a:rPr lang="en-US" sz="1100" dirty="0" err="1">
                <a:solidFill>
                  <a:srgbClr val="0070C0"/>
                </a:solidFill>
                <a:latin typeface="Lucida Console" panose="020B0609040504020204" pitchFamily="49" charset="0"/>
              </a:rPr>
              <a:t>params</a:t>
            </a:r>
            <a:r>
              <a:rPr lang="en-US" sz="1100" dirty="0">
                <a:latin typeface="Lucida Console" panose="020B0609040504020204" pitchFamily="49" charset="0"/>
              </a:rPr>
              <a:t>)</a:t>
            </a:r>
          </a:p>
        </p:txBody>
      </p:sp>
    </p:spTree>
    <p:extLst>
      <p:ext uri="{BB962C8B-B14F-4D97-AF65-F5344CB8AC3E}">
        <p14:creationId xmlns:p14="http://schemas.microsoft.com/office/powerpoint/2010/main" val="4259563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5BFE5E-8CF4-0648-96D7-A749F78E2007}"/>
              </a:ext>
            </a:extLst>
          </p:cNvPr>
          <p:cNvSpPr>
            <a:spLocks noGrp="1"/>
          </p:cNvSpPr>
          <p:nvPr>
            <p:ph type="title"/>
          </p:nvPr>
        </p:nvSpPr>
        <p:spPr/>
        <p:txBody>
          <a:bodyPr/>
          <a:lstStyle/>
          <a:p>
            <a:r>
              <a:rPr lang="en-US" dirty="0"/>
              <a:t>Simulation – Simulating outcomes</a:t>
            </a:r>
          </a:p>
        </p:txBody>
      </p:sp>
      <p:sp>
        <p:nvSpPr>
          <p:cNvPr id="3" name="Content Placeholder 2">
            <a:extLst>
              <a:ext uri="{FF2B5EF4-FFF2-40B4-BE49-F238E27FC236}">
                <a16:creationId xmlns:a16="http://schemas.microsoft.com/office/drawing/2014/main" id="{8C5EB492-2039-B84D-847E-E21C499BF63C}"/>
              </a:ext>
            </a:extLst>
          </p:cNvPr>
          <p:cNvSpPr>
            <a:spLocks noGrp="1"/>
          </p:cNvSpPr>
          <p:nvPr>
            <p:ph idx="1"/>
          </p:nvPr>
        </p:nvSpPr>
        <p:spPr>
          <a:xfrm>
            <a:off x="457200" y="1150936"/>
            <a:ext cx="7616825" cy="3590927"/>
          </a:xfrm>
        </p:spPr>
        <p:txBody>
          <a:bodyPr/>
          <a:lstStyle/>
          <a:p>
            <a:r>
              <a:rPr lang="en-US" dirty="0"/>
              <a:t>Health state probabilities</a:t>
            </a:r>
          </a:p>
          <a:p>
            <a:pPr marL="0" indent="0">
              <a:buNone/>
            </a:pPr>
            <a:endParaRPr lang="en-US" dirty="0"/>
          </a:p>
          <a:p>
            <a:r>
              <a:rPr lang="en-US" dirty="0"/>
              <a:t>QALYs</a:t>
            </a:r>
          </a:p>
          <a:p>
            <a:endParaRPr lang="en-US" dirty="0"/>
          </a:p>
          <a:p>
            <a:endParaRPr lang="en-US" dirty="0"/>
          </a:p>
          <a:p>
            <a:endParaRPr lang="en-US" dirty="0"/>
          </a:p>
          <a:p>
            <a:endParaRPr lang="en-US" dirty="0"/>
          </a:p>
          <a:p>
            <a:r>
              <a:rPr lang="en-US" dirty="0"/>
              <a:t>Costs</a:t>
            </a:r>
          </a:p>
        </p:txBody>
      </p:sp>
      <p:sp>
        <p:nvSpPr>
          <p:cNvPr id="4" name="Slide Number Placeholder 3">
            <a:extLst>
              <a:ext uri="{FF2B5EF4-FFF2-40B4-BE49-F238E27FC236}">
                <a16:creationId xmlns:a16="http://schemas.microsoft.com/office/drawing/2014/main" id="{4CED7745-7BAF-2546-A88C-C4711002CDFD}"/>
              </a:ext>
            </a:extLst>
          </p:cNvPr>
          <p:cNvSpPr>
            <a:spLocks noGrp="1"/>
          </p:cNvSpPr>
          <p:nvPr>
            <p:ph type="sldNum" sz="quarter" idx="4"/>
          </p:nvPr>
        </p:nvSpPr>
        <p:spPr/>
        <p:txBody>
          <a:bodyPr/>
          <a:lstStyle/>
          <a:p>
            <a:fld id="{CF7A681D-9A53-0F41-890B-1BA01E4644AD}" type="slidenum">
              <a:rPr lang="en-US" smtClean="0"/>
              <a:pPr/>
              <a:t>76</a:t>
            </a:fld>
            <a:endParaRPr lang="en-US"/>
          </a:p>
        </p:txBody>
      </p:sp>
      <p:sp>
        <p:nvSpPr>
          <p:cNvPr id="5" name="Rectangle 4">
            <a:extLst>
              <a:ext uri="{FF2B5EF4-FFF2-40B4-BE49-F238E27FC236}">
                <a16:creationId xmlns:a16="http://schemas.microsoft.com/office/drawing/2014/main" id="{96E3E21E-8DB9-0848-896D-337E9BA1563E}"/>
              </a:ext>
            </a:extLst>
          </p:cNvPr>
          <p:cNvSpPr/>
          <p:nvPr/>
        </p:nvSpPr>
        <p:spPr>
          <a:xfrm>
            <a:off x="457200" y="1541709"/>
            <a:ext cx="3328155" cy="261610"/>
          </a:xfrm>
          <a:prstGeom prst="rect">
            <a:avLst/>
          </a:prstGeom>
          <a:solidFill>
            <a:schemeClr val="bg1">
              <a:lumMod val="85000"/>
            </a:schemeClr>
          </a:solidFill>
        </p:spPr>
        <p:txBody>
          <a:bodyPr wrap="none">
            <a:spAutoFit/>
          </a:bodyPr>
          <a:lstStyle/>
          <a:p>
            <a:r>
              <a:rPr lang="en-US" sz="1100" b="1" dirty="0" err="1">
                <a:latin typeface="Lucida Console" panose="020B0609040504020204" pitchFamily="49" charset="0"/>
              </a:rPr>
              <a:t>econmod$sim_stateprobs</a:t>
            </a:r>
            <a:r>
              <a:rPr lang="en-US" sz="1100" dirty="0">
                <a:latin typeface="Lucida Console" panose="020B0609040504020204" pitchFamily="49" charset="0"/>
              </a:rPr>
              <a:t>(</a:t>
            </a:r>
            <a:r>
              <a:rPr lang="en-US" sz="1100" dirty="0" err="1">
                <a:latin typeface="Lucida Console" panose="020B0609040504020204" pitchFamily="49" charset="0"/>
              </a:rPr>
              <a:t>n_cycles</a:t>
            </a:r>
            <a:r>
              <a:rPr lang="en-US" sz="1100" dirty="0">
                <a:latin typeface="Lucida Console" panose="020B0609040504020204" pitchFamily="49" charset="0"/>
              </a:rPr>
              <a:t> = 85)</a:t>
            </a:r>
          </a:p>
        </p:txBody>
      </p:sp>
      <p:sp>
        <p:nvSpPr>
          <p:cNvPr id="6" name="Rectangle 5">
            <a:extLst>
              <a:ext uri="{FF2B5EF4-FFF2-40B4-BE49-F238E27FC236}">
                <a16:creationId xmlns:a16="http://schemas.microsoft.com/office/drawing/2014/main" id="{2DEC3FB6-CF30-1D41-BF86-70CD37ACB62E}"/>
              </a:ext>
            </a:extLst>
          </p:cNvPr>
          <p:cNvSpPr/>
          <p:nvPr/>
        </p:nvSpPr>
        <p:spPr>
          <a:xfrm>
            <a:off x="457199" y="2259105"/>
            <a:ext cx="5683405" cy="261610"/>
          </a:xfrm>
          <a:prstGeom prst="rect">
            <a:avLst/>
          </a:prstGeom>
          <a:solidFill>
            <a:schemeClr val="bg1">
              <a:lumMod val="85000"/>
            </a:schemeClr>
          </a:solidFill>
        </p:spPr>
        <p:txBody>
          <a:bodyPr wrap="square">
            <a:spAutoFit/>
          </a:bodyPr>
          <a:lstStyle/>
          <a:p>
            <a:r>
              <a:rPr lang="en-US" sz="1100" b="1" dirty="0" err="1">
                <a:latin typeface="Lucida Console" panose="020B0609040504020204" pitchFamily="49" charset="0"/>
              </a:rPr>
              <a:t>econmod$sim_qalys</a:t>
            </a:r>
            <a:r>
              <a:rPr lang="en-US" sz="1100" dirty="0">
                <a:latin typeface="Lucida Console" panose="020B0609040504020204" pitchFamily="49" charset="0"/>
              </a:rPr>
              <a:t>(</a:t>
            </a:r>
            <a:r>
              <a:rPr lang="en-US" sz="1100" dirty="0" err="1">
                <a:latin typeface="Lucida Console" panose="020B0609040504020204" pitchFamily="49" charset="0"/>
              </a:rPr>
              <a:t>dr</a:t>
            </a:r>
            <a:r>
              <a:rPr lang="en-US" sz="1100" dirty="0">
                <a:latin typeface="Lucida Console" panose="020B0609040504020204" pitchFamily="49" charset="0"/>
              </a:rPr>
              <a:t> = 0.03, </a:t>
            </a:r>
            <a:r>
              <a:rPr lang="en-US" sz="1100" dirty="0" err="1">
                <a:latin typeface="Lucida Console" panose="020B0609040504020204" pitchFamily="49" charset="0"/>
              </a:rPr>
              <a:t>integrate_method</a:t>
            </a:r>
            <a:r>
              <a:rPr lang="en-US" sz="1100" dirty="0">
                <a:latin typeface="Lucida Console" panose="020B0609040504020204" pitchFamily="49" charset="0"/>
              </a:rPr>
              <a:t> = "</a:t>
            </a:r>
            <a:r>
              <a:rPr lang="en-US" sz="1100" dirty="0" err="1">
                <a:latin typeface="Lucida Console" panose="020B0609040504020204" pitchFamily="49" charset="0"/>
              </a:rPr>
              <a:t>riemann_left</a:t>
            </a:r>
            <a:r>
              <a:rPr lang="en-US" sz="1100" dirty="0">
                <a:latin typeface="Lucida Console" panose="020B0609040504020204" pitchFamily="49" charset="0"/>
              </a:rPr>
              <a:t>")</a:t>
            </a:r>
          </a:p>
        </p:txBody>
      </p:sp>
      <p:sp>
        <p:nvSpPr>
          <p:cNvPr id="7" name="Rectangle 6">
            <a:extLst>
              <a:ext uri="{FF2B5EF4-FFF2-40B4-BE49-F238E27FC236}">
                <a16:creationId xmlns:a16="http://schemas.microsoft.com/office/drawing/2014/main" id="{9BEDF176-6612-1043-8F65-6614195146AB}"/>
              </a:ext>
            </a:extLst>
          </p:cNvPr>
          <p:cNvSpPr/>
          <p:nvPr/>
        </p:nvSpPr>
        <p:spPr>
          <a:xfrm>
            <a:off x="457200" y="4387776"/>
            <a:ext cx="5683404" cy="261610"/>
          </a:xfrm>
          <a:prstGeom prst="rect">
            <a:avLst/>
          </a:prstGeom>
          <a:solidFill>
            <a:schemeClr val="bg1">
              <a:lumMod val="85000"/>
            </a:schemeClr>
          </a:solidFill>
        </p:spPr>
        <p:txBody>
          <a:bodyPr wrap="square">
            <a:spAutoFit/>
          </a:bodyPr>
          <a:lstStyle/>
          <a:p>
            <a:r>
              <a:rPr lang="en-US" sz="1100" b="1" dirty="0" err="1">
                <a:latin typeface="Lucida Console" panose="020B0609040504020204" pitchFamily="49" charset="0"/>
              </a:rPr>
              <a:t>econmod$sim_costs</a:t>
            </a:r>
            <a:r>
              <a:rPr lang="en-US" sz="1100" dirty="0">
                <a:latin typeface="Lucida Console" panose="020B0609040504020204" pitchFamily="49" charset="0"/>
              </a:rPr>
              <a:t>(</a:t>
            </a:r>
            <a:r>
              <a:rPr lang="en-US" sz="1100" dirty="0" err="1">
                <a:latin typeface="Lucida Console" panose="020B0609040504020204" pitchFamily="49" charset="0"/>
              </a:rPr>
              <a:t>dr</a:t>
            </a:r>
            <a:r>
              <a:rPr lang="en-US" sz="1100" dirty="0">
                <a:latin typeface="Lucida Console" panose="020B0609040504020204" pitchFamily="49" charset="0"/>
              </a:rPr>
              <a:t> = 0.03, </a:t>
            </a:r>
            <a:r>
              <a:rPr lang="en-US" sz="1100" dirty="0" err="1">
                <a:latin typeface="Lucida Console" panose="020B0609040504020204" pitchFamily="49" charset="0"/>
              </a:rPr>
              <a:t>integrate_method</a:t>
            </a:r>
            <a:r>
              <a:rPr lang="en-US" sz="1100" dirty="0">
                <a:latin typeface="Lucida Console" panose="020B0609040504020204" pitchFamily="49" charset="0"/>
              </a:rPr>
              <a:t> = "</a:t>
            </a:r>
            <a:r>
              <a:rPr lang="en-US" sz="1100" dirty="0" err="1">
                <a:latin typeface="Lucida Console" panose="020B0609040504020204" pitchFamily="49" charset="0"/>
              </a:rPr>
              <a:t>riemann_left</a:t>
            </a:r>
            <a:r>
              <a:rPr lang="en-US" sz="1100" dirty="0">
                <a:latin typeface="Lucida Console" panose="020B0609040504020204" pitchFamily="49" charset="0"/>
              </a:rPr>
              <a:t>")</a:t>
            </a:r>
          </a:p>
        </p:txBody>
      </p:sp>
      <p:sp>
        <p:nvSpPr>
          <p:cNvPr id="8" name="Rectangle 7">
            <a:extLst>
              <a:ext uri="{FF2B5EF4-FFF2-40B4-BE49-F238E27FC236}">
                <a16:creationId xmlns:a16="http://schemas.microsoft.com/office/drawing/2014/main" id="{AEF317D5-893F-5540-8385-FB53D5474E2C}"/>
              </a:ext>
            </a:extLst>
          </p:cNvPr>
          <p:cNvSpPr/>
          <p:nvPr/>
        </p:nvSpPr>
        <p:spPr>
          <a:xfrm>
            <a:off x="457199" y="2528651"/>
            <a:ext cx="6986587" cy="1384995"/>
          </a:xfrm>
          <a:prstGeom prst="rect">
            <a:avLst/>
          </a:prstGeom>
        </p:spPr>
        <p:txBody>
          <a:bodyPr wrap="square">
            <a:spAutoFit/>
          </a:bodyPr>
          <a:lstStyle/>
          <a:p>
            <a:r>
              <a:rPr lang="en-US" dirty="0"/>
              <a:t> </a:t>
            </a:r>
            <a:r>
              <a:rPr lang="en-US" sz="1100" dirty="0">
                <a:latin typeface="Lucida Console" panose="020B0609040504020204" pitchFamily="49" charset="0"/>
              </a:rPr>
              <a:t>  sample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patient_id</a:t>
            </a:r>
            <a:r>
              <a:rPr lang="en-US" sz="1100" dirty="0">
                <a:latin typeface="Lucida Console" panose="020B0609040504020204" pitchFamily="49" charset="0"/>
              </a:rPr>
              <a:t> </a:t>
            </a:r>
            <a:r>
              <a:rPr lang="en-US" sz="1100" dirty="0" err="1">
                <a:latin typeface="Lucida Console" panose="020B0609040504020204" pitchFamily="49" charset="0"/>
              </a:rPr>
              <a:t>grp_id</a:t>
            </a:r>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category     </a:t>
            </a:r>
            <a:r>
              <a:rPr lang="en-US" sz="1100" dirty="0" err="1">
                <a:latin typeface="Lucida Console" panose="020B0609040504020204" pitchFamily="49" charset="0"/>
              </a:rPr>
              <a:t>qalys</a:t>
            </a:r>
            <a:endParaRPr lang="en-US" sz="1100" dirty="0">
              <a:latin typeface="Lucida Console" panose="020B0609040504020204" pitchFamily="49" charset="0"/>
            </a:endParaRPr>
          </a:p>
          <a:p>
            <a:r>
              <a:rPr lang="en-US" sz="1100" dirty="0">
                <a:latin typeface="Lucida Console" panose="020B0609040504020204" pitchFamily="49" charset="0"/>
              </a:rPr>
              <a:t>1:      1           1          1      1        1 0.03    </a:t>
            </a:r>
            <a:r>
              <a:rPr lang="en-US" sz="1100" dirty="0" err="1">
                <a:latin typeface="Lucida Console" panose="020B0609040504020204" pitchFamily="49" charset="0"/>
              </a:rPr>
              <a:t>qalys</a:t>
            </a:r>
            <a:r>
              <a:rPr lang="en-US" sz="1100" dirty="0">
                <a:latin typeface="Lucida Console" panose="020B0609040504020204" pitchFamily="49" charset="0"/>
              </a:rPr>
              <a:t> 16.389207</a:t>
            </a:r>
          </a:p>
          <a:p>
            <a:r>
              <a:rPr lang="en-US" sz="1100" dirty="0">
                <a:latin typeface="Lucida Console" panose="020B0609040504020204" pitchFamily="49" charset="0"/>
              </a:rPr>
              <a:t>2:      1           1          1      1        2 0.03    </a:t>
            </a:r>
            <a:r>
              <a:rPr lang="en-US" sz="1100" dirty="0" err="1">
                <a:latin typeface="Lucida Console" panose="020B0609040504020204" pitchFamily="49" charset="0"/>
              </a:rPr>
              <a:t>qalys</a:t>
            </a:r>
            <a:r>
              <a:rPr lang="en-US" sz="1100" dirty="0">
                <a:latin typeface="Lucida Console" panose="020B0609040504020204" pitchFamily="49" charset="0"/>
              </a:rPr>
              <a:t>  3.332822</a:t>
            </a:r>
          </a:p>
          <a:p>
            <a:r>
              <a:rPr lang="en-US" sz="1100" dirty="0">
                <a:latin typeface="Lucida Console" panose="020B0609040504020204" pitchFamily="49" charset="0"/>
              </a:rPr>
              <a:t>3:      1           1          1      1        3 0.03    </a:t>
            </a:r>
            <a:r>
              <a:rPr lang="en-US" sz="1100" dirty="0" err="1">
                <a:latin typeface="Lucida Console" panose="020B0609040504020204" pitchFamily="49" charset="0"/>
              </a:rPr>
              <a:t>qalys</a:t>
            </a:r>
            <a:r>
              <a:rPr lang="en-US" sz="1100" dirty="0">
                <a:latin typeface="Lucida Console" panose="020B0609040504020204" pitchFamily="49" charset="0"/>
              </a:rPr>
              <a:t>  3.058404</a:t>
            </a:r>
          </a:p>
          <a:p>
            <a:r>
              <a:rPr lang="en-US" sz="1100" dirty="0">
                <a:latin typeface="Lucida Console" panose="020B0609040504020204" pitchFamily="49" charset="0"/>
              </a:rPr>
              <a:t>4:      1           2          1      1        1 0.03    </a:t>
            </a:r>
            <a:r>
              <a:rPr lang="en-US" sz="1100" dirty="0" err="1">
                <a:latin typeface="Lucida Console" panose="020B0609040504020204" pitchFamily="49" charset="0"/>
              </a:rPr>
              <a:t>qalys</a:t>
            </a:r>
            <a:r>
              <a:rPr lang="en-US" sz="1100" dirty="0">
                <a:latin typeface="Lucida Console" panose="020B0609040504020204" pitchFamily="49" charset="0"/>
              </a:rPr>
              <a:t> 20.110955</a:t>
            </a:r>
          </a:p>
          <a:p>
            <a:r>
              <a:rPr lang="en-US" sz="1100" dirty="0">
                <a:latin typeface="Lucida Console" panose="020B0609040504020204" pitchFamily="49" charset="0"/>
              </a:rPr>
              <a:t>5:      1           2          1      1        2 0.03    </a:t>
            </a:r>
            <a:r>
              <a:rPr lang="en-US" sz="1100" dirty="0" err="1">
                <a:latin typeface="Lucida Console" panose="020B0609040504020204" pitchFamily="49" charset="0"/>
              </a:rPr>
              <a:t>qalys</a:t>
            </a:r>
            <a:r>
              <a:rPr lang="en-US" sz="1100" dirty="0">
                <a:latin typeface="Lucida Console" panose="020B0609040504020204" pitchFamily="49" charset="0"/>
              </a:rPr>
              <a:t>  3.104322</a:t>
            </a:r>
          </a:p>
          <a:p>
            <a:r>
              <a:rPr lang="en-US" sz="1100" dirty="0">
                <a:latin typeface="Lucida Console" panose="020B0609040504020204" pitchFamily="49" charset="0"/>
              </a:rPr>
              <a:t>6:      1           2          1      1        3 0.03    </a:t>
            </a:r>
            <a:r>
              <a:rPr lang="en-US" sz="1100" dirty="0" err="1">
                <a:latin typeface="Lucida Console" panose="020B0609040504020204" pitchFamily="49" charset="0"/>
              </a:rPr>
              <a:t>qalys</a:t>
            </a:r>
            <a:r>
              <a:rPr lang="en-US" sz="1100" dirty="0">
                <a:latin typeface="Lucida Console" panose="020B0609040504020204" pitchFamily="49" charset="0"/>
              </a:rPr>
              <a:t>  2.206036</a:t>
            </a:r>
          </a:p>
        </p:txBody>
      </p:sp>
    </p:spTree>
    <p:extLst>
      <p:ext uri="{BB962C8B-B14F-4D97-AF65-F5344CB8AC3E}">
        <p14:creationId xmlns:p14="http://schemas.microsoft.com/office/powerpoint/2010/main" val="636592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9D4BB-48C1-1547-974D-68C56FF4309F}"/>
              </a:ext>
            </a:extLst>
          </p:cNvPr>
          <p:cNvSpPr>
            <a:spLocks noGrp="1"/>
          </p:cNvSpPr>
          <p:nvPr>
            <p:ph type="title"/>
          </p:nvPr>
        </p:nvSpPr>
        <p:spPr/>
        <p:txBody>
          <a:bodyPr/>
          <a:lstStyle/>
          <a:p>
            <a:r>
              <a:rPr lang="en-US" dirty="0"/>
              <a:t>Cost-effectiveness analysis</a:t>
            </a:r>
          </a:p>
        </p:txBody>
      </p:sp>
      <p:sp>
        <p:nvSpPr>
          <p:cNvPr id="3" name="Content Placeholder 2">
            <a:extLst>
              <a:ext uri="{FF2B5EF4-FFF2-40B4-BE49-F238E27FC236}">
                <a16:creationId xmlns:a16="http://schemas.microsoft.com/office/drawing/2014/main" id="{CA72F155-41C8-EA44-B7E5-B883E7E1783A}"/>
              </a:ext>
            </a:extLst>
          </p:cNvPr>
          <p:cNvSpPr>
            <a:spLocks noGrp="1"/>
          </p:cNvSpPr>
          <p:nvPr>
            <p:ph idx="1"/>
          </p:nvPr>
        </p:nvSpPr>
        <p:spPr/>
        <p:txBody>
          <a:bodyPr>
            <a:normAutofit/>
          </a:bodyPr>
          <a:lstStyle/>
          <a:p>
            <a:r>
              <a:rPr lang="en-US" sz="1400" dirty="0"/>
              <a:t>CEAs can be performed directly from the simulation output with </a:t>
            </a:r>
            <a:r>
              <a:rPr lang="en-US" sz="1400" dirty="0" err="1">
                <a:solidFill>
                  <a:schemeClr val="accent2"/>
                </a:solidFill>
                <a:latin typeface="Lucida Console" panose="020B0609040504020204" pitchFamily="49" charset="0"/>
                <a:cs typeface="+mn-cs"/>
              </a:rPr>
              <a:t>hesim</a:t>
            </a:r>
            <a:r>
              <a:rPr lang="en-US" sz="1400" dirty="0"/>
              <a:t>. Other R packages such as BCEA could also be considered. </a:t>
            </a:r>
          </a:p>
          <a:p>
            <a:r>
              <a:rPr lang="en-US" sz="1400" dirty="0"/>
              <a:t>Here, we will consider a pairwise comparison between the new treatment and SOC with the </a:t>
            </a:r>
            <a:r>
              <a:rPr lang="en-US" sz="1200" dirty="0" err="1">
                <a:solidFill>
                  <a:schemeClr val="accent3"/>
                </a:solidFill>
                <a:latin typeface="Lucida Console" panose="020B0609040504020204" pitchFamily="49" charset="0"/>
              </a:rPr>
              <a:t>cea_pw</a:t>
            </a:r>
            <a:r>
              <a:rPr lang="en-US" sz="1200" dirty="0">
                <a:solidFill>
                  <a:schemeClr val="accent3"/>
                </a:solidFill>
                <a:latin typeface="Lucida Console" panose="020B0609040504020204" pitchFamily="49" charset="0"/>
              </a:rPr>
              <a:t>() </a:t>
            </a:r>
            <a:r>
              <a:rPr lang="en-US" sz="1400" dirty="0"/>
              <a:t>function.</a:t>
            </a:r>
          </a:p>
          <a:p>
            <a:endParaRPr lang="en-US" sz="1400" dirty="0"/>
          </a:p>
          <a:p>
            <a:endParaRPr lang="en-US" sz="1400" dirty="0"/>
          </a:p>
          <a:p>
            <a:endParaRPr lang="en-US" sz="1400" dirty="0"/>
          </a:p>
        </p:txBody>
      </p:sp>
      <p:sp>
        <p:nvSpPr>
          <p:cNvPr id="4" name="Slide Number Placeholder 3">
            <a:extLst>
              <a:ext uri="{FF2B5EF4-FFF2-40B4-BE49-F238E27FC236}">
                <a16:creationId xmlns:a16="http://schemas.microsoft.com/office/drawing/2014/main" id="{B4BBB2C8-75C3-9B4C-BC04-92C3127B9CFD}"/>
              </a:ext>
            </a:extLst>
          </p:cNvPr>
          <p:cNvSpPr>
            <a:spLocks noGrp="1"/>
          </p:cNvSpPr>
          <p:nvPr>
            <p:ph type="sldNum" sz="quarter" idx="4"/>
          </p:nvPr>
        </p:nvSpPr>
        <p:spPr/>
        <p:txBody>
          <a:bodyPr/>
          <a:lstStyle/>
          <a:p>
            <a:fld id="{CF7A681D-9A53-0F41-890B-1BA01E4644AD}" type="slidenum">
              <a:rPr lang="en-US" smtClean="0"/>
              <a:pPr/>
              <a:t>77</a:t>
            </a:fld>
            <a:endParaRPr lang="en-US"/>
          </a:p>
        </p:txBody>
      </p:sp>
      <p:sp>
        <p:nvSpPr>
          <p:cNvPr id="5" name="Rectangle 4">
            <a:extLst>
              <a:ext uri="{FF2B5EF4-FFF2-40B4-BE49-F238E27FC236}">
                <a16:creationId xmlns:a16="http://schemas.microsoft.com/office/drawing/2014/main" id="{33CEDCBD-AAAF-BF48-99FC-BA7FD35632C5}"/>
              </a:ext>
            </a:extLst>
          </p:cNvPr>
          <p:cNvSpPr/>
          <p:nvPr/>
        </p:nvSpPr>
        <p:spPr>
          <a:xfrm>
            <a:off x="457200" y="2375632"/>
            <a:ext cx="4900613" cy="938719"/>
          </a:xfrm>
          <a:prstGeom prst="rect">
            <a:avLst/>
          </a:prstGeom>
          <a:solidFill>
            <a:schemeClr val="bg1">
              <a:lumMod val="85000"/>
            </a:schemeClr>
          </a:solidFill>
        </p:spPr>
        <p:txBody>
          <a:bodyPr wrap="square">
            <a:spAutoFit/>
          </a:bodyPr>
          <a:lstStyle/>
          <a:p>
            <a:r>
              <a:rPr lang="en-US" sz="1100" b="1" dirty="0" err="1">
                <a:solidFill>
                  <a:srgbClr val="0070C0"/>
                </a:solidFill>
                <a:latin typeface="Lucida Console" panose="020B0609040504020204" pitchFamily="49" charset="0"/>
              </a:rPr>
              <a:t>ce_sim</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econmod$summarize</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b="1" dirty="0" err="1">
                <a:solidFill>
                  <a:srgbClr val="0070C0"/>
                </a:solidFill>
                <a:latin typeface="Lucida Console" panose="020B0609040504020204" pitchFamily="49" charset="0"/>
              </a:rPr>
              <a:t>cea_pw_out</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cea_pw</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ce_sim</a:t>
            </a:r>
            <a:r>
              <a:rPr lang="en-US" sz="1100" dirty="0">
                <a:latin typeface="Lucida Console" panose="020B0609040504020204" pitchFamily="49" charset="0"/>
              </a:rPr>
              <a:t>, comparator = 1,</a:t>
            </a:r>
          </a:p>
          <a:p>
            <a:r>
              <a:rPr lang="en-US" sz="1100" dirty="0">
                <a:latin typeface="Lucida Console" panose="020B0609040504020204" pitchFamily="49" charset="0"/>
              </a:rPr>
              <a:t>                     </a:t>
            </a:r>
            <a:r>
              <a:rPr lang="en-US" sz="1100" dirty="0" err="1">
                <a:latin typeface="Lucida Console" panose="020B0609040504020204" pitchFamily="49" charset="0"/>
              </a:rPr>
              <a:t>dr_qalys</a:t>
            </a:r>
            <a:r>
              <a:rPr lang="en-US" sz="1100" dirty="0">
                <a:latin typeface="Lucida Console" panose="020B0609040504020204" pitchFamily="49" charset="0"/>
              </a:rPr>
              <a:t> = 0.03, </a:t>
            </a:r>
            <a:r>
              <a:rPr lang="en-US" sz="1100" dirty="0" err="1">
                <a:latin typeface="Lucida Console" panose="020B0609040504020204" pitchFamily="49" charset="0"/>
              </a:rPr>
              <a:t>dr_costs</a:t>
            </a:r>
            <a:r>
              <a:rPr lang="en-US" sz="1100" dirty="0">
                <a:latin typeface="Lucida Console" panose="020B0609040504020204" pitchFamily="49" charset="0"/>
              </a:rPr>
              <a:t> = 0.03,</a:t>
            </a:r>
          </a:p>
          <a:p>
            <a:r>
              <a:rPr lang="en-US" sz="1100" dirty="0">
                <a:latin typeface="Lucida Console" panose="020B0609040504020204" pitchFamily="49" charset="0"/>
              </a:rPr>
              <a:t>                     k = </a:t>
            </a:r>
            <a:r>
              <a:rPr lang="en-US" sz="1100" dirty="0" err="1">
                <a:latin typeface="Lucida Console" panose="020B0609040504020204" pitchFamily="49" charset="0"/>
              </a:rPr>
              <a:t>seq</a:t>
            </a:r>
            <a:r>
              <a:rPr lang="en-US" sz="1100" dirty="0">
                <a:latin typeface="Lucida Console" panose="020B0609040504020204" pitchFamily="49" charset="0"/>
              </a:rPr>
              <a:t>(0, 25000, 500))</a:t>
            </a:r>
          </a:p>
        </p:txBody>
      </p:sp>
    </p:spTree>
    <p:extLst>
      <p:ext uri="{BB962C8B-B14F-4D97-AF65-F5344CB8AC3E}">
        <p14:creationId xmlns:p14="http://schemas.microsoft.com/office/powerpoint/2010/main" val="121341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9D4BB-48C1-1547-974D-68C56FF4309F}"/>
              </a:ext>
            </a:extLst>
          </p:cNvPr>
          <p:cNvSpPr>
            <a:spLocks noGrp="1"/>
          </p:cNvSpPr>
          <p:nvPr>
            <p:ph type="title"/>
          </p:nvPr>
        </p:nvSpPr>
        <p:spPr/>
        <p:txBody>
          <a:bodyPr/>
          <a:lstStyle/>
          <a:p>
            <a:r>
              <a:rPr lang="en-US" dirty="0"/>
              <a:t>Cost-effectiveness analysis</a:t>
            </a:r>
          </a:p>
        </p:txBody>
      </p:sp>
      <p:sp>
        <p:nvSpPr>
          <p:cNvPr id="3" name="Content Placeholder 2">
            <a:extLst>
              <a:ext uri="{FF2B5EF4-FFF2-40B4-BE49-F238E27FC236}">
                <a16:creationId xmlns:a16="http://schemas.microsoft.com/office/drawing/2014/main" id="{CA72F155-41C8-EA44-B7E5-B883E7E1783A}"/>
              </a:ext>
            </a:extLst>
          </p:cNvPr>
          <p:cNvSpPr>
            <a:spLocks noGrp="1"/>
          </p:cNvSpPr>
          <p:nvPr>
            <p:ph idx="1"/>
          </p:nvPr>
        </p:nvSpPr>
        <p:spPr/>
        <p:txBody>
          <a:bodyPr>
            <a:normAutofit/>
          </a:bodyPr>
          <a:lstStyle/>
          <a:p>
            <a:r>
              <a:rPr lang="en-US" sz="1400" dirty="0"/>
              <a:t>Although </a:t>
            </a:r>
            <a:r>
              <a:rPr lang="en-US" sz="1400" dirty="0" err="1"/>
              <a:t>cea_pw</a:t>
            </a:r>
            <a:r>
              <a:rPr lang="en-US" sz="1400" dirty="0"/>
              <a:t>() allows users to summarize output from a PSA we will just create an ICER table using means for now. </a:t>
            </a:r>
          </a:p>
        </p:txBody>
      </p:sp>
      <p:sp>
        <p:nvSpPr>
          <p:cNvPr id="4" name="Slide Number Placeholder 3">
            <a:extLst>
              <a:ext uri="{FF2B5EF4-FFF2-40B4-BE49-F238E27FC236}">
                <a16:creationId xmlns:a16="http://schemas.microsoft.com/office/drawing/2014/main" id="{B4BBB2C8-75C3-9B4C-BC04-92C3127B9CFD}"/>
              </a:ext>
            </a:extLst>
          </p:cNvPr>
          <p:cNvSpPr>
            <a:spLocks noGrp="1"/>
          </p:cNvSpPr>
          <p:nvPr>
            <p:ph type="sldNum" sz="quarter" idx="4"/>
          </p:nvPr>
        </p:nvSpPr>
        <p:spPr/>
        <p:txBody>
          <a:bodyPr/>
          <a:lstStyle/>
          <a:p>
            <a:fld id="{CF7A681D-9A53-0F41-890B-1BA01E4644AD}" type="slidenum">
              <a:rPr lang="en-US" smtClean="0"/>
              <a:pPr/>
              <a:t>78</a:t>
            </a:fld>
            <a:endParaRPr lang="en-US"/>
          </a:p>
        </p:txBody>
      </p:sp>
      <p:sp>
        <p:nvSpPr>
          <p:cNvPr id="6" name="Rectangle 5">
            <a:extLst>
              <a:ext uri="{FF2B5EF4-FFF2-40B4-BE49-F238E27FC236}">
                <a16:creationId xmlns:a16="http://schemas.microsoft.com/office/drawing/2014/main" id="{51CDC45E-A023-0D4F-AE66-0B8DC136DDE3}"/>
              </a:ext>
            </a:extLst>
          </p:cNvPr>
          <p:cNvSpPr/>
          <p:nvPr/>
        </p:nvSpPr>
        <p:spPr>
          <a:xfrm>
            <a:off x="457200" y="1735306"/>
            <a:ext cx="5400675" cy="261610"/>
          </a:xfrm>
          <a:prstGeom prst="rect">
            <a:avLst/>
          </a:prstGeom>
          <a:solidFill>
            <a:schemeClr val="bg1">
              <a:lumMod val="85000"/>
            </a:schemeClr>
          </a:solidFill>
        </p:spPr>
        <p:txBody>
          <a:bodyPr wrap="square">
            <a:spAutoFit/>
          </a:bodyPr>
          <a:lstStyle/>
          <a:p>
            <a:r>
              <a:rPr lang="en-US" sz="1100" b="1" dirty="0" err="1">
                <a:latin typeface="Lucida Console" panose="020B0609040504020204" pitchFamily="49" charset="0"/>
              </a:rPr>
              <a:t>icer_tbl</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cea_pw_out</a:t>
            </a:r>
            <a:r>
              <a:rPr lang="en-US" sz="1100" dirty="0">
                <a:latin typeface="Lucida Console" panose="020B0609040504020204" pitchFamily="49" charset="0"/>
              </a:rPr>
              <a:t>, </a:t>
            </a:r>
            <a:r>
              <a:rPr lang="en-US" sz="1100" dirty="0" err="1">
                <a:latin typeface="Lucida Console" panose="020B0609040504020204" pitchFamily="49" charset="0"/>
              </a:rPr>
              <a:t>colnames</a:t>
            </a:r>
            <a:r>
              <a:rPr lang="en-US" sz="1100" dirty="0">
                <a:latin typeface="Lucida Console" panose="020B0609040504020204" pitchFamily="49" charset="0"/>
              </a:rPr>
              <a:t> = </a:t>
            </a:r>
            <a:r>
              <a:rPr lang="en-US" sz="1100" dirty="0" err="1">
                <a:solidFill>
                  <a:srgbClr val="0070C0"/>
                </a:solidFill>
                <a:latin typeface="Lucida Console" panose="020B0609040504020204" pitchFamily="49" charset="0"/>
              </a:rPr>
              <a:t>strategies$strategy_name</a:t>
            </a:r>
            <a:r>
              <a:rPr lang="en-US" sz="1100" dirty="0">
                <a:latin typeface="Lucida Console" panose="020B0609040504020204" pitchFamily="49" charset="0"/>
              </a:rPr>
              <a:t>)</a:t>
            </a:r>
          </a:p>
        </p:txBody>
      </p:sp>
      <p:sp>
        <p:nvSpPr>
          <p:cNvPr id="8" name="Rectangle 7">
            <a:extLst>
              <a:ext uri="{FF2B5EF4-FFF2-40B4-BE49-F238E27FC236}">
                <a16:creationId xmlns:a16="http://schemas.microsoft.com/office/drawing/2014/main" id="{17C015C3-6FE8-2B46-8270-1EC5544A0D59}"/>
              </a:ext>
            </a:extLst>
          </p:cNvPr>
          <p:cNvSpPr/>
          <p:nvPr/>
        </p:nvSpPr>
        <p:spPr>
          <a:xfrm>
            <a:off x="457200" y="2159986"/>
            <a:ext cx="7872413" cy="1107996"/>
          </a:xfrm>
          <a:prstGeom prst="rect">
            <a:avLst/>
          </a:prstGeom>
        </p:spPr>
        <p:txBody>
          <a:bodyPr wrap="square">
            <a:spAutoFit/>
          </a:bodyPr>
          <a:lstStyle/>
          <a:p>
            <a:r>
              <a:rPr lang="en-US" sz="1100" dirty="0">
                <a:latin typeface="Lucida Console" panose="020B0609040504020204" pitchFamily="49" charset="0"/>
              </a:rPr>
              <a:t>		       SOC New                           </a:t>
            </a:r>
          </a:p>
          <a:p>
            <a:r>
              <a:rPr lang="en-US" sz="1100" dirty="0">
                <a:latin typeface="Lucida Console" panose="020B0609040504020204" pitchFamily="49" charset="0"/>
              </a:rPr>
              <a:t>Incremental QALYs "-" "2.10 (0.99, 3.24)"           </a:t>
            </a:r>
          </a:p>
          <a:p>
            <a:r>
              <a:rPr lang="en-US" sz="1100" dirty="0">
                <a:latin typeface="Lucida Console" panose="020B0609040504020204" pitchFamily="49" charset="0"/>
              </a:rPr>
              <a:t>Incremental costs "-" "266,741 (212,816, 295,703)"  </a:t>
            </a:r>
          </a:p>
          <a:p>
            <a:r>
              <a:rPr lang="en-US" sz="1100" dirty="0">
                <a:latin typeface="Lucida Console" panose="020B0609040504020204" pitchFamily="49" charset="0"/>
              </a:rPr>
              <a:t>Incremental NMB   "-" "-161,900 (-222,852, -86,071)"</a:t>
            </a:r>
          </a:p>
          <a:p>
            <a:r>
              <a:rPr lang="en-US" sz="1100" dirty="0">
                <a:latin typeface="Lucida Console" panose="020B0609040504020204" pitchFamily="49" charset="0"/>
              </a:rPr>
              <a:t>ICER              "-" "127,212"                     </a:t>
            </a:r>
          </a:p>
          <a:p>
            <a:r>
              <a:rPr lang="en-US" sz="1100" dirty="0">
                <a:latin typeface="Lucida Console" panose="020B0609040504020204" pitchFamily="49" charset="0"/>
              </a:rPr>
              <a:t>Conclusion        "-" "Not cost-effective"</a:t>
            </a:r>
          </a:p>
        </p:txBody>
      </p:sp>
    </p:spTree>
    <p:extLst>
      <p:ext uri="{BB962C8B-B14F-4D97-AF65-F5344CB8AC3E}">
        <p14:creationId xmlns:p14="http://schemas.microsoft.com/office/powerpoint/2010/main" val="853529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0A6826-2EE6-684E-9814-9B790C9DD6DF}"/>
              </a:ext>
            </a:extLst>
          </p:cNvPr>
          <p:cNvSpPr>
            <a:spLocks noGrp="1"/>
          </p:cNvSpPr>
          <p:nvPr>
            <p:ph type="title"/>
          </p:nvPr>
        </p:nvSpPr>
        <p:spPr/>
        <p:txBody>
          <a:bodyPr/>
          <a:lstStyle/>
          <a:p>
            <a:r>
              <a:rPr lang="en-US" dirty="0"/>
              <a:t>Structural uncertainty</a:t>
            </a:r>
          </a:p>
        </p:txBody>
      </p:sp>
      <p:pic>
        <p:nvPicPr>
          <p:cNvPr id="4" name="Picture 3">
            <a:extLst>
              <a:ext uri="{FF2B5EF4-FFF2-40B4-BE49-F238E27FC236}">
                <a16:creationId xmlns:a16="http://schemas.microsoft.com/office/drawing/2014/main" id="{90FDB221-7D7C-894F-BBED-4F765EF26CE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528354" y="1007682"/>
            <a:ext cx="6107975" cy="3983247"/>
          </a:xfrm>
          <a:prstGeom prst="rect">
            <a:avLst/>
          </a:prstGeom>
        </p:spPr>
      </p:pic>
      <p:sp>
        <p:nvSpPr>
          <p:cNvPr id="5" name="Slide Number Placeholder 3">
            <a:extLst>
              <a:ext uri="{FF2B5EF4-FFF2-40B4-BE49-F238E27FC236}">
                <a16:creationId xmlns:a16="http://schemas.microsoft.com/office/drawing/2014/main" id="{5A9FB906-0FC5-5144-BD13-A13B86BEBD48}"/>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7</a:t>
            </a:fld>
            <a:endParaRPr lang="en-US"/>
          </a:p>
        </p:txBody>
      </p:sp>
    </p:spTree>
    <p:extLst>
      <p:ext uri="{BB962C8B-B14F-4D97-AF65-F5344CB8AC3E}">
        <p14:creationId xmlns:p14="http://schemas.microsoft.com/office/powerpoint/2010/main" val="137303636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34C7B6C-9E99-B14E-AF5B-ED84A5595ADC}"/>
              </a:ext>
            </a:extLst>
          </p:cNvPr>
          <p:cNvSpPr>
            <a:spLocks noGrp="1"/>
          </p:cNvSpPr>
          <p:nvPr>
            <p:ph type="title"/>
          </p:nvPr>
        </p:nvSpPr>
        <p:spPr/>
        <p:txBody>
          <a:bodyPr/>
          <a:lstStyle/>
          <a:p>
            <a:r>
              <a:rPr lang="en-US" dirty="0"/>
              <a:t>Steps with </a:t>
            </a:r>
            <a:r>
              <a:rPr lang="en-US" dirty="0" err="1">
                <a:solidFill>
                  <a:schemeClr val="accent2"/>
                </a:solidFill>
                <a:latin typeface="Lucida Console" panose="020B0609040504020204" pitchFamily="49" charset="0"/>
              </a:rPr>
              <a:t>hesim</a:t>
            </a:r>
            <a:r>
              <a:rPr lang="en-US" dirty="0"/>
              <a:t> </a:t>
            </a:r>
          </a:p>
        </p:txBody>
      </p:sp>
      <p:sp>
        <p:nvSpPr>
          <p:cNvPr id="5" name="Content Placeholder 4">
            <a:extLst>
              <a:ext uri="{FF2B5EF4-FFF2-40B4-BE49-F238E27FC236}">
                <a16:creationId xmlns:a16="http://schemas.microsoft.com/office/drawing/2014/main" id="{D4F78536-A599-9947-85C9-2CCEDCA93B32}"/>
              </a:ext>
            </a:extLst>
          </p:cNvPr>
          <p:cNvSpPr>
            <a:spLocks noGrp="1"/>
          </p:cNvSpPr>
          <p:nvPr>
            <p:ph idx="1"/>
          </p:nvPr>
        </p:nvSpPr>
        <p:spPr>
          <a:xfrm>
            <a:off x="457200" y="1150936"/>
            <a:ext cx="7616825" cy="3865564"/>
          </a:xfrm>
        </p:spPr>
        <p:txBody>
          <a:bodyPr>
            <a:normAutofit fontScale="92500" lnSpcReduction="20000"/>
          </a:bodyPr>
          <a:lstStyle/>
          <a:p>
            <a:pPr marL="342900" indent="-342900">
              <a:buFont typeface="+mj-lt"/>
              <a:buAutoNum type="arabicPeriod"/>
            </a:pPr>
            <a:r>
              <a:rPr lang="en-US" dirty="0"/>
              <a:t>Model set-up</a:t>
            </a:r>
          </a:p>
          <a:p>
            <a:pPr marL="563562" lvl="1" indent="-342900"/>
            <a:r>
              <a:rPr lang="en-US" dirty="0"/>
              <a:t>Specify the treatment strategies, target population(s), and model structure</a:t>
            </a:r>
          </a:p>
          <a:p>
            <a:pPr marL="785812" lvl="2" indent="-342900"/>
            <a:r>
              <a:rPr lang="en-US" sz="1200" dirty="0" err="1">
                <a:solidFill>
                  <a:schemeClr val="accent3"/>
                </a:solidFill>
                <a:latin typeface="Lucida Console" panose="020B0609040504020204" pitchFamily="49" charset="0"/>
              </a:rPr>
              <a:t>hesim_data</a:t>
            </a:r>
            <a:r>
              <a:rPr lang="en-US" sz="1200" dirty="0">
                <a:solidFill>
                  <a:schemeClr val="accent3"/>
                </a:solidFill>
                <a:latin typeface="Lucida Console" panose="020B0609040504020204" pitchFamily="49" charset="0"/>
              </a:rPr>
              <a:t>()</a:t>
            </a:r>
          </a:p>
          <a:p>
            <a:pPr marL="342900" indent="-342900">
              <a:buFont typeface="+mj-lt"/>
              <a:buAutoNum type="arabicPeriod"/>
            </a:pPr>
            <a:r>
              <a:rPr lang="en-US" dirty="0"/>
              <a:t>Parameters</a:t>
            </a:r>
          </a:p>
          <a:p>
            <a:pPr marL="563562" lvl="1" indent="-342900"/>
            <a:r>
              <a:rPr lang="en-US" dirty="0"/>
              <a:t>Estimate or define the parameters of the economic model.</a:t>
            </a:r>
          </a:p>
          <a:p>
            <a:pPr marL="785812" lvl="2" indent="-342900"/>
            <a:r>
              <a:rPr lang="en-US" sz="1200" dirty="0" err="1">
                <a:solidFill>
                  <a:schemeClr val="accent3"/>
                </a:solidFill>
                <a:latin typeface="Lucida Console" panose="020B0609040504020204" pitchFamily="49" charset="0"/>
              </a:rPr>
              <a:t>define_rng</a:t>
            </a:r>
            <a:r>
              <a:rPr lang="en-US" sz="1200" dirty="0">
                <a:solidFill>
                  <a:schemeClr val="accent3"/>
                </a:solidFill>
                <a:latin typeface="Lucida Console" panose="020B0609040504020204" pitchFamily="49" charset="0"/>
              </a:rPr>
              <a:t>(), </a:t>
            </a:r>
            <a:r>
              <a:rPr lang="en-US" sz="1200" dirty="0" err="1">
                <a:solidFill>
                  <a:schemeClr val="accent3"/>
                </a:solidFill>
                <a:latin typeface="Lucida Console" panose="020B0609040504020204" pitchFamily="49" charset="0"/>
              </a:rPr>
              <a:t>define_tparams</a:t>
            </a:r>
            <a:r>
              <a:rPr lang="en-US" sz="1200" dirty="0">
                <a:solidFill>
                  <a:schemeClr val="accent3"/>
                </a:solidFill>
                <a:latin typeface="Lucida Console" panose="020B0609040504020204" pitchFamily="49" charset="0"/>
              </a:rPr>
              <a:t>()</a:t>
            </a:r>
          </a:p>
          <a:p>
            <a:pPr marL="342900" indent="-342900">
              <a:buFont typeface="+mj-lt"/>
              <a:buAutoNum type="arabicPeriod"/>
            </a:pPr>
            <a:r>
              <a:rPr lang="en-US" dirty="0"/>
              <a:t>Simulation</a:t>
            </a:r>
          </a:p>
          <a:p>
            <a:pPr marL="563562" lvl="1" indent="-342900">
              <a:buFont typeface="+mj-lt"/>
              <a:buAutoNum type="alphaLcPeriod"/>
            </a:pPr>
            <a:r>
              <a:rPr lang="en-US" dirty="0"/>
              <a:t>Construction of model</a:t>
            </a:r>
          </a:p>
          <a:p>
            <a:pPr marL="785812" lvl="2" indent="-342900"/>
            <a:r>
              <a:rPr lang="en-US" dirty="0"/>
              <a:t>Create an economic model—consisting of separate statistical models for disease progression, costs, and utilities—that simulate outcomes as a function of </a:t>
            </a:r>
            <a:r>
              <a:rPr lang="en-US" i="1" dirty="0"/>
              <a:t>input data</a:t>
            </a:r>
            <a:r>
              <a:rPr lang="en-US" dirty="0"/>
              <a:t> (derived from Step 1) and </a:t>
            </a:r>
            <a:r>
              <a:rPr lang="en-US" i="1" dirty="0"/>
              <a:t>parameters</a:t>
            </a:r>
            <a:r>
              <a:rPr lang="en-US" dirty="0"/>
              <a:t> (from Step 2).</a:t>
            </a:r>
          </a:p>
          <a:p>
            <a:pPr marL="785812" lvl="2" indent="-342900"/>
            <a:r>
              <a:rPr lang="en-US" sz="1200" dirty="0" err="1">
                <a:solidFill>
                  <a:schemeClr val="accent3"/>
                </a:solidFill>
                <a:latin typeface="Lucida Console" panose="020B0609040504020204" pitchFamily="49" charset="0"/>
              </a:rPr>
              <a:t>define_model</a:t>
            </a:r>
            <a:r>
              <a:rPr lang="en-US" sz="1200" dirty="0">
                <a:solidFill>
                  <a:schemeClr val="accent3"/>
                </a:solidFill>
                <a:latin typeface="Lucida Console" panose="020B0609040504020204" pitchFamily="49" charset="0"/>
              </a:rPr>
              <a:t>(), </a:t>
            </a:r>
            <a:r>
              <a:rPr lang="en-US" sz="1200" dirty="0" err="1">
                <a:solidFill>
                  <a:schemeClr val="accent3"/>
                </a:solidFill>
                <a:latin typeface="Lucida Console" panose="020B0609040504020204" pitchFamily="49" charset="0"/>
              </a:rPr>
              <a:t>create_CohortDtstm</a:t>
            </a:r>
            <a:r>
              <a:rPr lang="en-US" sz="1200" dirty="0">
                <a:solidFill>
                  <a:schemeClr val="accent3"/>
                </a:solidFill>
                <a:latin typeface="Lucida Console" panose="020B0609040504020204" pitchFamily="49" charset="0"/>
              </a:rPr>
              <a:t>()</a:t>
            </a:r>
          </a:p>
          <a:p>
            <a:pPr marL="563562" lvl="1" indent="-342900">
              <a:buFont typeface="+mj-lt"/>
              <a:buAutoNum type="alphaLcPeriod"/>
            </a:pPr>
            <a:r>
              <a:rPr lang="en-US" dirty="0"/>
              <a:t>Simulation of outcomes</a:t>
            </a:r>
          </a:p>
          <a:p>
            <a:pPr marL="785812" lvl="2" indent="-342900"/>
            <a:r>
              <a:rPr lang="en-US" dirty="0"/>
              <a:t>Simulate outcomes (disease progression, costs, and quality-adjusted life-years (QALYs)) using the model constructed in Step 3</a:t>
            </a:r>
          </a:p>
          <a:p>
            <a:pPr marL="785812" lvl="2" indent="-342900"/>
            <a:r>
              <a:rPr lang="en-US" sz="1200" dirty="0"/>
              <a:t>$</a:t>
            </a:r>
            <a:r>
              <a:rPr lang="en-US" sz="1200" dirty="0" err="1">
                <a:latin typeface="Lucida Console" panose="020B0609040504020204" pitchFamily="49" charset="0"/>
              </a:rPr>
              <a:t>sim_stateprobs</a:t>
            </a:r>
            <a:r>
              <a:rPr lang="en-US" sz="1200" dirty="0"/>
              <a:t>(), $</a:t>
            </a:r>
            <a:r>
              <a:rPr lang="en-US" sz="1200" dirty="0" err="1">
                <a:latin typeface="Lucida Console" panose="020B0609040504020204" pitchFamily="49" charset="0"/>
              </a:rPr>
              <a:t>sim_qalys</a:t>
            </a:r>
            <a:r>
              <a:rPr lang="en-US" sz="1200" dirty="0">
                <a:latin typeface="Lucida Console" panose="020B0609040504020204" pitchFamily="49" charset="0"/>
              </a:rPr>
              <a:t>(), </a:t>
            </a:r>
            <a:r>
              <a:rPr lang="en-US" sz="1200" dirty="0"/>
              <a:t>$</a:t>
            </a:r>
            <a:r>
              <a:rPr lang="en-US" sz="1200" dirty="0" err="1">
                <a:latin typeface="Lucida Console" panose="020B0609040504020204" pitchFamily="49" charset="0"/>
              </a:rPr>
              <a:t>sim_costs</a:t>
            </a:r>
            <a:r>
              <a:rPr lang="en-US" sz="1200" dirty="0">
                <a:latin typeface="Lucida Console" panose="020B0609040504020204" pitchFamily="49" charset="0"/>
              </a:rPr>
              <a:t>()</a:t>
            </a:r>
            <a:endParaRPr lang="en-US" dirty="0"/>
          </a:p>
          <a:p>
            <a:pPr marL="342900" indent="-342900">
              <a:buFont typeface="+mj-lt"/>
              <a:buAutoNum type="arabicPeriod"/>
            </a:pPr>
            <a:r>
              <a:rPr lang="en-US" dirty="0"/>
              <a:t>Cost-effectiveness analysis</a:t>
            </a:r>
          </a:p>
          <a:p>
            <a:endParaRPr lang="en-US" dirty="0"/>
          </a:p>
        </p:txBody>
      </p:sp>
      <p:sp>
        <p:nvSpPr>
          <p:cNvPr id="3" name="Slide Number Placeholder 2">
            <a:extLst>
              <a:ext uri="{FF2B5EF4-FFF2-40B4-BE49-F238E27FC236}">
                <a16:creationId xmlns:a16="http://schemas.microsoft.com/office/drawing/2014/main" id="{F629B9EA-92E4-564A-BBEE-8F9CF0F4DCE4}"/>
              </a:ext>
            </a:extLst>
          </p:cNvPr>
          <p:cNvSpPr>
            <a:spLocks noGrp="1"/>
          </p:cNvSpPr>
          <p:nvPr>
            <p:ph type="sldNum" sz="quarter" idx="4"/>
          </p:nvPr>
        </p:nvSpPr>
        <p:spPr/>
        <p:txBody>
          <a:bodyPr/>
          <a:lstStyle/>
          <a:p>
            <a:fld id="{CF7A681D-9A53-0F41-890B-1BA01E4644AD}" type="slidenum">
              <a:rPr lang="en-US" smtClean="0"/>
              <a:pPr/>
              <a:t>79</a:t>
            </a:fld>
            <a:endParaRPr lang="en-US"/>
          </a:p>
        </p:txBody>
      </p:sp>
      <p:sp>
        <p:nvSpPr>
          <p:cNvPr id="6" name="TextBox 5">
            <a:extLst>
              <a:ext uri="{FF2B5EF4-FFF2-40B4-BE49-F238E27FC236}">
                <a16:creationId xmlns:a16="http://schemas.microsoft.com/office/drawing/2014/main" id="{956676E7-3973-F24A-893F-8DDB0C8A0AFF}"/>
              </a:ext>
            </a:extLst>
          </p:cNvPr>
          <p:cNvSpPr txBox="1"/>
          <p:nvPr/>
        </p:nvSpPr>
        <p:spPr>
          <a:xfrm>
            <a:off x="8615363" y="1800225"/>
            <a:ext cx="0" cy="0"/>
          </a:xfrm>
          <a:prstGeom prst="rect">
            <a:avLst/>
          </a:prstGeom>
          <a:noFill/>
        </p:spPr>
        <p:txBody>
          <a:bodyPr wrap="none" lIns="0" tIns="0" rIns="0" bIns="0" rtlCol="0">
            <a:noAutofit/>
          </a:bodyPr>
          <a:lstStyle/>
          <a:p>
            <a:endParaRPr lang="en-US" sz="1600" dirty="0" err="1">
              <a:solidFill>
                <a:schemeClr val="tx1"/>
              </a:solidFill>
            </a:endParaRPr>
          </a:p>
        </p:txBody>
      </p:sp>
    </p:spTree>
    <p:extLst>
      <p:ext uri="{BB962C8B-B14F-4D97-AF65-F5344CB8AC3E}">
        <p14:creationId xmlns:p14="http://schemas.microsoft.com/office/powerpoint/2010/main" val="2006724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
                                            <p:txEl>
                                              <p:pRg st="10" end="1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
                                            <p:txEl>
                                              <p:pRg st="11" end="11"/>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
                                            <p:txEl>
                                              <p:pRg st="12" end="1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49F59-B86C-8047-9104-F28CFE1616AF}"/>
              </a:ext>
            </a:extLst>
          </p:cNvPr>
          <p:cNvSpPr>
            <a:spLocks noGrp="1"/>
          </p:cNvSpPr>
          <p:nvPr>
            <p:ph type="title"/>
          </p:nvPr>
        </p:nvSpPr>
        <p:spPr/>
        <p:txBody>
          <a:bodyPr/>
          <a:lstStyle/>
          <a:p>
            <a:r>
              <a:rPr lang="en-US" dirty="0"/>
              <a:t>Complete R script</a:t>
            </a:r>
          </a:p>
        </p:txBody>
      </p:sp>
      <p:sp>
        <p:nvSpPr>
          <p:cNvPr id="3" name="Slide Number Placeholder 2">
            <a:extLst>
              <a:ext uri="{FF2B5EF4-FFF2-40B4-BE49-F238E27FC236}">
                <a16:creationId xmlns:a16="http://schemas.microsoft.com/office/drawing/2014/main" id="{AF34A6B7-D4C8-B64C-8F19-8681088F70A8}"/>
              </a:ext>
            </a:extLst>
          </p:cNvPr>
          <p:cNvSpPr>
            <a:spLocks noGrp="1"/>
          </p:cNvSpPr>
          <p:nvPr>
            <p:ph type="sldNum" sz="quarter" idx="4"/>
          </p:nvPr>
        </p:nvSpPr>
        <p:spPr/>
        <p:txBody>
          <a:bodyPr/>
          <a:lstStyle/>
          <a:p>
            <a:fld id="{CF7A681D-9A53-0F41-890B-1BA01E4644AD}" type="slidenum">
              <a:rPr lang="en-US" smtClean="0"/>
              <a:pPr/>
              <a:t>80</a:t>
            </a:fld>
            <a:endParaRPr lang="en-US"/>
          </a:p>
        </p:txBody>
      </p:sp>
      <p:pic>
        <p:nvPicPr>
          <p:cNvPr id="10" name="Picture 9">
            <a:extLst>
              <a:ext uri="{FF2B5EF4-FFF2-40B4-BE49-F238E27FC236}">
                <a16:creationId xmlns:a16="http://schemas.microsoft.com/office/drawing/2014/main" id="{244C3C2B-94E9-7643-92EC-B8E5FCD3E33A}"/>
              </a:ext>
            </a:extLst>
          </p:cNvPr>
          <p:cNvPicPr>
            <a:picLocks noChangeAspect="1"/>
          </p:cNvPicPr>
          <p:nvPr/>
        </p:nvPicPr>
        <p:blipFill>
          <a:blip r:embed="rId2"/>
          <a:stretch>
            <a:fillRect/>
          </a:stretch>
        </p:blipFill>
        <p:spPr>
          <a:xfrm>
            <a:off x="3359872" y="0"/>
            <a:ext cx="5784128" cy="5143500"/>
          </a:xfrm>
          <a:prstGeom prst="rect">
            <a:avLst/>
          </a:prstGeom>
        </p:spPr>
      </p:pic>
    </p:spTree>
    <p:extLst>
      <p:ext uri="{BB962C8B-B14F-4D97-AF65-F5344CB8AC3E}">
        <p14:creationId xmlns:p14="http://schemas.microsoft.com/office/powerpoint/2010/main" val="226031471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59C8A-DFEC-9940-A642-E2D5F50542BF}"/>
              </a:ext>
            </a:extLst>
          </p:cNvPr>
          <p:cNvSpPr>
            <a:spLocks noGrp="1"/>
          </p:cNvSpPr>
          <p:nvPr>
            <p:ph type="title"/>
          </p:nvPr>
        </p:nvSpPr>
        <p:spPr/>
        <p:txBody>
          <a:bodyPr/>
          <a:lstStyle/>
          <a:p>
            <a:r>
              <a:rPr lang="en-US" dirty="0"/>
              <a:t>Tutorial</a:t>
            </a:r>
          </a:p>
        </p:txBody>
      </p:sp>
      <p:sp>
        <p:nvSpPr>
          <p:cNvPr id="7" name="Slide Number Placeholder 3">
            <a:extLst>
              <a:ext uri="{FF2B5EF4-FFF2-40B4-BE49-F238E27FC236}">
                <a16:creationId xmlns:a16="http://schemas.microsoft.com/office/drawing/2014/main" id="{76DEDF58-7A1A-6842-BFE0-F6E10FC9C49A}"/>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81</a:t>
            </a:fld>
            <a:endParaRPr lang="en-US"/>
          </a:p>
        </p:txBody>
      </p:sp>
      <p:pic>
        <p:nvPicPr>
          <p:cNvPr id="5" name="Picture 4">
            <a:extLst>
              <a:ext uri="{FF2B5EF4-FFF2-40B4-BE49-F238E27FC236}">
                <a16:creationId xmlns:a16="http://schemas.microsoft.com/office/drawing/2014/main" id="{BAFC44A0-D773-EA46-9B64-23E47FF781EF}"/>
              </a:ext>
            </a:extLst>
          </p:cNvPr>
          <p:cNvPicPr>
            <a:picLocks noChangeAspect="1"/>
          </p:cNvPicPr>
          <p:nvPr/>
        </p:nvPicPr>
        <p:blipFill rotWithShape="1">
          <a:blip r:embed="rId2"/>
          <a:srcRect t="12179"/>
          <a:stretch/>
        </p:blipFill>
        <p:spPr>
          <a:xfrm>
            <a:off x="457200" y="749508"/>
            <a:ext cx="8021005" cy="4393992"/>
          </a:xfrm>
          <a:prstGeom prst="rect">
            <a:avLst/>
          </a:prstGeom>
        </p:spPr>
      </p:pic>
      <p:sp>
        <p:nvSpPr>
          <p:cNvPr id="4" name="Rectangle 3">
            <a:extLst>
              <a:ext uri="{FF2B5EF4-FFF2-40B4-BE49-F238E27FC236}">
                <a16:creationId xmlns:a16="http://schemas.microsoft.com/office/drawing/2014/main" id="{88191FC1-C89A-C641-BB00-EE1D04F5AC29}"/>
              </a:ext>
            </a:extLst>
          </p:cNvPr>
          <p:cNvSpPr/>
          <p:nvPr/>
        </p:nvSpPr>
        <p:spPr>
          <a:xfrm>
            <a:off x="457200" y="2455525"/>
            <a:ext cx="8358188" cy="400110"/>
          </a:xfrm>
          <a:prstGeom prst="rect">
            <a:avLst/>
          </a:prstGeom>
          <a:solidFill>
            <a:schemeClr val="bg1"/>
          </a:solidFill>
        </p:spPr>
        <p:txBody>
          <a:bodyPr wrap="square">
            <a:spAutoFit/>
          </a:bodyPr>
          <a:lstStyle/>
          <a:p>
            <a:r>
              <a:rPr lang="en-US" sz="2000" dirty="0">
                <a:solidFill>
                  <a:srgbClr val="C30D3E"/>
                </a:solidFill>
              </a:rPr>
              <a:t>https://</a:t>
            </a:r>
            <a:r>
              <a:rPr lang="en-US" sz="2000" dirty="0" err="1">
                <a:solidFill>
                  <a:srgbClr val="C30D3E"/>
                </a:solidFill>
              </a:rPr>
              <a:t>hesim-dev.github.io</a:t>
            </a:r>
            <a:r>
              <a:rPr lang="en-US" sz="2000" dirty="0">
                <a:solidFill>
                  <a:srgbClr val="C30D3E"/>
                </a:solidFill>
              </a:rPr>
              <a:t>/</a:t>
            </a:r>
            <a:r>
              <a:rPr lang="en-US" sz="2000" dirty="0" err="1">
                <a:solidFill>
                  <a:srgbClr val="C30D3E"/>
                </a:solidFill>
              </a:rPr>
              <a:t>rcea</a:t>
            </a:r>
            <a:r>
              <a:rPr lang="en-US" sz="2000" dirty="0">
                <a:solidFill>
                  <a:srgbClr val="C30D3E"/>
                </a:solidFill>
              </a:rPr>
              <a:t>/articles/03-markov-cohort-hesim.html</a:t>
            </a:r>
          </a:p>
        </p:txBody>
      </p:sp>
    </p:spTree>
    <p:extLst>
      <p:ext uri="{BB962C8B-B14F-4D97-AF65-F5344CB8AC3E}">
        <p14:creationId xmlns:p14="http://schemas.microsoft.com/office/powerpoint/2010/main" val="91096969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p:txBody>
          <a:bodyPr/>
          <a:lstStyle/>
          <a:p>
            <a:r>
              <a:rPr lang="en-US" dirty="0">
                <a:solidFill>
                  <a:srgbClr val="23A3FF"/>
                </a:solidFill>
              </a:rPr>
              <a:t>Exercise 3: Markov cohort model with hesim</a:t>
            </a:r>
          </a:p>
        </p:txBody>
      </p:sp>
      <p:sp>
        <p:nvSpPr>
          <p:cNvPr id="3" name="Content Placeholder 2">
            <a:extLst>
              <a:ext uri="{FF2B5EF4-FFF2-40B4-BE49-F238E27FC236}">
                <a16:creationId xmlns:a16="http://schemas.microsoft.com/office/drawing/2014/main" id="{3E5E8014-DA99-BC41-8B2C-D89546450A47}"/>
              </a:ext>
            </a:extLst>
          </p:cNvPr>
          <p:cNvSpPr>
            <a:spLocks noGrp="1"/>
          </p:cNvSpPr>
          <p:nvPr>
            <p:ph idx="1"/>
          </p:nvPr>
        </p:nvSpPr>
        <p:spPr>
          <a:xfrm>
            <a:off x="457200" y="1330712"/>
            <a:ext cx="7616825" cy="3685788"/>
          </a:xfrm>
        </p:spPr>
        <p:txBody>
          <a:bodyPr>
            <a:normAutofit/>
          </a:bodyPr>
          <a:lstStyle/>
          <a:p>
            <a:r>
              <a:rPr lang="en-US" i="1" dirty="0"/>
              <a:t>Modify R-script “03-markov-cohort-hesim.R”</a:t>
            </a:r>
          </a:p>
          <a:p>
            <a:pPr lvl="1"/>
            <a:r>
              <a:rPr lang="en-US" i="1" dirty="0"/>
              <a:t>Increase confidence interval for relative risk</a:t>
            </a:r>
          </a:p>
          <a:p>
            <a:pPr lvl="1"/>
            <a:r>
              <a:rPr lang="en-US" i="1" dirty="0"/>
              <a:t>Modify the mean health state utility value</a:t>
            </a:r>
          </a:p>
          <a:p>
            <a:pPr lvl="1"/>
            <a:r>
              <a:rPr lang="en-US" i="1" dirty="0"/>
              <a:t>Remove impact of the intervention on transitions from “healthy” to “sick”, “sicker” , and “death”  (row 71)</a:t>
            </a:r>
          </a:p>
          <a:p>
            <a:r>
              <a:rPr lang="en-US" i="1" dirty="0"/>
              <a:t>Run modified script</a:t>
            </a:r>
          </a:p>
        </p:txBody>
      </p:sp>
      <p:sp>
        <p:nvSpPr>
          <p:cNvPr id="4" name="Slide Number Placeholder 3">
            <a:extLst>
              <a:ext uri="{FF2B5EF4-FFF2-40B4-BE49-F238E27FC236}">
                <a16:creationId xmlns:a16="http://schemas.microsoft.com/office/drawing/2014/main" id="{6C39EBE1-086C-F449-A446-A01E05769C52}"/>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82</a:t>
            </a:fld>
            <a:endParaRPr lang="en-US"/>
          </a:p>
        </p:txBody>
      </p:sp>
      <p:sp>
        <p:nvSpPr>
          <p:cNvPr id="5" name="Rectangle 4">
            <a:extLst>
              <a:ext uri="{FF2B5EF4-FFF2-40B4-BE49-F238E27FC236}">
                <a16:creationId xmlns:a16="http://schemas.microsoft.com/office/drawing/2014/main" id="{252B2C4C-1857-6A4C-BDA6-39F55DCBDF55}"/>
              </a:ext>
            </a:extLst>
          </p:cNvPr>
          <p:cNvSpPr/>
          <p:nvPr/>
        </p:nvSpPr>
        <p:spPr>
          <a:xfrm>
            <a:off x="3773228" y="2585065"/>
            <a:ext cx="4967300" cy="2431435"/>
          </a:xfrm>
          <a:prstGeom prst="rect">
            <a:avLst/>
          </a:prstGeom>
          <a:solidFill>
            <a:schemeClr val="bg1">
              <a:lumMod val="75000"/>
            </a:schemeClr>
          </a:solidFill>
        </p:spPr>
        <p:txBody>
          <a:bodyPr wrap="square">
            <a:spAutoFit/>
          </a:bodyPr>
          <a:lstStyle/>
          <a:p>
            <a:r>
              <a:rPr lang="en-US" sz="800" dirty="0" err="1">
                <a:latin typeface="Lucida Console" panose="020B0609040504020204" pitchFamily="49" charset="0"/>
              </a:rPr>
              <a:t>tparams_def</a:t>
            </a:r>
            <a:r>
              <a:rPr lang="en-US" sz="800" dirty="0">
                <a:latin typeface="Lucida Console" panose="020B0609040504020204" pitchFamily="49" charset="0"/>
              </a:rPr>
              <a:t> &lt;- </a:t>
            </a:r>
            <a:r>
              <a:rPr lang="en-US" sz="800" dirty="0" err="1">
                <a:latin typeface="Lucida Console" panose="020B0609040504020204" pitchFamily="49" charset="0"/>
              </a:rPr>
              <a:t>define_tparams</a:t>
            </a:r>
            <a:r>
              <a:rPr lang="en-US" sz="800" dirty="0">
                <a:latin typeface="Lucida Console" panose="020B0609040504020204" pitchFamily="49" charset="0"/>
              </a:rPr>
              <a:t>({</a:t>
            </a:r>
          </a:p>
          <a:p>
            <a:r>
              <a:rPr lang="en-US" sz="800" dirty="0">
                <a:latin typeface="Lucida Console" panose="020B0609040504020204" pitchFamily="49" charset="0"/>
              </a:rPr>
              <a:t>  ## The treatment effect (relative risk) is transformed so that it varies by </a:t>
            </a:r>
          </a:p>
          <a:p>
            <a:r>
              <a:rPr lang="en-US" sz="800" dirty="0">
                <a:latin typeface="Lucida Console" panose="020B0609040504020204" pitchFamily="49" charset="0"/>
              </a:rPr>
              <a:t>  ## strategies (SOC is the reference strategy)</a:t>
            </a:r>
          </a:p>
          <a:p>
            <a:r>
              <a:rPr lang="en-US" sz="800" dirty="0">
                <a:latin typeface="Lucida Console" panose="020B0609040504020204" pitchFamily="49" charset="0"/>
              </a:rPr>
              <a:t>  </a:t>
            </a:r>
            <a:r>
              <a:rPr lang="en-US" sz="800" dirty="0" err="1">
                <a:latin typeface="Lucida Console" panose="020B0609040504020204" pitchFamily="49" charset="0"/>
              </a:rPr>
              <a:t>rr</a:t>
            </a:r>
            <a:r>
              <a:rPr lang="en-US" sz="800" dirty="0">
                <a:latin typeface="Lucida Console" panose="020B0609040504020204" pitchFamily="49" charset="0"/>
              </a:rPr>
              <a:t> &lt;- </a:t>
            </a:r>
            <a:r>
              <a:rPr lang="en-US" sz="800" dirty="0" err="1">
                <a:latin typeface="Lucida Console" panose="020B0609040504020204" pitchFamily="49" charset="0"/>
              </a:rPr>
              <a:t>ifelse</a:t>
            </a:r>
            <a:r>
              <a:rPr lang="en-US" sz="800" dirty="0">
                <a:latin typeface="Lucida Console" panose="020B0609040504020204" pitchFamily="49" charset="0"/>
              </a:rPr>
              <a:t>(</a:t>
            </a:r>
            <a:r>
              <a:rPr lang="en-US" sz="800" dirty="0" err="1">
                <a:latin typeface="Lucida Console" panose="020B0609040504020204" pitchFamily="49" charset="0"/>
              </a:rPr>
              <a:t>strategy_name</a:t>
            </a:r>
            <a:r>
              <a:rPr lang="en-US" sz="800" dirty="0">
                <a:latin typeface="Lucida Console" panose="020B0609040504020204" pitchFamily="49" charset="0"/>
              </a:rPr>
              <a:t> == "SOC", 1, </a:t>
            </a:r>
            <a:r>
              <a:rPr lang="en-US" sz="800" dirty="0" err="1">
                <a:latin typeface="Lucida Console" panose="020B0609040504020204" pitchFamily="49" charset="0"/>
              </a:rPr>
              <a:t>rr_new</a:t>
            </a:r>
            <a:r>
              <a:rPr lang="en-US" sz="800" dirty="0">
                <a:latin typeface="Lucida Console" panose="020B0609040504020204" pitchFamily="49" charset="0"/>
              </a:rPr>
              <a:t>)</a:t>
            </a:r>
          </a:p>
          <a:p>
            <a:r>
              <a:rPr lang="en-US" sz="800" dirty="0">
                <a:latin typeface="Lucida Console" panose="020B0609040504020204" pitchFamily="49" charset="0"/>
              </a:rPr>
              <a:t>  </a:t>
            </a:r>
          </a:p>
          <a:p>
            <a:r>
              <a:rPr lang="en-US" sz="800" dirty="0">
                <a:latin typeface="Lucida Console" panose="020B0609040504020204" pitchFamily="49" charset="0"/>
              </a:rPr>
              <a:t>  list(</a:t>
            </a:r>
          </a:p>
          <a:p>
            <a:r>
              <a:rPr lang="en-US" sz="800" dirty="0">
                <a:latin typeface="Lucida Console" panose="020B0609040504020204" pitchFamily="49" charset="0"/>
              </a:rPr>
              <a:t>    </a:t>
            </a:r>
            <a:r>
              <a:rPr lang="en-US" sz="800" dirty="0" err="1">
                <a:latin typeface="Lucida Console" panose="020B0609040504020204" pitchFamily="49" charset="0"/>
              </a:rPr>
              <a:t>tpmatrix</a:t>
            </a:r>
            <a:r>
              <a:rPr lang="en-US" sz="800" dirty="0">
                <a:latin typeface="Lucida Console" panose="020B0609040504020204" pitchFamily="49" charset="0"/>
              </a:rPr>
              <a:t> = </a:t>
            </a:r>
            <a:r>
              <a:rPr lang="en-US" sz="800" dirty="0" err="1">
                <a:latin typeface="Lucida Console" panose="020B0609040504020204" pitchFamily="49" charset="0"/>
              </a:rPr>
              <a:t>tpmatrix</a:t>
            </a:r>
            <a:r>
              <a:rPr lang="en-US" sz="800" dirty="0">
                <a:latin typeface="Lucida Console" panose="020B0609040504020204" pitchFamily="49" charset="0"/>
              </a:rPr>
              <a:t>(</a:t>
            </a:r>
          </a:p>
          <a:p>
            <a:r>
              <a:rPr lang="en-US" sz="800" dirty="0">
                <a:latin typeface="Lucida Console" panose="020B0609040504020204" pitchFamily="49" charset="0"/>
              </a:rPr>
              <a:t>      C,          p_soc$h_s1 * </a:t>
            </a:r>
            <a:r>
              <a:rPr lang="en-US" sz="800" dirty="0" err="1">
                <a:latin typeface="Lucida Console" panose="020B0609040504020204" pitchFamily="49" charset="0"/>
              </a:rPr>
              <a:t>rr</a:t>
            </a:r>
            <a:r>
              <a:rPr lang="en-US" sz="800" dirty="0">
                <a:latin typeface="Lucida Console" panose="020B0609040504020204" pitchFamily="49" charset="0"/>
              </a:rPr>
              <a:t>, p_soc$h_s2 * </a:t>
            </a:r>
            <a:r>
              <a:rPr lang="en-US" sz="800" dirty="0" err="1">
                <a:latin typeface="Lucida Console" panose="020B0609040504020204" pitchFamily="49" charset="0"/>
              </a:rPr>
              <a:t>rr</a:t>
            </a:r>
            <a:r>
              <a:rPr lang="en-US" sz="800" dirty="0">
                <a:latin typeface="Lucida Console" panose="020B0609040504020204" pitchFamily="49" charset="0"/>
              </a:rPr>
              <a:t>,  </a:t>
            </a:r>
            <a:r>
              <a:rPr lang="en-US" sz="800" dirty="0" err="1">
                <a:latin typeface="Lucida Console" panose="020B0609040504020204" pitchFamily="49" charset="0"/>
              </a:rPr>
              <a:t>p_soc$h_d</a:t>
            </a:r>
            <a:r>
              <a:rPr lang="en-US" sz="800" dirty="0">
                <a:latin typeface="Lucida Console" panose="020B0609040504020204" pitchFamily="49" charset="0"/>
              </a:rPr>
              <a:t> * </a:t>
            </a:r>
            <a:r>
              <a:rPr lang="en-US" sz="800" dirty="0" err="1">
                <a:latin typeface="Lucida Console" panose="020B0609040504020204" pitchFamily="49" charset="0"/>
              </a:rPr>
              <a:t>rr</a:t>
            </a:r>
            <a:r>
              <a:rPr lang="en-US" sz="800" dirty="0">
                <a:latin typeface="Lucida Console" panose="020B0609040504020204" pitchFamily="49" charset="0"/>
              </a:rPr>
              <a:t>,</a:t>
            </a:r>
          </a:p>
          <a:p>
            <a:r>
              <a:rPr lang="en-US" sz="800" dirty="0">
                <a:latin typeface="Lucida Console" panose="020B0609040504020204" pitchFamily="49" charset="0"/>
              </a:rPr>
              <a:t>      p_soc$s1_h, C,               p_soc$s1_s2 * </a:t>
            </a:r>
            <a:r>
              <a:rPr lang="en-US" sz="800" dirty="0" err="1">
                <a:latin typeface="Lucida Console" panose="020B0609040504020204" pitchFamily="49" charset="0"/>
              </a:rPr>
              <a:t>rr</a:t>
            </a:r>
            <a:r>
              <a:rPr lang="en-US" sz="800" dirty="0">
                <a:latin typeface="Lucida Console" panose="020B0609040504020204" pitchFamily="49" charset="0"/>
              </a:rPr>
              <a:t>, p_soc$s1_d * </a:t>
            </a:r>
            <a:r>
              <a:rPr lang="en-US" sz="800" dirty="0" err="1">
                <a:latin typeface="Lucida Console" panose="020B0609040504020204" pitchFamily="49" charset="0"/>
              </a:rPr>
              <a:t>rr</a:t>
            </a:r>
            <a:r>
              <a:rPr lang="en-US" sz="800" dirty="0">
                <a:latin typeface="Lucida Console" panose="020B0609040504020204" pitchFamily="49" charset="0"/>
              </a:rPr>
              <a:t>,</a:t>
            </a:r>
          </a:p>
          <a:p>
            <a:r>
              <a:rPr lang="en-US" sz="800" dirty="0">
                <a:latin typeface="Lucida Console" panose="020B0609040504020204" pitchFamily="49" charset="0"/>
              </a:rPr>
              <a:t>      p_soc$s2_h, p_soc$s2_s1,     C,                p_soc$s2_d * </a:t>
            </a:r>
            <a:r>
              <a:rPr lang="en-US" sz="800" dirty="0" err="1">
                <a:latin typeface="Lucida Console" panose="020B0609040504020204" pitchFamily="49" charset="0"/>
              </a:rPr>
              <a:t>rr</a:t>
            </a:r>
            <a:r>
              <a:rPr lang="en-US" sz="800" dirty="0">
                <a:latin typeface="Lucida Console" panose="020B0609040504020204" pitchFamily="49" charset="0"/>
              </a:rPr>
              <a:t>,</a:t>
            </a:r>
          </a:p>
          <a:p>
            <a:r>
              <a:rPr lang="en-US" sz="800" dirty="0">
                <a:latin typeface="Lucida Console" panose="020B0609040504020204" pitchFamily="49" charset="0"/>
              </a:rPr>
              <a:t>      0,          0,               0,                1</a:t>
            </a:r>
          </a:p>
          <a:p>
            <a:r>
              <a:rPr lang="en-US" sz="800" dirty="0">
                <a:latin typeface="Lucida Console" panose="020B0609040504020204" pitchFamily="49" charset="0"/>
              </a:rPr>
              <a:t>    ),</a:t>
            </a:r>
          </a:p>
          <a:p>
            <a:r>
              <a:rPr lang="en-US" sz="800" dirty="0">
                <a:latin typeface="Lucida Console" panose="020B0609040504020204" pitchFamily="49" charset="0"/>
              </a:rPr>
              <a:t>    utility = u,</a:t>
            </a:r>
          </a:p>
          <a:p>
            <a:r>
              <a:rPr lang="en-US" sz="800" dirty="0">
                <a:latin typeface="Lucida Console" panose="020B0609040504020204" pitchFamily="49" charset="0"/>
              </a:rPr>
              <a:t>    costs = list(</a:t>
            </a:r>
          </a:p>
          <a:p>
            <a:r>
              <a:rPr lang="en-US" sz="800" dirty="0">
                <a:latin typeface="Lucida Console" panose="020B0609040504020204" pitchFamily="49" charset="0"/>
              </a:rPr>
              <a:t>      treatment = </a:t>
            </a:r>
            <a:r>
              <a:rPr lang="en-US" sz="800" dirty="0" err="1">
                <a:latin typeface="Lucida Console" panose="020B0609040504020204" pitchFamily="49" charset="0"/>
              </a:rPr>
              <a:t>ifelse</a:t>
            </a:r>
            <a:r>
              <a:rPr lang="en-US" sz="800" dirty="0">
                <a:latin typeface="Lucida Console" panose="020B0609040504020204" pitchFamily="49" charset="0"/>
              </a:rPr>
              <a:t>(</a:t>
            </a:r>
            <a:r>
              <a:rPr lang="en-US" sz="800" dirty="0" err="1">
                <a:latin typeface="Lucida Console" panose="020B0609040504020204" pitchFamily="49" charset="0"/>
              </a:rPr>
              <a:t>strategy_name</a:t>
            </a:r>
            <a:r>
              <a:rPr lang="en-US" sz="800" dirty="0">
                <a:latin typeface="Lucida Console" panose="020B0609040504020204" pitchFamily="49" charset="0"/>
              </a:rPr>
              <a:t> == "SOC", </a:t>
            </a:r>
            <a:r>
              <a:rPr lang="en-US" sz="800" dirty="0" err="1">
                <a:latin typeface="Lucida Console" panose="020B0609040504020204" pitchFamily="49" charset="0"/>
              </a:rPr>
              <a:t>c_soc</a:t>
            </a:r>
            <a:r>
              <a:rPr lang="en-US" sz="800" dirty="0">
                <a:latin typeface="Lucida Console" panose="020B0609040504020204" pitchFamily="49" charset="0"/>
              </a:rPr>
              <a:t>, </a:t>
            </a:r>
            <a:r>
              <a:rPr lang="en-US" sz="800" dirty="0" err="1">
                <a:latin typeface="Lucida Console" panose="020B0609040504020204" pitchFamily="49" charset="0"/>
              </a:rPr>
              <a:t>c_new</a:t>
            </a:r>
            <a:r>
              <a:rPr lang="en-US" sz="800" dirty="0">
                <a:latin typeface="Lucida Console" panose="020B0609040504020204" pitchFamily="49" charset="0"/>
              </a:rPr>
              <a:t>),</a:t>
            </a:r>
          </a:p>
          <a:p>
            <a:r>
              <a:rPr lang="en-US" sz="800" dirty="0">
                <a:latin typeface="Lucida Console" panose="020B0609040504020204" pitchFamily="49" charset="0"/>
              </a:rPr>
              <a:t>      medical = </a:t>
            </a:r>
            <a:r>
              <a:rPr lang="en-US" sz="800" dirty="0" err="1">
                <a:latin typeface="Lucida Console" panose="020B0609040504020204" pitchFamily="49" charset="0"/>
              </a:rPr>
              <a:t>c_medical</a:t>
            </a:r>
            <a:endParaRPr lang="en-US" sz="800" dirty="0">
              <a:latin typeface="Lucida Console" panose="020B0609040504020204" pitchFamily="49" charset="0"/>
            </a:endParaRPr>
          </a:p>
          <a:p>
            <a:r>
              <a:rPr lang="en-US" sz="800" dirty="0">
                <a:latin typeface="Lucida Console" panose="020B0609040504020204" pitchFamily="49" charset="0"/>
              </a:rPr>
              <a:t>    )</a:t>
            </a:r>
          </a:p>
          <a:p>
            <a:r>
              <a:rPr lang="en-US" sz="800" dirty="0">
                <a:latin typeface="Lucida Console" panose="020B0609040504020204" pitchFamily="49" charset="0"/>
              </a:rPr>
              <a:t>  )</a:t>
            </a:r>
          </a:p>
          <a:p>
            <a:r>
              <a:rPr lang="en-US" sz="800" dirty="0">
                <a:latin typeface="Lucida Console" panose="020B0609040504020204" pitchFamily="49" charset="0"/>
              </a:rPr>
              <a:t>})</a:t>
            </a:r>
          </a:p>
        </p:txBody>
      </p:sp>
    </p:spTree>
    <p:extLst>
      <p:ext uri="{BB962C8B-B14F-4D97-AF65-F5344CB8AC3E}">
        <p14:creationId xmlns:p14="http://schemas.microsoft.com/office/powerpoint/2010/main" val="216073484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Semi-Markov multi-state model</a:t>
            </a:r>
          </a:p>
        </p:txBody>
      </p:sp>
    </p:spTree>
    <p:extLst>
      <p:ext uri="{BB962C8B-B14F-4D97-AF65-F5344CB8AC3E}">
        <p14:creationId xmlns:p14="http://schemas.microsoft.com/office/powerpoint/2010/main" val="80958944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4A4BE-10EA-7F40-A7E1-1D28B8FA7CBA}"/>
              </a:ext>
            </a:extLst>
          </p:cNvPr>
          <p:cNvSpPr>
            <a:spLocks noGrp="1"/>
          </p:cNvSpPr>
          <p:nvPr>
            <p:ph type="title"/>
          </p:nvPr>
        </p:nvSpPr>
        <p:spPr/>
        <p:txBody>
          <a:bodyPr/>
          <a:lstStyle/>
          <a:p>
            <a:r>
              <a:rPr lang="en-US" dirty="0"/>
              <a:t>Semi-Markov multi-state model</a:t>
            </a:r>
          </a:p>
        </p:txBody>
      </p:sp>
      <p:sp>
        <p:nvSpPr>
          <p:cNvPr id="3" name="Content Placeholder 2">
            <a:extLst>
              <a:ext uri="{FF2B5EF4-FFF2-40B4-BE49-F238E27FC236}">
                <a16:creationId xmlns:a16="http://schemas.microsoft.com/office/drawing/2014/main" id="{D355E1D8-9D96-EC46-9861-EF4DC9308E3A}"/>
              </a:ext>
            </a:extLst>
          </p:cNvPr>
          <p:cNvSpPr>
            <a:spLocks noGrp="1"/>
          </p:cNvSpPr>
          <p:nvPr>
            <p:ph idx="1"/>
          </p:nvPr>
        </p:nvSpPr>
        <p:spPr/>
        <p:txBody>
          <a:bodyPr/>
          <a:lstStyle/>
          <a:p>
            <a:r>
              <a:rPr lang="en-US" dirty="0"/>
              <a:t>Continuous time state transition model (CTSTM)</a:t>
            </a:r>
          </a:p>
          <a:p>
            <a:pPr lvl="1"/>
            <a:r>
              <a:rPr lang="en-US" dirty="0"/>
              <a:t>Model is in continuous time and does not require model cycles </a:t>
            </a:r>
          </a:p>
          <a:p>
            <a:pPr lvl="1"/>
            <a:r>
              <a:rPr lang="en-US" dirty="0"/>
              <a:t>Estimate the parameters of the health state transitions using a multi-state model so that the simulation model is completely integrated with an underlying statistical model</a:t>
            </a:r>
          </a:p>
          <a:p>
            <a:pPr lvl="1"/>
            <a:r>
              <a:rPr lang="en-US" dirty="0"/>
              <a:t>Use individual patient simulation (IPS) to simulate a semi-Markov model, meaning that (unlike in a Markov model) transitions can depend on prior history</a:t>
            </a:r>
          </a:p>
        </p:txBody>
      </p:sp>
      <p:sp>
        <p:nvSpPr>
          <p:cNvPr id="4" name="Slide Number Placeholder 3">
            <a:extLst>
              <a:ext uri="{FF2B5EF4-FFF2-40B4-BE49-F238E27FC236}">
                <a16:creationId xmlns:a16="http://schemas.microsoft.com/office/drawing/2014/main" id="{4D9FB2FA-B8E1-D64F-BB90-FC338B5880B1}"/>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84</a:t>
            </a:fld>
            <a:endParaRPr lang="en-US"/>
          </a:p>
        </p:txBody>
      </p:sp>
    </p:spTree>
    <p:extLst>
      <p:ext uri="{BB962C8B-B14F-4D97-AF65-F5344CB8AC3E}">
        <p14:creationId xmlns:p14="http://schemas.microsoft.com/office/powerpoint/2010/main" val="90904782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A310FA-26B9-7C4D-82D9-F234D40A75DC}"/>
              </a:ext>
            </a:extLst>
          </p:cNvPr>
          <p:cNvSpPr>
            <a:spLocks noGrp="1"/>
          </p:cNvSpPr>
          <p:nvPr>
            <p:ph type="title"/>
          </p:nvPr>
        </p:nvSpPr>
        <p:spPr/>
        <p:txBody>
          <a:bodyPr/>
          <a:lstStyle/>
          <a:p>
            <a:r>
              <a:rPr lang="en-US" dirty="0"/>
              <a:t>Semi-Markov multi-state model</a:t>
            </a:r>
          </a:p>
        </p:txBody>
      </p:sp>
      <p:sp>
        <p:nvSpPr>
          <p:cNvPr id="3" name="Slide Number Placeholder 2">
            <a:extLst>
              <a:ext uri="{FF2B5EF4-FFF2-40B4-BE49-F238E27FC236}">
                <a16:creationId xmlns:a16="http://schemas.microsoft.com/office/drawing/2014/main" id="{6ABE9557-D2A9-FF4D-8A6C-7C2FB48BAB6B}"/>
              </a:ext>
            </a:extLst>
          </p:cNvPr>
          <p:cNvSpPr>
            <a:spLocks noGrp="1"/>
          </p:cNvSpPr>
          <p:nvPr>
            <p:ph type="sldNum" sz="quarter" idx="4"/>
          </p:nvPr>
        </p:nvSpPr>
        <p:spPr/>
        <p:txBody>
          <a:bodyPr/>
          <a:lstStyle/>
          <a:p>
            <a:fld id="{CF7A681D-9A53-0F41-890B-1BA01E4644AD}" type="slidenum">
              <a:rPr lang="en-US" smtClean="0"/>
              <a:pPr/>
              <a:t>85</a:t>
            </a:fld>
            <a:endParaRPr lang="en-US"/>
          </a:p>
        </p:txBody>
      </p:sp>
      <p:pic>
        <p:nvPicPr>
          <p:cNvPr id="4" name="Picture 3">
            <a:extLst>
              <a:ext uri="{FF2B5EF4-FFF2-40B4-BE49-F238E27FC236}">
                <a16:creationId xmlns:a16="http://schemas.microsoft.com/office/drawing/2014/main" id="{E033BF54-DEBB-AE4C-8C3D-D560A0A2783B}"/>
              </a:ext>
            </a:extLst>
          </p:cNvPr>
          <p:cNvPicPr>
            <a:picLocks noChangeAspect="1"/>
          </p:cNvPicPr>
          <p:nvPr/>
        </p:nvPicPr>
        <p:blipFill>
          <a:blip r:embed="rId2"/>
          <a:stretch>
            <a:fillRect/>
          </a:stretch>
        </p:blipFill>
        <p:spPr>
          <a:xfrm>
            <a:off x="485596" y="1684337"/>
            <a:ext cx="7588429" cy="2044700"/>
          </a:xfrm>
          <a:prstGeom prst="rect">
            <a:avLst/>
          </a:prstGeom>
        </p:spPr>
      </p:pic>
    </p:spTree>
    <p:extLst>
      <p:ext uri="{BB962C8B-B14F-4D97-AF65-F5344CB8AC3E}">
        <p14:creationId xmlns:p14="http://schemas.microsoft.com/office/powerpoint/2010/main" val="290163108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E9DBD-51AE-CE4B-9CB4-29F18BD43D2C}"/>
              </a:ext>
            </a:extLst>
          </p:cNvPr>
          <p:cNvSpPr>
            <a:spLocks noGrp="1"/>
          </p:cNvSpPr>
          <p:nvPr>
            <p:ph type="title"/>
          </p:nvPr>
        </p:nvSpPr>
        <p:spPr/>
        <p:txBody>
          <a:bodyPr/>
          <a:lstStyle/>
          <a:p>
            <a:r>
              <a:rPr lang="en-US" dirty="0"/>
              <a:t>Economic models with </a:t>
            </a:r>
            <a:r>
              <a:rPr lang="en-US" dirty="0" err="1">
                <a:solidFill>
                  <a:schemeClr val="accent2"/>
                </a:solidFill>
                <a:latin typeface="Lucida Console" panose="020B0609040504020204" pitchFamily="49" charset="0"/>
              </a:rPr>
              <a:t>hesim</a:t>
            </a:r>
            <a:r>
              <a:rPr lang="en-US" dirty="0"/>
              <a:t> </a:t>
            </a:r>
          </a:p>
        </p:txBody>
      </p:sp>
      <p:sp>
        <p:nvSpPr>
          <p:cNvPr id="3" name="Content Placeholder 2">
            <a:extLst>
              <a:ext uri="{FF2B5EF4-FFF2-40B4-BE49-F238E27FC236}">
                <a16:creationId xmlns:a16="http://schemas.microsoft.com/office/drawing/2014/main" id="{0BC682A7-D86A-094F-BE9A-F1AA215517E1}"/>
              </a:ext>
            </a:extLst>
          </p:cNvPr>
          <p:cNvSpPr>
            <a:spLocks noGrp="1"/>
          </p:cNvSpPr>
          <p:nvPr>
            <p:ph idx="1"/>
          </p:nvPr>
        </p:nvSpPr>
        <p:spPr/>
        <p:txBody>
          <a:bodyPr>
            <a:normAutofit/>
          </a:bodyPr>
          <a:lstStyle/>
          <a:p>
            <a:pPr marL="342900" indent="-342900">
              <a:buFont typeface="+mj-lt"/>
              <a:buAutoNum type="arabicPeriod"/>
            </a:pPr>
            <a:r>
              <a:rPr lang="en-US" dirty="0"/>
              <a:t>Model set-up</a:t>
            </a:r>
          </a:p>
          <a:p>
            <a:pPr marL="342900" indent="-342900">
              <a:buFont typeface="+mj-lt"/>
              <a:buAutoNum type="arabicPeriod"/>
            </a:pPr>
            <a:r>
              <a:rPr lang="en-US" dirty="0"/>
              <a:t>Parameters</a:t>
            </a:r>
          </a:p>
          <a:p>
            <a:pPr marL="342900" indent="-342900">
              <a:buFont typeface="+mj-lt"/>
              <a:buAutoNum type="arabicPeriod"/>
            </a:pPr>
            <a:r>
              <a:rPr lang="en-US" dirty="0"/>
              <a:t>Simulation</a:t>
            </a:r>
          </a:p>
          <a:p>
            <a:pPr marL="563562" lvl="1" indent="-342900">
              <a:buFont typeface="+mj-lt"/>
              <a:buAutoNum type="alphaLcPeriod"/>
            </a:pPr>
            <a:r>
              <a:rPr lang="en-US" dirty="0"/>
              <a:t>Construction of model</a:t>
            </a:r>
          </a:p>
          <a:p>
            <a:pPr marL="563562" lvl="1" indent="-342900">
              <a:buFont typeface="+mj-lt"/>
              <a:buAutoNum type="alphaLcPeriod"/>
            </a:pPr>
            <a:r>
              <a:rPr lang="en-US" dirty="0"/>
              <a:t>Simulation of outcomes</a:t>
            </a:r>
          </a:p>
          <a:p>
            <a:pPr marL="342900" indent="-342900">
              <a:buFont typeface="+mj-lt"/>
              <a:buAutoNum type="arabicPeriod"/>
            </a:pPr>
            <a:r>
              <a:rPr lang="en-US" dirty="0"/>
              <a:t>Cost-effectiveness analysis</a:t>
            </a:r>
          </a:p>
        </p:txBody>
      </p:sp>
      <p:sp>
        <p:nvSpPr>
          <p:cNvPr id="4" name="Slide Number Placeholder 3">
            <a:extLst>
              <a:ext uri="{FF2B5EF4-FFF2-40B4-BE49-F238E27FC236}">
                <a16:creationId xmlns:a16="http://schemas.microsoft.com/office/drawing/2014/main" id="{B714A037-C8AD-A04C-B187-1E6F2DC124F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86</a:t>
            </a:fld>
            <a:endParaRPr lang="en-US"/>
          </a:p>
        </p:txBody>
      </p:sp>
    </p:spTree>
    <p:extLst>
      <p:ext uri="{BB962C8B-B14F-4D97-AF65-F5344CB8AC3E}">
        <p14:creationId xmlns:p14="http://schemas.microsoft.com/office/powerpoint/2010/main" val="117460515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3D2267-7508-7042-A132-089607D45ABB}"/>
              </a:ext>
            </a:extLst>
          </p:cNvPr>
          <p:cNvSpPr>
            <a:spLocks noGrp="1"/>
          </p:cNvSpPr>
          <p:nvPr>
            <p:ph type="title"/>
          </p:nvPr>
        </p:nvSpPr>
        <p:spPr/>
        <p:txBody>
          <a:bodyPr/>
          <a:lstStyle/>
          <a:p>
            <a:r>
              <a:rPr lang="en-US" dirty="0"/>
              <a:t>Model setup</a:t>
            </a:r>
          </a:p>
        </p:txBody>
      </p:sp>
      <p:sp>
        <p:nvSpPr>
          <p:cNvPr id="3" name="Content Placeholder 2">
            <a:extLst>
              <a:ext uri="{FF2B5EF4-FFF2-40B4-BE49-F238E27FC236}">
                <a16:creationId xmlns:a16="http://schemas.microsoft.com/office/drawing/2014/main" id="{B8BB580C-B9BE-BC4A-969E-76A90E6289D3}"/>
              </a:ext>
            </a:extLst>
          </p:cNvPr>
          <p:cNvSpPr>
            <a:spLocks noGrp="1"/>
          </p:cNvSpPr>
          <p:nvPr>
            <p:ph idx="1"/>
          </p:nvPr>
        </p:nvSpPr>
        <p:spPr/>
        <p:txBody>
          <a:bodyPr/>
          <a:lstStyle/>
          <a:p>
            <a:r>
              <a:rPr lang="en-US" dirty="0"/>
              <a:t>The transitions of a multi-state model in </a:t>
            </a:r>
            <a:r>
              <a:rPr lang="en-US" dirty="0" err="1"/>
              <a:t>hesim</a:t>
            </a:r>
            <a:r>
              <a:rPr lang="en-US" dirty="0"/>
              <a:t> must be characterized by a matrix where each element denotes a transition from a row to a column.</a:t>
            </a:r>
          </a:p>
        </p:txBody>
      </p:sp>
      <p:sp>
        <p:nvSpPr>
          <p:cNvPr id="4" name="Slide Number Placeholder 3">
            <a:extLst>
              <a:ext uri="{FF2B5EF4-FFF2-40B4-BE49-F238E27FC236}">
                <a16:creationId xmlns:a16="http://schemas.microsoft.com/office/drawing/2014/main" id="{E1CEE0A0-31AF-494E-A6EB-DA6EA7CAE5C6}"/>
              </a:ext>
            </a:extLst>
          </p:cNvPr>
          <p:cNvSpPr>
            <a:spLocks noGrp="1"/>
          </p:cNvSpPr>
          <p:nvPr>
            <p:ph type="sldNum" sz="quarter" idx="4"/>
          </p:nvPr>
        </p:nvSpPr>
        <p:spPr/>
        <p:txBody>
          <a:bodyPr/>
          <a:lstStyle/>
          <a:p>
            <a:fld id="{CF7A681D-9A53-0F41-890B-1BA01E4644AD}" type="slidenum">
              <a:rPr lang="en-US" smtClean="0"/>
              <a:pPr/>
              <a:t>87</a:t>
            </a:fld>
            <a:endParaRPr lang="en-US"/>
          </a:p>
        </p:txBody>
      </p:sp>
      <p:sp>
        <p:nvSpPr>
          <p:cNvPr id="5" name="Rectangle 4">
            <a:extLst>
              <a:ext uri="{FF2B5EF4-FFF2-40B4-BE49-F238E27FC236}">
                <a16:creationId xmlns:a16="http://schemas.microsoft.com/office/drawing/2014/main" id="{893AA1AB-69FC-D44D-B6F3-952A80A9755E}"/>
              </a:ext>
            </a:extLst>
          </p:cNvPr>
          <p:cNvSpPr/>
          <p:nvPr/>
        </p:nvSpPr>
        <p:spPr>
          <a:xfrm>
            <a:off x="457200" y="1760488"/>
            <a:ext cx="6686550" cy="1277273"/>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tmat</a:t>
            </a:r>
            <a:r>
              <a:rPr lang="en-US" sz="1100" dirty="0">
                <a:latin typeface="Lucida Console" panose="020B0609040504020204" pitchFamily="49" charset="0"/>
              </a:rPr>
              <a:t> &lt;- </a:t>
            </a:r>
            <a:r>
              <a:rPr lang="en-US" sz="1100" dirty="0" err="1">
                <a:latin typeface="Lucida Console" panose="020B0609040504020204" pitchFamily="49" charset="0"/>
              </a:rPr>
              <a:t>rbind</a:t>
            </a:r>
            <a:r>
              <a:rPr lang="en-US" sz="1100" dirty="0">
                <a:latin typeface="Lucida Console" panose="020B0609040504020204" pitchFamily="49" charset="0"/>
              </a:rPr>
              <a:t>(</a:t>
            </a:r>
          </a:p>
          <a:p>
            <a:r>
              <a:rPr lang="en-US" sz="1100" dirty="0">
                <a:latin typeface="Lucida Console" panose="020B0609040504020204" pitchFamily="49" charset="0"/>
              </a:rPr>
              <a:t>  c(NA, 1, 2),</a:t>
            </a:r>
          </a:p>
          <a:p>
            <a:r>
              <a:rPr lang="en-US" sz="1100" dirty="0">
                <a:latin typeface="Lucida Console" panose="020B0609040504020204" pitchFamily="49" charset="0"/>
              </a:rPr>
              <a:t>  c(NA, NA, 3),</a:t>
            </a:r>
          </a:p>
          <a:p>
            <a:r>
              <a:rPr lang="en-US" sz="1100" dirty="0">
                <a:latin typeface="Lucida Console" panose="020B0609040504020204" pitchFamily="49" charset="0"/>
              </a:rPr>
              <a:t>  c(NA, NA, NA)</a:t>
            </a:r>
          </a:p>
          <a:p>
            <a:r>
              <a:rPr lang="en-US" sz="1100" dirty="0">
                <a:latin typeface="Lucida Console" panose="020B0609040504020204" pitchFamily="49" charset="0"/>
              </a:rPr>
              <a:t>)</a:t>
            </a:r>
          </a:p>
          <a:p>
            <a:r>
              <a:rPr lang="en-US" sz="1100" dirty="0" err="1">
                <a:latin typeface="Lucida Console" panose="020B0609040504020204" pitchFamily="49" charset="0"/>
              </a:rPr>
              <a:t>colnames</a:t>
            </a:r>
            <a:r>
              <a:rPr lang="en-US" sz="1100" dirty="0">
                <a:latin typeface="Lucida Console" panose="020B0609040504020204" pitchFamily="49" charset="0"/>
              </a:rPr>
              <a:t>(</a:t>
            </a:r>
            <a:r>
              <a:rPr lang="en-US" sz="1100" dirty="0" err="1">
                <a:latin typeface="Lucida Console" panose="020B0609040504020204" pitchFamily="49" charset="0"/>
              </a:rPr>
              <a:t>tmat</a:t>
            </a:r>
            <a:r>
              <a:rPr lang="en-US" sz="1100" dirty="0">
                <a:latin typeface="Lucida Console" panose="020B0609040504020204" pitchFamily="49" charset="0"/>
              </a:rPr>
              <a:t>) &lt;- </a:t>
            </a:r>
            <a:r>
              <a:rPr lang="en-US" sz="1100" dirty="0" err="1">
                <a:latin typeface="Lucida Console" panose="020B0609040504020204" pitchFamily="49" charset="0"/>
              </a:rPr>
              <a:t>rownames</a:t>
            </a:r>
            <a:r>
              <a:rPr lang="en-US" sz="1100" dirty="0">
                <a:latin typeface="Lucida Console" panose="020B0609040504020204" pitchFamily="49" charset="0"/>
              </a:rPr>
              <a:t>(</a:t>
            </a:r>
            <a:r>
              <a:rPr lang="en-US" sz="1100" dirty="0" err="1">
                <a:latin typeface="Lucida Console" panose="020B0609040504020204" pitchFamily="49" charset="0"/>
              </a:rPr>
              <a:t>tmat</a:t>
            </a:r>
            <a:r>
              <a:rPr lang="en-US" sz="1100" dirty="0">
                <a:latin typeface="Lucida Console" panose="020B0609040504020204" pitchFamily="49" charset="0"/>
              </a:rPr>
              <a:t>) &lt;- c("Stable", "Progression", "Dead")</a:t>
            </a:r>
          </a:p>
          <a:p>
            <a:r>
              <a:rPr lang="en-US" sz="1100" dirty="0">
                <a:latin typeface="Lucida Console" panose="020B0609040504020204" pitchFamily="49" charset="0"/>
              </a:rPr>
              <a:t>print(</a:t>
            </a:r>
            <a:r>
              <a:rPr lang="en-US" sz="1100" dirty="0" err="1">
                <a:latin typeface="Lucida Console" panose="020B0609040504020204" pitchFamily="49" charset="0"/>
              </a:rPr>
              <a:t>tmat</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811BC3AA-A8B7-BC49-9DA8-94E3391E387A}"/>
              </a:ext>
            </a:extLst>
          </p:cNvPr>
          <p:cNvSpPr/>
          <p:nvPr/>
        </p:nvSpPr>
        <p:spPr>
          <a:xfrm>
            <a:off x="457200" y="3403684"/>
            <a:ext cx="4572000" cy="769441"/>
          </a:xfrm>
          <a:prstGeom prst="rect">
            <a:avLst/>
          </a:prstGeom>
        </p:spPr>
        <p:txBody>
          <a:bodyPr>
            <a:spAutoFit/>
          </a:bodyPr>
          <a:lstStyle/>
          <a:p>
            <a:r>
              <a:rPr lang="en-US" sz="1100" dirty="0">
                <a:latin typeface="Lucida Console" panose="020B0609040504020204" pitchFamily="49" charset="0"/>
              </a:rPr>
              <a:t>		 Stable Progression  	  Dead </a:t>
            </a:r>
          </a:p>
          <a:p>
            <a:r>
              <a:rPr lang="en-US" sz="1100" dirty="0">
                <a:latin typeface="Lucida Console" panose="020B0609040504020204" pitchFamily="49" charset="0"/>
              </a:rPr>
              <a:t>Stable 		NA 		  1 		2 </a:t>
            </a:r>
          </a:p>
          <a:p>
            <a:r>
              <a:rPr lang="en-US" sz="1100" dirty="0">
                <a:latin typeface="Lucida Console" panose="020B0609040504020204" pitchFamily="49" charset="0"/>
              </a:rPr>
              <a:t>Progression 	NA 		 NA   	3 </a:t>
            </a:r>
          </a:p>
          <a:p>
            <a:r>
              <a:rPr lang="en-US" sz="1100" dirty="0">
                <a:latin typeface="Lucida Console" panose="020B0609040504020204" pitchFamily="49" charset="0"/>
              </a:rPr>
              <a:t>Dead 			NA 		 NA 	    NA</a:t>
            </a:r>
          </a:p>
        </p:txBody>
      </p:sp>
    </p:spTree>
    <p:extLst>
      <p:ext uri="{BB962C8B-B14F-4D97-AF65-F5344CB8AC3E}">
        <p14:creationId xmlns:p14="http://schemas.microsoft.com/office/powerpoint/2010/main" val="408451329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76603D-5A7C-8842-8FDF-59AFE442B928}"/>
              </a:ext>
            </a:extLst>
          </p:cNvPr>
          <p:cNvSpPr>
            <a:spLocks noGrp="1"/>
          </p:cNvSpPr>
          <p:nvPr>
            <p:ph type="title"/>
          </p:nvPr>
        </p:nvSpPr>
        <p:spPr/>
        <p:txBody>
          <a:bodyPr/>
          <a:lstStyle/>
          <a:p>
            <a:r>
              <a:rPr lang="en-US" dirty="0"/>
              <a:t>Model setup</a:t>
            </a:r>
          </a:p>
        </p:txBody>
      </p:sp>
      <p:sp>
        <p:nvSpPr>
          <p:cNvPr id="3" name="Slide Number Placeholder 2">
            <a:extLst>
              <a:ext uri="{FF2B5EF4-FFF2-40B4-BE49-F238E27FC236}">
                <a16:creationId xmlns:a16="http://schemas.microsoft.com/office/drawing/2014/main" id="{4A275670-C87E-9A42-9DA6-87DE34D640CD}"/>
              </a:ext>
            </a:extLst>
          </p:cNvPr>
          <p:cNvSpPr>
            <a:spLocks noGrp="1"/>
          </p:cNvSpPr>
          <p:nvPr>
            <p:ph type="sldNum" sz="quarter" idx="4"/>
          </p:nvPr>
        </p:nvSpPr>
        <p:spPr/>
        <p:txBody>
          <a:bodyPr/>
          <a:lstStyle/>
          <a:p>
            <a:fld id="{CF7A681D-9A53-0F41-890B-1BA01E4644AD}" type="slidenum">
              <a:rPr lang="en-US" smtClean="0"/>
              <a:pPr/>
              <a:t>88</a:t>
            </a:fld>
            <a:endParaRPr lang="en-US"/>
          </a:p>
        </p:txBody>
      </p:sp>
      <p:sp>
        <p:nvSpPr>
          <p:cNvPr id="4" name="Rectangle 3">
            <a:extLst>
              <a:ext uri="{FF2B5EF4-FFF2-40B4-BE49-F238E27FC236}">
                <a16:creationId xmlns:a16="http://schemas.microsoft.com/office/drawing/2014/main" id="{CF3A17B9-CB8C-1C4A-9E65-0CAE76DC440C}"/>
              </a:ext>
            </a:extLst>
          </p:cNvPr>
          <p:cNvSpPr/>
          <p:nvPr/>
        </p:nvSpPr>
        <p:spPr>
          <a:xfrm>
            <a:off x="457200" y="710792"/>
            <a:ext cx="8037870" cy="4324261"/>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n_patients</a:t>
            </a:r>
            <a:r>
              <a:rPr lang="en-US" sz="1100" dirty="0">
                <a:latin typeface="Lucida Console" panose="020B0609040504020204" pitchFamily="49" charset="0"/>
              </a:rPr>
              <a:t> &lt;- 1000</a:t>
            </a:r>
          </a:p>
          <a:p>
            <a:endParaRPr lang="en-US" sz="1100" dirty="0">
              <a:latin typeface="Lucida Console" panose="020B0609040504020204" pitchFamily="49" charset="0"/>
            </a:endParaRPr>
          </a:p>
          <a:p>
            <a:r>
              <a:rPr lang="en-US" sz="1100" dirty="0">
                <a:latin typeface="Lucida Console" panose="020B0609040504020204" pitchFamily="49" charset="0"/>
              </a:rPr>
              <a:t>patients &lt;- </a:t>
            </a:r>
            <a:r>
              <a:rPr lang="en-US" sz="1100" dirty="0" err="1">
                <a:latin typeface="Lucida Console" panose="020B0609040504020204" pitchFamily="49" charset="0"/>
              </a:rPr>
              <a:t>data.table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patient_id</a:t>
            </a:r>
            <a:r>
              <a:rPr lang="en-US" sz="1100" dirty="0">
                <a:latin typeface="Lucida Console" panose="020B0609040504020204" pitchFamily="49" charset="0"/>
              </a:rPr>
              <a:t> = 1:n_patients,</a:t>
            </a:r>
          </a:p>
          <a:p>
            <a:r>
              <a:rPr lang="en-US" sz="1100" dirty="0">
                <a:latin typeface="Lucida Console" panose="020B0609040504020204" pitchFamily="49" charset="0"/>
              </a:rPr>
              <a:t>  age = </a:t>
            </a:r>
            <a:r>
              <a:rPr lang="en-US" sz="1100" dirty="0" err="1">
                <a:latin typeface="Lucida Console" panose="020B0609040504020204" pitchFamily="49" charset="0"/>
              </a:rPr>
              <a:t>rnorm</a:t>
            </a:r>
            <a:r>
              <a:rPr lang="en-US" sz="1100" dirty="0">
                <a:latin typeface="Lucida Console" panose="020B0609040504020204" pitchFamily="49" charset="0"/>
              </a:rPr>
              <a:t>(</a:t>
            </a:r>
            <a:r>
              <a:rPr lang="en-US" sz="1100" dirty="0" err="1">
                <a:latin typeface="Lucida Console" panose="020B0609040504020204" pitchFamily="49" charset="0"/>
              </a:rPr>
              <a:t>n_patients</a:t>
            </a:r>
            <a:r>
              <a:rPr lang="en-US" sz="1100" dirty="0">
                <a:latin typeface="Lucida Console" panose="020B0609040504020204" pitchFamily="49" charset="0"/>
              </a:rPr>
              <a:t>, mean = 45, </a:t>
            </a:r>
            <a:r>
              <a:rPr lang="en-US" sz="1100" dirty="0" err="1">
                <a:latin typeface="Lucida Console" panose="020B0609040504020204" pitchFamily="49" charset="0"/>
              </a:rPr>
              <a:t>sd</a:t>
            </a:r>
            <a:r>
              <a:rPr lang="en-US" sz="1100" dirty="0">
                <a:latin typeface="Lucida Console" panose="020B0609040504020204" pitchFamily="49" charset="0"/>
              </a:rPr>
              <a:t> = 7),</a:t>
            </a:r>
          </a:p>
          <a:p>
            <a:r>
              <a:rPr lang="en-US" sz="1100" dirty="0">
                <a:latin typeface="Lucida Console" panose="020B0609040504020204" pitchFamily="49" charset="0"/>
              </a:rPr>
              <a:t>  female = </a:t>
            </a:r>
            <a:r>
              <a:rPr lang="en-US" sz="1100" dirty="0" err="1">
                <a:latin typeface="Lucida Console" panose="020B0609040504020204" pitchFamily="49" charset="0"/>
              </a:rPr>
              <a:t>rbinom</a:t>
            </a:r>
            <a:r>
              <a:rPr lang="en-US" sz="1100" dirty="0">
                <a:latin typeface="Lucida Console" panose="020B0609040504020204" pitchFamily="49" charset="0"/>
              </a:rPr>
              <a:t>(</a:t>
            </a:r>
            <a:r>
              <a:rPr lang="en-US" sz="1100" dirty="0" err="1">
                <a:latin typeface="Lucida Console" panose="020B0609040504020204" pitchFamily="49" charset="0"/>
              </a:rPr>
              <a:t>n_patients</a:t>
            </a:r>
            <a:r>
              <a:rPr lang="en-US" sz="1100" dirty="0">
                <a:latin typeface="Lucida Console" panose="020B0609040504020204" pitchFamily="49" charset="0"/>
              </a:rPr>
              <a:t>, size = 1, </a:t>
            </a:r>
            <a:r>
              <a:rPr lang="en-US" sz="1100" dirty="0" err="1">
                <a:latin typeface="Lucida Console" panose="020B0609040504020204" pitchFamily="49" charset="0"/>
              </a:rPr>
              <a:t>prob</a:t>
            </a:r>
            <a:r>
              <a:rPr lang="en-US" sz="1100" dirty="0">
                <a:latin typeface="Lucida Console" panose="020B0609040504020204" pitchFamily="49" charset="0"/>
              </a:rPr>
              <a:t> = .51)</a:t>
            </a:r>
          </a:p>
          <a:p>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states &lt;- </a:t>
            </a:r>
            <a:r>
              <a:rPr lang="en-US" sz="1100" dirty="0" err="1">
                <a:latin typeface="Lucida Console" panose="020B0609040504020204" pitchFamily="49" charset="0"/>
              </a:rPr>
              <a:t>data.table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 c(1, 2),</a:t>
            </a:r>
          </a:p>
          <a:p>
            <a:r>
              <a:rPr lang="en-US" sz="1100" dirty="0">
                <a:latin typeface="Lucida Console" panose="020B0609040504020204" pitchFamily="49" charset="0"/>
              </a:rPr>
              <a:t>  </a:t>
            </a:r>
            <a:r>
              <a:rPr lang="en-US" sz="1100" dirty="0" err="1">
                <a:latin typeface="Lucida Console" panose="020B0609040504020204" pitchFamily="49" charset="0"/>
              </a:rPr>
              <a:t>state_name</a:t>
            </a:r>
            <a:r>
              <a:rPr lang="en-US" sz="1100" dirty="0">
                <a:latin typeface="Lucida Console" panose="020B0609040504020204" pitchFamily="49" charset="0"/>
              </a:rPr>
              <a:t> = c("Stable", "Progression") # Non-death health states</a:t>
            </a:r>
          </a:p>
          <a:p>
            <a:r>
              <a:rPr lang="en-US" sz="1100" dirty="0">
                <a:latin typeface="Lucida Console" panose="020B0609040504020204" pitchFamily="49" charset="0"/>
              </a:rPr>
              <a:t>)</a:t>
            </a:r>
          </a:p>
          <a:p>
            <a:r>
              <a:rPr lang="en-US" sz="1100" dirty="0" err="1">
                <a:latin typeface="Lucida Console" panose="020B0609040504020204" pitchFamily="49" charset="0"/>
              </a:rPr>
              <a:t>n_states</a:t>
            </a:r>
            <a:r>
              <a:rPr lang="en-US" sz="1100" dirty="0">
                <a:latin typeface="Lucida Console" panose="020B0609040504020204" pitchFamily="49" charset="0"/>
              </a:rPr>
              <a:t> &lt;- </a:t>
            </a:r>
            <a:r>
              <a:rPr lang="en-US" sz="1100" dirty="0" err="1">
                <a:latin typeface="Lucida Console" panose="020B0609040504020204" pitchFamily="49" charset="0"/>
              </a:rPr>
              <a:t>nrow</a:t>
            </a:r>
            <a:r>
              <a:rPr lang="en-US" sz="1100" dirty="0">
                <a:latin typeface="Lucida Console" panose="020B0609040504020204" pitchFamily="49" charset="0"/>
              </a:rPr>
              <a:t>(states)</a:t>
            </a:r>
          </a:p>
          <a:p>
            <a:endParaRPr lang="en-US" sz="1100" dirty="0">
              <a:latin typeface="Lucida Console" panose="020B0609040504020204" pitchFamily="49" charset="0"/>
            </a:endParaRPr>
          </a:p>
          <a:p>
            <a:r>
              <a:rPr lang="en-US" sz="1100" dirty="0">
                <a:latin typeface="Lucida Console" panose="020B0609040504020204" pitchFamily="49" charset="0"/>
              </a:rPr>
              <a:t>strategies &lt;- </a:t>
            </a:r>
            <a:r>
              <a:rPr lang="en-US" sz="1100" dirty="0" err="1">
                <a:latin typeface="Lucida Console" panose="020B0609040504020204" pitchFamily="49" charset="0"/>
              </a:rPr>
              <a:t>data.frame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 1:2,</a:t>
            </a:r>
          </a:p>
          <a:p>
            <a:r>
              <a:rPr lang="en-US" sz="1100" dirty="0">
                <a:latin typeface="Lucida Console" panose="020B0609040504020204" pitchFamily="49" charset="0"/>
              </a:rPr>
              <a:t>  </a:t>
            </a:r>
            <a:r>
              <a:rPr lang="en-US" sz="1100" dirty="0" err="1">
                <a:latin typeface="Lucida Console" panose="020B0609040504020204" pitchFamily="49" charset="0"/>
              </a:rPr>
              <a:t>strategy_name</a:t>
            </a:r>
            <a:r>
              <a:rPr lang="en-US" sz="1100" dirty="0">
                <a:latin typeface="Lucida Console" panose="020B0609040504020204" pitchFamily="49" charset="0"/>
              </a:rPr>
              <a:t> = c("SOC", "New")</a:t>
            </a:r>
          </a:p>
          <a:p>
            <a:r>
              <a:rPr lang="en-US" sz="1100" dirty="0">
                <a:latin typeface="Lucida Console" panose="020B0609040504020204" pitchFamily="49" charset="0"/>
              </a:rPr>
              <a:t>)</a:t>
            </a:r>
          </a:p>
          <a:p>
            <a:r>
              <a:rPr lang="en-US" sz="1100" dirty="0" err="1">
                <a:latin typeface="Lucida Console" panose="020B0609040504020204" pitchFamily="49" charset="0"/>
              </a:rPr>
              <a:t>n_strategies</a:t>
            </a:r>
            <a:r>
              <a:rPr lang="en-US" sz="1100" dirty="0">
                <a:latin typeface="Lucida Console" panose="020B0609040504020204" pitchFamily="49" charset="0"/>
              </a:rPr>
              <a:t> &lt;- </a:t>
            </a:r>
            <a:r>
              <a:rPr lang="en-US" sz="1100" dirty="0" err="1">
                <a:latin typeface="Lucida Console" panose="020B0609040504020204" pitchFamily="49" charset="0"/>
              </a:rPr>
              <a:t>nrow</a:t>
            </a:r>
            <a:r>
              <a:rPr lang="en-US" sz="1100" dirty="0">
                <a:latin typeface="Lucida Console" panose="020B0609040504020204" pitchFamily="49" charset="0"/>
              </a:rPr>
              <a:t>(strategies)</a:t>
            </a:r>
          </a:p>
          <a:p>
            <a:endParaRPr lang="en-US" sz="1100" dirty="0">
              <a:latin typeface="Lucida Console" panose="020B0609040504020204" pitchFamily="49" charset="0"/>
            </a:endParaRPr>
          </a:p>
          <a:p>
            <a:r>
              <a:rPr lang="en-US" sz="1100" b="1" dirty="0" err="1">
                <a:solidFill>
                  <a:srgbClr val="0070C0"/>
                </a:solidFill>
                <a:latin typeface="Lucida Console" panose="020B0609040504020204" pitchFamily="49" charset="0"/>
              </a:rPr>
              <a:t>hesim_dat</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hesim_data</a:t>
            </a:r>
            <a:r>
              <a:rPr lang="en-US" sz="1100" dirty="0">
                <a:latin typeface="Lucida Console" panose="020B0609040504020204" pitchFamily="49" charset="0"/>
              </a:rPr>
              <a:t>(</a:t>
            </a:r>
          </a:p>
          <a:p>
            <a:r>
              <a:rPr lang="en-US" sz="1100" dirty="0">
                <a:latin typeface="Lucida Console" panose="020B0609040504020204" pitchFamily="49" charset="0"/>
              </a:rPr>
              <a:t>  strategies = strategies,</a:t>
            </a:r>
          </a:p>
          <a:p>
            <a:r>
              <a:rPr lang="en-US" sz="1100" dirty="0">
                <a:latin typeface="Lucida Console" panose="020B0609040504020204" pitchFamily="49" charset="0"/>
              </a:rPr>
              <a:t>  patients = patients,</a:t>
            </a:r>
          </a:p>
          <a:p>
            <a:r>
              <a:rPr lang="en-US" sz="1100" dirty="0">
                <a:latin typeface="Lucida Console" panose="020B0609040504020204" pitchFamily="49" charset="0"/>
              </a:rPr>
              <a:t>  states = states</a:t>
            </a:r>
          </a:p>
          <a:p>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3607C2AA-FD01-BA44-BF96-CFD4AC367711}"/>
              </a:ext>
            </a:extLst>
          </p:cNvPr>
          <p:cNvSpPr/>
          <p:nvPr/>
        </p:nvSpPr>
        <p:spPr>
          <a:xfrm>
            <a:off x="5212736" y="710792"/>
            <a:ext cx="3071812" cy="1708160"/>
          </a:xfrm>
          <a:prstGeom prst="rect">
            <a:avLst/>
          </a:prstGeom>
        </p:spPr>
        <p:txBody>
          <a:bodyPr wrap="square">
            <a:spAutoFit/>
          </a:bodyPr>
          <a:lstStyle/>
          <a:p>
            <a:r>
              <a:rPr lang="en-US" sz="1050" i="1" dirty="0">
                <a:solidFill>
                  <a:srgbClr val="002060"/>
                </a:solidFill>
              </a:rPr>
              <a:t>As in the cohort model, we must specify the target population and treatment strategies of interest. </a:t>
            </a:r>
          </a:p>
          <a:p>
            <a:endParaRPr lang="en-US" sz="1050" i="1" dirty="0">
              <a:solidFill>
                <a:srgbClr val="002060"/>
              </a:solidFill>
            </a:endParaRPr>
          </a:p>
          <a:p>
            <a:r>
              <a:rPr lang="en-US" sz="1050" i="1" dirty="0">
                <a:solidFill>
                  <a:srgbClr val="002060"/>
                </a:solidFill>
              </a:rPr>
              <a:t>Unlike the cohort model we simulate 1,000 patients which should be enough to produce reasonably stable results. </a:t>
            </a:r>
          </a:p>
          <a:p>
            <a:endParaRPr lang="en-US" sz="1050" i="1" dirty="0">
              <a:solidFill>
                <a:srgbClr val="002060"/>
              </a:solidFill>
            </a:endParaRPr>
          </a:p>
          <a:p>
            <a:r>
              <a:rPr lang="en-US" sz="1050" i="1" dirty="0">
                <a:solidFill>
                  <a:srgbClr val="002060"/>
                </a:solidFill>
              </a:rPr>
              <a:t>We also explicitly define the health states, which we will use to model utility and costs.</a:t>
            </a:r>
          </a:p>
        </p:txBody>
      </p:sp>
    </p:spTree>
    <p:extLst>
      <p:ext uri="{BB962C8B-B14F-4D97-AF65-F5344CB8AC3E}">
        <p14:creationId xmlns:p14="http://schemas.microsoft.com/office/powerpoint/2010/main" val="119950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9" end="9"/>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10" end="1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11" end="1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14" end="14"/>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
                                            <p:txEl>
                                              <p:pRg st="15" end="15"/>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
                                            <p:txEl>
                                              <p:pRg st="16" end="16"/>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xEl>
                                              <p:pRg st="17" end="17"/>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
                                            <p:txEl>
                                              <p:pRg st="18" end="1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20" end="20"/>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
                                            <p:txEl>
                                              <p:pRg st="21" end="21"/>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
                                            <p:txEl>
                                              <p:pRg st="22" end="22"/>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
                                            <p:txEl>
                                              <p:pRg st="23" end="23"/>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
                                            <p:txEl>
                                              <p:pRg st="24" end="24"/>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A9D0A-4F66-9C46-B746-4624F61819FB}"/>
              </a:ext>
            </a:extLst>
          </p:cNvPr>
          <p:cNvSpPr>
            <a:spLocks noGrp="1"/>
          </p:cNvSpPr>
          <p:nvPr>
            <p:ph type="title"/>
          </p:nvPr>
        </p:nvSpPr>
        <p:spPr/>
        <p:txBody>
          <a:bodyPr/>
          <a:lstStyle/>
          <a:p>
            <a:r>
              <a:rPr lang="en-US"/>
              <a:t>Plugging in </a:t>
            </a:r>
            <a:r>
              <a:rPr lang="en-US" dirty="0"/>
              <a:t>model input parameter estimates</a:t>
            </a:r>
          </a:p>
        </p:txBody>
      </p:sp>
      <p:pic>
        <p:nvPicPr>
          <p:cNvPr id="3" name="Picture 2">
            <a:extLst>
              <a:ext uri="{FF2B5EF4-FFF2-40B4-BE49-F238E27FC236}">
                <a16:creationId xmlns:a16="http://schemas.microsoft.com/office/drawing/2014/main" id="{CA168844-62DD-8149-BF9B-2471A3809043}"/>
              </a:ext>
            </a:extLst>
          </p:cNvPr>
          <p:cNvPicPr>
            <a:picLocks noChangeAspect="1"/>
          </p:cNvPicPr>
          <p:nvPr/>
        </p:nvPicPr>
        <p:blipFill>
          <a:blip r:embed="rId3">
            <a:extLst>
              <a:ext uri="{BEBA8EAE-BF5A-486C-A8C5-ECC9F3942E4B}">
                <a14:imgProps xmlns:a14="http://schemas.microsoft.com/office/drawing/2010/main">
                  <a14:imgLayer>
                    <a14:imgEffect>
                      <a14:saturation sat="0"/>
                    </a14:imgEffect>
                  </a14:imgLayer>
                </a14:imgProps>
              </a:ext>
            </a:extLst>
          </a:blip>
          <a:stretch>
            <a:fillRect/>
          </a:stretch>
        </p:blipFill>
        <p:spPr>
          <a:xfrm>
            <a:off x="2863591" y="764177"/>
            <a:ext cx="3731461" cy="4264527"/>
          </a:xfrm>
          <a:prstGeom prst="rect">
            <a:avLst/>
          </a:prstGeom>
        </p:spPr>
      </p:pic>
      <p:sp>
        <p:nvSpPr>
          <p:cNvPr id="4" name="Slide Number Placeholder 3">
            <a:extLst>
              <a:ext uri="{FF2B5EF4-FFF2-40B4-BE49-F238E27FC236}">
                <a16:creationId xmlns:a16="http://schemas.microsoft.com/office/drawing/2014/main" id="{BB698F5A-6C12-F142-94F7-8AC9DB982C6B}"/>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8</a:t>
            </a:fld>
            <a:endParaRPr lang="en-US"/>
          </a:p>
        </p:txBody>
      </p:sp>
    </p:spTree>
    <p:extLst>
      <p:ext uri="{BB962C8B-B14F-4D97-AF65-F5344CB8AC3E}">
        <p14:creationId xmlns:p14="http://schemas.microsoft.com/office/powerpoint/2010/main" val="252964491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76C7B-189F-674F-B2D8-6B6AC826E758}"/>
              </a:ext>
            </a:extLst>
          </p:cNvPr>
          <p:cNvSpPr>
            <a:spLocks noGrp="1"/>
          </p:cNvSpPr>
          <p:nvPr>
            <p:ph type="title"/>
          </p:nvPr>
        </p:nvSpPr>
        <p:spPr/>
        <p:txBody>
          <a:bodyPr/>
          <a:lstStyle/>
          <a:p>
            <a:r>
              <a:rPr lang="en-US" dirty="0"/>
              <a:t>Model setup</a:t>
            </a:r>
          </a:p>
        </p:txBody>
      </p:sp>
      <p:sp>
        <p:nvSpPr>
          <p:cNvPr id="3" name="Slide Number Placeholder 2">
            <a:extLst>
              <a:ext uri="{FF2B5EF4-FFF2-40B4-BE49-F238E27FC236}">
                <a16:creationId xmlns:a16="http://schemas.microsoft.com/office/drawing/2014/main" id="{E497E610-8440-3940-A277-CB8A4997A8B6}"/>
              </a:ext>
            </a:extLst>
          </p:cNvPr>
          <p:cNvSpPr>
            <a:spLocks noGrp="1"/>
          </p:cNvSpPr>
          <p:nvPr>
            <p:ph type="sldNum" sz="quarter" idx="4"/>
          </p:nvPr>
        </p:nvSpPr>
        <p:spPr/>
        <p:txBody>
          <a:bodyPr/>
          <a:lstStyle/>
          <a:p>
            <a:fld id="{CF7A681D-9A53-0F41-890B-1BA01E4644AD}" type="slidenum">
              <a:rPr lang="en-US" smtClean="0"/>
              <a:pPr/>
              <a:t>89</a:t>
            </a:fld>
            <a:endParaRPr lang="en-US"/>
          </a:p>
        </p:txBody>
      </p:sp>
      <p:sp>
        <p:nvSpPr>
          <p:cNvPr id="4" name="Rectangle 3">
            <a:extLst>
              <a:ext uri="{FF2B5EF4-FFF2-40B4-BE49-F238E27FC236}">
                <a16:creationId xmlns:a16="http://schemas.microsoft.com/office/drawing/2014/main" id="{3E063169-5448-854E-9051-B571D5745412}"/>
              </a:ext>
            </a:extLst>
          </p:cNvPr>
          <p:cNvSpPr/>
          <p:nvPr/>
        </p:nvSpPr>
        <p:spPr>
          <a:xfrm>
            <a:off x="3080108" y="522962"/>
            <a:ext cx="5414962" cy="4493538"/>
          </a:xfrm>
          <a:prstGeom prst="rect">
            <a:avLst/>
          </a:prstGeom>
        </p:spPr>
        <p:txBody>
          <a:bodyPr wrap="square">
            <a:spAutoFit/>
          </a:bodyPr>
          <a:lstStyle/>
          <a:p>
            <a:r>
              <a:rPr lang="en-US" sz="1100" dirty="0">
                <a:latin typeface="Lucida Console" panose="020B0609040504020204" pitchFamily="49" charset="0"/>
              </a:rPr>
              <a:t>$strategies</a:t>
            </a:r>
          </a:p>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strategy_name</a:t>
            </a:r>
            <a:endParaRPr lang="en-US" sz="1100" dirty="0">
              <a:latin typeface="Lucida Console" panose="020B0609040504020204" pitchFamily="49" charset="0"/>
            </a:endParaRPr>
          </a:p>
          <a:p>
            <a:r>
              <a:rPr lang="en-US" sz="1100" dirty="0">
                <a:latin typeface="Lucida Console" panose="020B0609040504020204" pitchFamily="49" charset="0"/>
              </a:rPr>
              <a:t>1           1           SOC</a:t>
            </a:r>
          </a:p>
          <a:p>
            <a:r>
              <a:rPr lang="en-US" sz="1100" dirty="0">
                <a:latin typeface="Lucida Console" panose="020B0609040504020204" pitchFamily="49" charset="0"/>
              </a:rPr>
              <a:t>2           2           New</a:t>
            </a:r>
          </a:p>
          <a:p>
            <a:endParaRPr lang="en-US" sz="1100" dirty="0">
              <a:latin typeface="Lucida Console" panose="020B0609040504020204" pitchFamily="49" charset="0"/>
            </a:endParaRPr>
          </a:p>
          <a:p>
            <a:r>
              <a:rPr lang="en-US" sz="1100" dirty="0">
                <a:latin typeface="Lucida Console" panose="020B0609040504020204" pitchFamily="49" charset="0"/>
              </a:rPr>
              <a:t>$patients</a:t>
            </a:r>
          </a:p>
          <a:p>
            <a:r>
              <a:rPr lang="en-US" sz="1100" dirty="0">
                <a:latin typeface="Lucida Console" panose="020B0609040504020204" pitchFamily="49" charset="0"/>
              </a:rPr>
              <a:t>      </a:t>
            </a:r>
            <a:r>
              <a:rPr lang="en-US" sz="1100" dirty="0" err="1">
                <a:latin typeface="Lucida Console" panose="020B0609040504020204" pitchFamily="49" charset="0"/>
              </a:rPr>
              <a:t>patient_id</a:t>
            </a:r>
            <a:r>
              <a:rPr lang="en-US" sz="1100" dirty="0">
                <a:latin typeface="Lucida Console" panose="020B0609040504020204" pitchFamily="49" charset="0"/>
              </a:rPr>
              <a:t>      age female</a:t>
            </a:r>
          </a:p>
          <a:p>
            <a:r>
              <a:rPr lang="en-US" sz="1100" dirty="0">
                <a:latin typeface="Lucida Console" panose="020B0609040504020204" pitchFamily="49" charset="0"/>
              </a:rPr>
              <a:t>   1:          1 42.71774      0</a:t>
            </a:r>
          </a:p>
          <a:p>
            <a:r>
              <a:rPr lang="en-US" sz="1100" dirty="0">
                <a:latin typeface="Lucida Console" panose="020B0609040504020204" pitchFamily="49" charset="0"/>
              </a:rPr>
              <a:t>   2:          2 48.86723      0</a:t>
            </a:r>
          </a:p>
          <a:p>
            <a:r>
              <a:rPr lang="en-US" sz="1100" dirty="0">
                <a:latin typeface="Lucida Console" panose="020B0609040504020204" pitchFamily="49" charset="0"/>
              </a:rPr>
              <a:t>   3:          3 40.27539      1</a:t>
            </a:r>
          </a:p>
          <a:p>
            <a:r>
              <a:rPr lang="en-US" sz="1100" dirty="0">
                <a:latin typeface="Lucida Console" panose="020B0609040504020204" pitchFamily="49" charset="0"/>
              </a:rPr>
              <a:t>   4:          4 46.50052      1</a:t>
            </a:r>
          </a:p>
          <a:p>
            <a:r>
              <a:rPr lang="en-US" sz="1100" dirty="0">
                <a:latin typeface="Lucida Console" panose="020B0609040504020204" pitchFamily="49" charset="0"/>
              </a:rPr>
              <a:t>   5:          5 47.17538      1</a:t>
            </a:r>
          </a:p>
          <a:p>
            <a:r>
              <a:rPr lang="en-US" sz="1100" dirty="0">
                <a:latin typeface="Lucida Console" panose="020B0609040504020204" pitchFamily="49" charset="0"/>
              </a:rPr>
              <a:t>  ---                           </a:t>
            </a:r>
          </a:p>
          <a:p>
            <a:r>
              <a:rPr lang="en-US" sz="1100" dirty="0">
                <a:latin typeface="Lucida Console" panose="020B0609040504020204" pitchFamily="49" charset="0"/>
              </a:rPr>
              <a:t> 996:        996 43.22279      0</a:t>
            </a:r>
          </a:p>
          <a:p>
            <a:r>
              <a:rPr lang="en-US" sz="1100" dirty="0">
                <a:latin typeface="Lucida Console" panose="020B0609040504020204" pitchFamily="49" charset="0"/>
              </a:rPr>
              <a:t> 997:        997 54.22166      0</a:t>
            </a:r>
          </a:p>
          <a:p>
            <a:r>
              <a:rPr lang="en-US" sz="1100" dirty="0">
                <a:latin typeface="Lucida Console" panose="020B0609040504020204" pitchFamily="49" charset="0"/>
              </a:rPr>
              <a:t> 998:        998 37.27172      0</a:t>
            </a:r>
          </a:p>
          <a:p>
            <a:r>
              <a:rPr lang="en-US" sz="1100" dirty="0">
                <a:latin typeface="Lucida Console" panose="020B0609040504020204" pitchFamily="49" charset="0"/>
              </a:rPr>
              <a:t> 999:        999 45.20616      0</a:t>
            </a:r>
          </a:p>
          <a:p>
            <a:r>
              <a:rPr lang="en-US" sz="1100" dirty="0">
                <a:latin typeface="Lucida Console" panose="020B0609040504020204" pitchFamily="49" charset="0"/>
              </a:rPr>
              <a:t>1000:       1000 39.15981      1</a:t>
            </a:r>
          </a:p>
          <a:p>
            <a:endParaRPr lang="en-US" sz="1100" dirty="0">
              <a:latin typeface="Lucida Console" panose="020B0609040504020204" pitchFamily="49" charset="0"/>
            </a:endParaRPr>
          </a:p>
          <a:p>
            <a:r>
              <a:rPr lang="en-US" sz="1100" dirty="0">
                <a:latin typeface="Lucida Console" panose="020B0609040504020204" pitchFamily="49" charset="0"/>
              </a:rPr>
              <a:t>$states</a:t>
            </a:r>
          </a:p>
          <a:p>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a:t>
            </a:r>
            <a:r>
              <a:rPr lang="en-US" sz="1100" dirty="0" err="1">
                <a:latin typeface="Lucida Console" panose="020B0609040504020204" pitchFamily="49" charset="0"/>
              </a:rPr>
              <a:t>state_name</a:t>
            </a:r>
            <a:endParaRPr lang="en-US" sz="1100" dirty="0">
              <a:latin typeface="Lucida Console" panose="020B0609040504020204" pitchFamily="49" charset="0"/>
            </a:endParaRPr>
          </a:p>
          <a:p>
            <a:r>
              <a:rPr lang="en-US" sz="1100" dirty="0">
                <a:latin typeface="Lucida Console" panose="020B0609040504020204" pitchFamily="49" charset="0"/>
              </a:rPr>
              <a:t>1:        1      Stable</a:t>
            </a:r>
          </a:p>
          <a:p>
            <a:r>
              <a:rPr lang="en-US" sz="1100" dirty="0">
                <a:latin typeface="Lucida Console" panose="020B0609040504020204" pitchFamily="49" charset="0"/>
              </a:rPr>
              <a:t>2:        2 Progression</a:t>
            </a:r>
          </a:p>
          <a:p>
            <a:endParaRPr lang="en-US" sz="1100" dirty="0">
              <a:latin typeface="Lucida Console" panose="020B0609040504020204" pitchFamily="49" charset="0"/>
            </a:endParaRPr>
          </a:p>
          <a:p>
            <a:r>
              <a:rPr lang="en-US" sz="1100" dirty="0" err="1">
                <a:latin typeface="Lucida Console" panose="020B0609040504020204" pitchFamily="49" charset="0"/>
              </a:rPr>
              <a:t>attr</a:t>
            </a:r>
            <a:r>
              <a:rPr lang="en-US" sz="1100" dirty="0">
                <a:latin typeface="Lucida Console" panose="020B0609040504020204" pitchFamily="49" charset="0"/>
              </a:rPr>
              <a:t>(,"class")</a:t>
            </a:r>
          </a:p>
          <a:p>
            <a:r>
              <a:rPr lang="en-US" sz="1100" dirty="0">
                <a:latin typeface="Lucida Console" panose="020B0609040504020204" pitchFamily="49" charset="0"/>
              </a:rPr>
              <a:t>[1] "</a:t>
            </a:r>
            <a:r>
              <a:rPr lang="en-US" sz="1100" dirty="0" err="1">
                <a:latin typeface="Lucida Console" panose="020B0609040504020204" pitchFamily="49" charset="0"/>
              </a:rPr>
              <a:t>hesim_data</a:t>
            </a:r>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8076D891-09A8-7240-8BB8-AFA2A98A18BD}"/>
              </a:ext>
            </a:extLst>
          </p:cNvPr>
          <p:cNvSpPr/>
          <p:nvPr/>
        </p:nvSpPr>
        <p:spPr>
          <a:xfrm>
            <a:off x="457200" y="881390"/>
            <a:ext cx="154401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print(</a:t>
            </a:r>
            <a:r>
              <a:rPr lang="en-US" sz="1100" dirty="0" err="1">
                <a:solidFill>
                  <a:srgbClr val="0070C0"/>
                </a:solidFill>
                <a:latin typeface="Lucida Console" panose="020B0609040504020204" pitchFamily="49" charset="0"/>
              </a:rPr>
              <a:t>hesim_dat</a:t>
            </a:r>
            <a:r>
              <a:rPr lang="en-US" sz="1100" dirty="0">
                <a:latin typeface="Lucida Console" panose="020B0609040504020204" pitchFamily="49" charset="0"/>
              </a:rPr>
              <a:t>)</a:t>
            </a:r>
          </a:p>
        </p:txBody>
      </p:sp>
    </p:spTree>
    <p:extLst>
      <p:ext uri="{BB962C8B-B14F-4D97-AF65-F5344CB8AC3E}">
        <p14:creationId xmlns:p14="http://schemas.microsoft.com/office/powerpoint/2010/main" val="235690247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20D302-6BA3-234E-9FB0-B0A098572AD6}"/>
              </a:ext>
            </a:extLst>
          </p:cNvPr>
          <p:cNvSpPr>
            <a:spLocks noGrp="1"/>
          </p:cNvSpPr>
          <p:nvPr>
            <p:ph type="title"/>
          </p:nvPr>
        </p:nvSpPr>
        <p:spPr/>
        <p:txBody>
          <a:bodyPr/>
          <a:lstStyle/>
          <a:p>
            <a:r>
              <a:rPr lang="en-US" dirty="0"/>
              <a:t>Parameter estimation</a:t>
            </a:r>
          </a:p>
        </p:txBody>
      </p:sp>
      <p:sp>
        <p:nvSpPr>
          <p:cNvPr id="3" name="Content Placeholder 2">
            <a:extLst>
              <a:ext uri="{FF2B5EF4-FFF2-40B4-BE49-F238E27FC236}">
                <a16:creationId xmlns:a16="http://schemas.microsoft.com/office/drawing/2014/main" id="{5667918F-A3F8-FF4B-BF8C-2817B254CDCB}"/>
              </a:ext>
            </a:extLst>
          </p:cNvPr>
          <p:cNvSpPr>
            <a:spLocks noGrp="1"/>
          </p:cNvSpPr>
          <p:nvPr>
            <p:ph idx="1"/>
          </p:nvPr>
        </p:nvSpPr>
        <p:spPr/>
        <p:txBody>
          <a:bodyPr/>
          <a:lstStyle/>
          <a:p>
            <a:r>
              <a:rPr lang="en-US" dirty="0"/>
              <a:t>In the cohort examples, we used parameter estimates derived from external sources. </a:t>
            </a:r>
          </a:p>
          <a:p>
            <a:r>
              <a:rPr lang="en-US" dirty="0"/>
              <a:t>An alternative approach is to estimate the parameters directly with R. We will take that approach here for the multi-state model and estimate the transition specific hazards using </a:t>
            </a:r>
            <a:r>
              <a:rPr lang="en-US" sz="1400" dirty="0" err="1">
                <a:latin typeface="Lucida Console" panose="020B0609040504020204" pitchFamily="49" charset="0"/>
              </a:rPr>
              <a:t>flexsurv</a:t>
            </a:r>
            <a:r>
              <a:rPr lang="en-US" dirty="0"/>
              <a:t>. </a:t>
            </a:r>
          </a:p>
          <a:p>
            <a:r>
              <a:rPr lang="en-US" dirty="0"/>
              <a:t>Conversely, we will continue to use mean values for utility and costs.</a:t>
            </a:r>
          </a:p>
          <a:p>
            <a:endParaRPr lang="en-US" dirty="0"/>
          </a:p>
          <a:p>
            <a:endParaRPr lang="en-US" dirty="0"/>
          </a:p>
        </p:txBody>
      </p:sp>
      <p:sp>
        <p:nvSpPr>
          <p:cNvPr id="4" name="Slide Number Placeholder 3">
            <a:extLst>
              <a:ext uri="{FF2B5EF4-FFF2-40B4-BE49-F238E27FC236}">
                <a16:creationId xmlns:a16="http://schemas.microsoft.com/office/drawing/2014/main" id="{8DA4C7EC-3A6B-3A45-BCB1-BB6156ED0896}"/>
              </a:ext>
            </a:extLst>
          </p:cNvPr>
          <p:cNvSpPr>
            <a:spLocks noGrp="1"/>
          </p:cNvSpPr>
          <p:nvPr>
            <p:ph type="sldNum" sz="quarter" idx="4"/>
          </p:nvPr>
        </p:nvSpPr>
        <p:spPr/>
        <p:txBody>
          <a:bodyPr/>
          <a:lstStyle/>
          <a:p>
            <a:fld id="{CF7A681D-9A53-0F41-890B-1BA01E4644AD}" type="slidenum">
              <a:rPr lang="en-US" smtClean="0"/>
              <a:pPr/>
              <a:t>90</a:t>
            </a:fld>
            <a:endParaRPr lang="en-US"/>
          </a:p>
        </p:txBody>
      </p:sp>
    </p:spTree>
    <p:extLst>
      <p:ext uri="{BB962C8B-B14F-4D97-AF65-F5344CB8AC3E}">
        <p14:creationId xmlns:p14="http://schemas.microsoft.com/office/powerpoint/2010/main" val="61843746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FD5F0D-8F65-5B4C-99A1-3B9370371864}"/>
              </a:ext>
            </a:extLst>
          </p:cNvPr>
          <p:cNvSpPr>
            <a:spLocks noGrp="1"/>
          </p:cNvSpPr>
          <p:nvPr>
            <p:ph type="title"/>
          </p:nvPr>
        </p:nvSpPr>
        <p:spPr/>
        <p:txBody>
          <a:bodyPr/>
          <a:lstStyle/>
          <a:p>
            <a:r>
              <a:rPr lang="en-US" dirty="0"/>
              <a:t>Parameter estimation – Multi-state model  </a:t>
            </a:r>
          </a:p>
        </p:txBody>
      </p:sp>
      <p:sp>
        <p:nvSpPr>
          <p:cNvPr id="3" name="Content Placeholder 2">
            <a:extLst>
              <a:ext uri="{FF2B5EF4-FFF2-40B4-BE49-F238E27FC236}">
                <a16:creationId xmlns:a16="http://schemas.microsoft.com/office/drawing/2014/main" id="{F96DAFBB-3FC9-EF4B-9B8A-2B8F4F5062AF}"/>
              </a:ext>
            </a:extLst>
          </p:cNvPr>
          <p:cNvSpPr>
            <a:spLocks noGrp="1"/>
          </p:cNvSpPr>
          <p:nvPr>
            <p:ph idx="1"/>
          </p:nvPr>
        </p:nvSpPr>
        <p:spPr/>
        <p:txBody>
          <a:bodyPr/>
          <a:lstStyle/>
          <a:p>
            <a:r>
              <a:rPr lang="en-US" dirty="0"/>
              <a:t>Multi-state models can be fit by </a:t>
            </a:r>
          </a:p>
          <a:p>
            <a:pPr lvl="1"/>
            <a:r>
              <a:rPr lang="en-US" dirty="0"/>
              <a:t>Estimating a joint survival model with interaction terms for different transition</a:t>
            </a:r>
          </a:p>
          <a:p>
            <a:pPr lvl="1"/>
            <a:r>
              <a:rPr lang="en-US" dirty="0"/>
              <a:t>Fitting separate survival models for each transition </a:t>
            </a:r>
          </a:p>
          <a:p>
            <a:pPr marL="400050" lvl="2" indent="0">
              <a:buNone/>
            </a:pPr>
            <a:r>
              <a:rPr lang="en-US" dirty="0"/>
              <a:t>(Methods used here)</a:t>
            </a:r>
          </a:p>
        </p:txBody>
      </p:sp>
      <p:sp>
        <p:nvSpPr>
          <p:cNvPr id="4" name="Slide Number Placeholder 3">
            <a:extLst>
              <a:ext uri="{FF2B5EF4-FFF2-40B4-BE49-F238E27FC236}">
                <a16:creationId xmlns:a16="http://schemas.microsoft.com/office/drawing/2014/main" id="{F6B8C6F9-1C43-B84F-AE57-DA88403376B5}"/>
              </a:ext>
            </a:extLst>
          </p:cNvPr>
          <p:cNvSpPr>
            <a:spLocks noGrp="1"/>
          </p:cNvSpPr>
          <p:nvPr>
            <p:ph type="sldNum" sz="quarter" idx="4"/>
          </p:nvPr>
        </p:nvSpPr>
        <p:spPr/>
        <p:txBody>
          <a:bodyPr/>
          <a:lstStyle/>
          <a:p>
            <a:fld id="{CF7A681D-9A53-0F41-890B-1BA01E4644AD}" type="slidenum">
              <a:rPr lang="en-US" smtClean="0"/>
              <a:pPr/>
              <a:t>91</a:t>
            </a:fld>
            <a:endParaRPr lang="en-US"/>
          </a:p>
        </p:txBody>
      </p:sp>
    </p:spTree>
    <p:extLst>
      <p:ext uri="{BB962C8B-B14F-4D97-AF65-F5344CB8AC3E}">
        <p14:creationId xmlns:p14="http://schemas.microsoft.com/office/powerpoint/2010/main" val="242467913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FD5F0D-8F65-5B4C-99A1-3B9370371864}"/>
              </a:ext>
            </a:extLst>
          </p:cNvPr>
          <p:cNvSpPr>
            <a:spLocks noGrp="1"/>
          </p:cNvSpPr>
          <p:nvPr>
            <p:ph type="title"/>
          </p:nvPr>
        </p:nvSpPr>
        <p:spPr/>
        <p:txBody>
          <a:bodyPr/>
          <a:lstStyle/>
          <a:p>
            <a:r>
              <a:rPr lang="en-US" dirty="0"/>
              <a:t>Parameter estimation – Multi-state model  </a:t>
            </a:r>
          </a:p>
        </p:txBody>
      </p:sp>
      <p:sp>
        <p:nvSpPr>
          <p:cNvPr id="4" name="Slide Number Placeholder 3">
            <a:extLst>
              <a:ext uri="{FF2B5EF4-FFF2-40B4-BE49-F238E27FC236}">
                <a16:creationId xmlns:a16="http://schemas.microsoft.com/office/drawing/2014/main" id="{F6B8C6F9-1C43-B84F-AE57-DA88403376B5}"/>
              </a:ext>
            </a:extLst>
          </p:cNvPr>
          <p:cNvSpPr>
            <a:spLocks noGrp="1"/>
          </p:cNvSpPr>
          <p:nvPr>
            <p:ph type="sldNum" sz="quarter" idx="4"/>
          </p:nvPr>
        </p:nvSpPr>
        <p:spPr/>
        <p:txBody>
          <a:bodyPr/>
          <a:lstStyle/>
          <a:p>
            <a:fld id="{CF7A681D-9A53-0F41-890B-1BA01E4644AD}" type="slidenum">
              <a:rPr lang="en-US" smtClean="0"/>
              <a:pPr/>
              <a:t>92</a:t>
            </a:fld>
            <a:endParaRPr lang="en-US"/>
          </a:p>
        </p:txBody>
      </p:sp>
      <p:sp>
        <p:nvSpPr>
          <p:cNvPr id="5" name="Rectangle 4">
            <a:extLst>
              <a:ext uri="{FF2B5EF4-FFF2-40B4-BE49-F238E27FC236}">
                <a16:creationId xmlns:a16="http://schemas.microsoft.com/office/drawing/2014/main" id="{136F6272-E2D7-1748-9341-65580B1F95CB}"/>
              </a:ext>
            </a:extLst>
          </p:cNvPr>
          <p:cNvSpPr/>
          <p:nvPr/>
        </p:nvSpPr>
        <p:spPr>
          <a:xfrm>
            <a:off x="2875945" y="2586246"/>
            <a:ext cx="5198080" cy="2292935"/>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n_trans</a:t>
            </a:r>
            <a:r>
              <a:rPr lang="en-US" sz="1100" dirty="0">
                <a:latin typeface="Lucida Console" panose="020B0609040504020204" pitchFamily="49" charset="0"/>
              </a:rPr>
              <a:t> &lt;- max(</a:t>
            </a:r>
            <a:r>
              <a:rPr lang="en-US" sz="1100" dirty="0" err="1">
                <a:latin typeface="Lucida Console" panose="020B0609040504020204" pitchFamily="49" charset="0"/>
              </a:rPr>
              <a:t>tmat</a:t>
            </a:r>
            <a:r>
              <a:rPr lang="en-US" sz="1100" dirty="0">
                <a:latin typeface="Lucida Console" panose="020B0609040504020204" pitchFamily="49" charset="0"/>
              </a:rPr>
              <a:t>, </a:t>
            </a:r>
            <a:r>
              <a:rPr lang="en-US" sz="1100" dirty="0" err="1">
                <a:latin typeface="Lucida Console" panose="020B0609040504020204" pitchFamily="49" charset="0"/>
              </a:rPr>
              <a:t>na.rm</a:t>
            </a:r>
            <a:r>
              <a:rPr lang="en-US" sz="1100" dirty="0">
                <a:latin typeface="Lucida Console" panose="020B0609040504020204" pitchFamily="49" charset="0"/>
              </a:rPr>
              <a:t> = TRUE) # Number of transitions</a:t>
            </a:r>
          </a:p>
          <a:p>
            <a:endParaRPr lang="en-US" sz="1100" dirty="0">
              <a:latin typeface="Lucida Console" panose="020B0609040504020204" pitchFamily="49" charset="0"/>
            </a:endParaRPr>
          </a:p>
          <a:p>
            <a:r>
              <a:rPr lang="en-US" sz="1100" dirty="0" err="1">
                <a:latin typeface="Lucida Console" panose="020B0609040504020204" pitchFamily="49" charset="0"/>
              </a:rPr>
              <a:t>wei_fits</a:t>
            </a:r>
            <a:r>
              <a:rPr lang="en-US" sz="1100" dirty="0">
                <a:latin typeface="Lucida Console" panose="020B0609040504020204" pitchFamily="49" charset="0"/>
              </a:rPr>
              <a:t> &lt;- vector(length = </a:t>
            </a:r>
            <a:r>
              <a:rPr lang="en-US" sz="1100" dirty="0" err="1">
                <a:latin typeface="Lucida Console" panose="020B0609040504020204" pitchFamily="49" charset="0"/>
              </a:rPr>
              <a:t>n_trans</a:t>
            </a:r>
            <a:r>
              <a:rPr lang="en-US" sz="1100" dirty="0">
                <a:latin typeface="Lucida Console" panose="020B0609040504020204" pitchFamily="49" charset="0"/>
              </a:rPr>
              <a:t>, mode = "list")</a:t>
            </a:r>
          </a:p>
          <a:p>
            <a:endParaRPr lang="en-US" sz="1100" dirty="0">
              <a:latin typeface="Lucida Console" panose="020B0609040504020204" pitchFamily="49" charset="0"/>
            </a:endParaRPr>
          </a:p>
          <a:p>
            <a:r>
              <a:rPr lang="en-US" sz="1100" dirty="0">
                <a:latin typeface="Lucida Console" panose="020B0609040504020204" pitchFamily="49" charset="0"/>
              </a:rPr>
              <a:t>for (</a:t>
            </a:r>
            <a:r>
              <a:rPr lang="en-US" sz="1100" dirty="0" err="1">
                <a:latin typeface="Lucida Console" panose="020B0609040504020204" pitchFamily="49" charset="0"/>
              </a:rPr>
              <a:t>i</a:t>
            </a:r>
            <a:r>
              <a:rPr lang="en-US" sz="1100" dirty="0">
                <a:latin typeface="Lucida Console" panose="020B0609040504020204" pitchFamily="49" charset="0"/>
              </a:rPr>
              <a:t> in 1:length(</a:t>
            </a:r>
            <a:r>
              <a:rPr lang="en-US" sz="1100" dirty="0" err="1">
                <a:latin typeface="Lucida Console" panose="020B0609040504020204" pitchFamily="49" charset="0"/>
              </a:rPr>
              <a:t>wei_fits</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wei_fits</a:t>
            </a:r>
            <a:r>
              <a:rPr lang="en-US" sz="1100" dirty="0">
                <a:latin typeface="Lucida Console" panose="020B0609040504020204" pitchFamily="49" charset="0"/>
              </a:rPr>
              <a:t>[[</a:t>
            </a:r>
            <a:r>
              <a:rPr lang="en-US" sz="1100" dirty="0" err="1">
                <a:latin typeface="Lucida Console" panose="020B0609040504020204" pitchFamily="49" charset="0"/>
              </a:rPr>
              <a:t>i</a:t>
            </a:r>
            <a:r>
              <a:rPr lang="en-US" sz="1100" dirty="0">
                <a:latin typeface="Lucida Console" panose="020B0609040504020204" pitchFamily="49" charset="0"/>
              </a:rPr>
              <a:t>]] &lt;- </a:t>
            </a:r>
            <a:r>
              <a:rPr lang="en-US" sz="1100" dirty="0" err="1">
                <a:latin typeface="Lucida Console" panose="020B0609040504020204" pitchFamily="49" charset="0"/>
              </a:rPr>
              <a:t>flexsurvreg</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Surv</a:t>
            </a:r>
            <a:r>
              <a:rPr lang="en-US" sz="1100" dirty="0">
                <a:latin typeface="Lucida Console" panose="020B0609040504020204" pitchFamily="49" charset="0"/>
              </a:rPr>
              <a:t>(time, status) ~ </a:t>
            </a:r>
            <a:r>
              <a:rPr lang="en-US" sz="1100" dirty="0" err="1">
                <a:latin typeface="Lucida Console" panose="020B0609040504020204" pitchFamily="49" charset="0"/>
              </a:rPr>
              <a:t>strategy_name</a:t>
            </a:r>
            <a:r>
              <a:rPr lang="en-US" sz="1100" dirty="0">
                <a:latin typeface="Lucida Console" panose="020B0609040504020204" pitchFamily="49" charset="0"/>
              </a:rPr>
              <a:t> + female,</a:t>
            </a:r>
          </a:p>
          <a:p>
            <a:r>
              <a:rPr lang="en-US" sz="1100" dirty="0">
                <a:latin typeface="Lucida Console" panose="020B0609040504020204" pitchFamily="49" charset="0"/>
              </a:rPr>
              <a:t>    data = data,</a:t>
            </a:r>
          </a:p>
          <a:p>
            <a:r>
              <a:rPr lang="en-US" sz="1100" dirty="0">
                <a:latin typeface="Lucida Console" panose="020B0609040504020204" pitchFamily="49" charset="0"/>
              </a:rPr>
              <a:t>    subset = (</a:t>
            </a:r>
            <a:r>
              <a:rPr lang="en-US" sz="1100" dirty="0" err="1">
                <a:latin typeface="Lucida Console" panose="020B0609040504020204" pitchFamily="49" charset="0"/>
              </a:rPr>
              <a:t>transition_id</a:t>
            </a:r>
            <a:r>
              <a:rPr lang="en-US" sz="1100" dirty="0">
                <a:latin typeface="Lucida Console" panose="020B0609040504020204" pitchFamily="49" charset="0"/>
              </a:rPr>
              <a:t> == </a:t>
            </a:r>
            <a:r>
              <a:rPr lang="en-US" sz="1100" dirty="0" err="1">
                <a:latin typeface="Lucida Console" panose="020B0609040504020204" pitchFamily="49" charset="0"/>
              </a:rPr>
              <a:t>i</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a:t>
            </a:r>
            <a:r>
              <a:rPr lang="en-US" sz="1100" dirty="0" err="1">
                <a:latin typeface="Lucida Console" panose="020B0609040504020204" pitchFamily="49" charset="0"/>
              </a:rPr>
              <a:t>weibull</a:t>
            </a:r>
            <a:r>
              <a:rPr lang="en-US" sz="1100" dirty="0">
                <a:latin typeface="Lucida Console" panose="020B0609040504020204" pitchFamily="49" charset="0"/>
              </a:rPr>
              <a:t>")</a:t>
            </a:r>
          </a:p>
          <a:p>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b="1" dirty="0" err="1">
                <a:solidFill>
                  <a:srgbClr val="0070C0"/>
                </a:solidFill>
                <a:latin typeface="Lucida Console" panose="020B0609040504020204" pitchFamily="49" charset="0"/>
              </a:rPr>
              <a:t>wei_fits</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flexsurvreg_list</a:t>
            </a:r>
            <a:r>
              <a:rPr lang="en-US" sz="1100" dirty="0">
                <a:latin typeface="Lucida Console" panose="020B0609040504020204" pitchFamily="49" charset="0"/>
              </a:rPr>
              <a:t>(</a:t>
            </a:r>
            <a:r>
              <a:rPr lang="en-US" sz="1100" dirty="0" err="1">
                <a:latin typeface="Lucida Console" panose="020B0609040504020204" pitchFamily="49" charset="0"/>
              </a:rPr>
              <a:t>wei_fits</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620CB192-414B-6847-B536-2916024DAC68}"/>
              </a:ext>
            </a:extLst>
          </p:cNvPr>
          <p:cNvSpPr/>
          <p:nvPr/>
        </p:nvSpPr>
        <p:spPr>
          <a:xfrm>
            <a:off x="457200" y="1143000"/>
            <a:ext cx="9244013" cy="1615827"/>
          </a:xfrm>
          <a:prstGeom prst="rect">
            <a:avLst/>
          </a:prstGeom>
        </p:spPr>
        <p:txBody>
          <a:bodyPr wrap="square">
            <a:spAutoFit/>
          </a:bodyPr>
          <a:lstStyle/>
          <a:p>
            <a:r>
              <a:rPr lang="en-US" sz="1100" dirty="0"/>
              <a:t> </a:t>
            </a:r>
            <a:r>
              <a:rPr lang="en-US" sz="800" dirty="0">
                <a:latin typeface="Lucida Console" panose="020B0609040504020204" pitchFamily="49" charset="0"/>
              </a:rPr>
              <a:t>from to female      age </a:t>
            </a:r>
            <a:r>
              <a:rPr lang="en-US" sz="800" dirty="0" err="1">
                <a:latin typeface="Lucida Console" panose="020B0609040504020204" pitchFamily="49" charset="0"/>
              </a:rPr>
              <a:t>patient_id</a:t>
            </a:r>
            <a:r>
              <a:rPr lang="en-US" sz="800" dirty="0">
                <a:latin typeface="Lucida Console" panose="020B0609040504020204" pitchFamily="49" charset="0"/>
              </a:rPr>
              <a:t> final </a:t>
            </a:r>
            <a:r>
              <a:rPr lang="en-US" sz="800" dirty="0" err="1">
                <a:latin typeface="Lucida Console" panose="020B0609040504020204" pitchFamily="49" charset="0"/>
              </a:rPr>
              <a:t>time_start</a:t>
            </a:r>
            <a:r>
              <a:rPr lang="en-US" sz="800" dirty="0">
                <a:latin typeface="Lucida Console" panose="020B0609040504020204" pitchFamily="49" charset="0"/>
              </a:rPr>
              <a:t> </a:t>
            </a:r>
            <a:r>
              <a:rPr lang="en-US" sz="800" dirty="0" err="1">
                <a:latin typeface="Lucida Console" panose="020B0609040504020204" pitchFamily="49" charset="0"/>
              </a:rPr>
              <a:t>time_stop</a:t>
            </a:r>
            <a:r>
              <a:rPr lang="en-US" sz="800" dirty="0">
                <a:latin typeface="Lucida Console" panose="020B0609040504020204" pitchFamily="49" charset="0"/>
              </a:rPr>
              <a:t> status </a:t>
            </a:r>
            <a:r>
              <a:rPr lang="en-US" sz="800" dirty="0" err="1">
                <a:latin typeface="Lucida Console" panose="020B0609040504020204" pitchFamily="49" charset="0"/>
              </a:rPr>
              <a:t>transition_id</a:t>
            </a:r>
            <a:r>
              <a:rPr lang="en-US" sz="800" dirty="0">
                <a:latin typeface="Lucida Console" panose="020B0609040504020204" pitchFamily="49" charset="0"/>
              </a:rPr>
              <a:t> </a:t>
            </a:r>
            <a:r>
              <a:rPr lang="en-US" sz="800" dirty="0" err="1">
                <a:latin typeface="Lucida Console" panose="020B0609040504020204" pitchFamily="49" charset="0"/>
              </a:rPr>
              <a:t>strategy_id</a:t>
            </a:r>
            <a:endParaRPr lang="en-US" sz="800" dirty="0">
              <a:latin typeface="Lucida Console" panose="020B0609040504020204" pitchFamily="49" charset="0"/>
            </a:endParaRPr>
          </a:p>
          <a:p>
            <a:r>
              <a:rPr lang="en-US" sz="800" dirty="0">
                <a:latin typeface="Lucida Console" panose="020B0609040504020204" pitchFamily="49" charset="0"/>
              </a:rPr>
              <a:t>1:    1  2      1 58.93819          1     0   0.000000  1.892166      0             1           2</a:t>
            </a:r>
          </a:p>
          <a:p>
            <a:r>
              <a:rPr lang="en-US" sz="800" dirty="0">
                <a:latin typeface="Lucida Console" panose="020B0609040504020204" pitchFamily="49" charset="0"/>
              </a:rPr>
              <a:t>2:    1  3      1 58.93819          1     1   0.000000  1.892166      1             2           2</a:t>
            </a:r>
          </a:p>
          <a:p>
            <a:r>
              <a:rPr lang="en-US" sz="800" dirty="0">
                <a:latin typeface="Lucida Console" panose="020B0609040504020204" pitchFamily="49" charset="0"/>
              </a:rPr>
              <a:t>3:    1  2      0 59.29979          2     0   0.000000  2.947171      1             1           1</a:t>
            </a:r>
          </a:p>
          <a:p>
            <a:r>
              <a:rPr lang="en-US" sz="800" dirty="0">
                <a:latin typeface="Lucida Console" panose="020B0609040504020204" pitchFamily="49" charset="0"/>
              </a:rPr>
              <a:t>4:    1  3      0 59.29979          2     0   0.000000  2.947171      0             2           1</a:t>
            </a:r>
          </a:p>
          <a:p>
            <a:r>
              <a:rPr lang="en-US" sz="800" dirty="0">
                <a:latin typeface="Lucida Console" panose="020B0609040504020204" pitchFamily="49" charset="0"/>
              </a:rPr>
              <a:t>5:    2  3      0 59.29979          2     1   2.947171 15.000000      0             3           1</a:t>
            </a:r>
          </a:p>
          <a:p>
            <a:r>
              <a:rPr lang="en-US" sz="800" dirty="0">
                <a:latin typeface="Lucida Console" panose="020B0609040504020204" pitchFamily="49" charset="0"/>
              </a:rPr>
              <a:t>   </a:t>
            </a:r>
            <a:r>
              <a:rPr lang="en-US" sz="800" dirty="0" err="1">
                <a:latin typeface="Lucida Console" panose="020B0609040504020204" pitchFamily="49" charset="0"/>
              </a:rPr>
              <a:t>strategy_name</a:t>
            </a:r>
            <a:r>
              <a:rPr lang="en-US" sz="800" dirty="0">
                <a:latin typeface="Lucida Console" panose="020B0609040504020204" pitchFamily="49" charset="0"/>
              </a:rPr>
              <a:t>      time</a:t>
            </a:r>
          </a:p>
          <a:p>
            <a:r>
              <a:rPr lang="en-US" sz="800" dirty="0">
                <a:latin typeface="Lucida Console" panose="020B0609040504020204" pitchFamily="49" charset="0"/>
              </a:rPr>
              <a:t>1:           New  1.892166</a:t>
            </a:r>
          </a:p>
          <a:p>
            <a:r>
              <a:rPr lang="en-US" sz="800" dirty="0">
                <a:latin typeface="Lucida Console" panose="020B0609040504020204" pitchFamily="49" charset="0"/>
              </a:rPr>
              <a:t>2:           New  1.892166</a:t>
            </a:r>
          </a:p>
          <a:p>
            <a:r>
              <a:rPr lang="en-US" sz="800" dirty="0">
                <a:latin typeface="Lucida Console" panose="020B0609040504020204" pitchFamily="49" charset="0"/>
              </a:rPr>
              <a:t>3:           SOC  2.947171</a:t>
            </a:r>
          </a:p>
          <a:p>
            <a:r>
              <a:rPr lang="en-US" sz="800" dirty="0">
                <a:latin typeface="Lucida Console" panose="020B0609040504020204" pitchFamily="49" charset="0"/>
              </a:rPr>
              <a:t>4:           SOC  2.947171</a:t>
            </a:r>
          </a:p>
          <a:p>
            <a:r>
              <a:rPr lang="en-US" sz="800" dirty="0">
                <a:latin typeface="Lucida Console" panose="020B0609040504020204" pitchFamily="49" charset="0"/>
              </a:rPr>
              <a:t>5:           SOC 12.052829</a:t>
            </a:r>
          </a:p>
        </p:txBody>
      </p:sp>
      <p:sp>
        <p:nvSpPr>
          <p:cNvPr id="8" name="Content Placeholder 7">
            <a:extLst>
              <a:ext uri="{FF2B5EF4-FFF2-40B4-BE49-F238E27FC236}">
                <a16:creationId xmlns:a16="http://schemas.microsoft.com/office/drawing/2014/main" id="{7ABE3067-1271-2F47-A9A6-5C464D9C2776}"/>
              </a:ext>
            </a:extLst>
          </p:cNvPr>
          <p:cNvSpPr>
            <a:spLocks noGrp="1"/>
          </p:cNvSpPr>
          <p:nvPr>
            <p:ph idx="1"/>
          </p:nvPr>
        </p:nvSpPr>
        <p:spPr>
          <a:xfrm>
            <a:off x="457200" y="951032"/>
            <a:ext cx="7616825" cy="3388113"/>
          </a:xfrm>
        </p:spPr>
        <p:txBody>
          <a:bodyPr/>
          <a:lstStyle/>
          <a:p>
            <a:r>
              <a:rPr lang="en-US" dirty="0"/>
              <a:t>Dataset</a:t>
            </a:r>
          </a:p>
          <a:p>
            <a:endParaRPr lang="en-US" dirty="0"/>
          </a:p>
          <a:p>
            <a:endParaRPr lang="en-US" dirty="0"/>
          </a:p>
          <a:p>
            <a:endParaRPr lang="en-US" dirty="0"/>
          </a:p>
          <a:p>
            <a:endParaRPr lang="en-US" dirty="0"/>
          </a:p>
          <a:p>
            <a:r>
              <a:rPr lang="en-US" dirty="0"/>
              <a:t>Estimate parameters</a:t>
            </a:r>
          </a:p>
          <a:p>
            <a:endParaRPr lang="en-US" dirty="0"/>
          </a:p>
        </p:txBody>
      </p:sp>
    </p:spTree>
    <p:extLst>
      <p:ext uri="{BB962C8B-B14F-4D97-AF65-F5344CB8AC3E}">
        <p14:creationId xmlns:p14="http://schemas.microsoft.com/office/powerpoint/2010/main" val="1585162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1"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4643F-0E26-2045-9923-6FF34425C9E7}"/>
              </a:ext>
            </a:extLst>
          </p:cNvPr>
          <p:cNvSpPr>
            <a:spLocks noGrp="1"/>
          </p:cNvSpPr>
          <p:nvPr>
            <p:ph type="title"/>
          </p:nvPr>
        </p:nvSpPr>
        <p:spPr/>
        <p:txBody>
          <a:bodyPr/>
          <a:lstStyle/>
          <a:p>
            <a:r>
              <a:rPr lang="en-US" dirty="0"/>
              <a:t>Parameter estimation – Multi-state model </a:t>
            </a:r>
          </a:p>
        </p:txBody>
      </p:sp>
      <p:sp>
        <p:nvSpPr>
          <p:cNvPr id="3" name="Slide Number Placeholder 2">
            <a:extLst>
              <a:ext uri="{FF2B5EF4-FFF2-40B4-BE49-F238E27FC236}">
                <a16:creationId xmlns:a16="http://schemas.microsoft.com/office/drawing/2014/main" id="{141842E4-1EC4-DA47-8A94-1DDF3F05EE34}"/>
              </a:ext>
            </a:extLst>
          </p:cNvPr>
          <p:cNvSpPr>
            <a:spLocks noGrp="1"/>
          </p:cNvSpPr>
          <p:nvPr>
            <p:ph type="sldNum" sz="quarter" idx="4"/>
          </p:nvPr>
        </p:nvSpPr>
        <p:spPr/>
        <p:txBody>
          <a:bodyPr/>
          <a:lstStyle/>
          <a:p>
            <a:fld id="{CF7A681D-9A53-0F41-890B-1BA01E4644AD}" type="slidenum">
              <a:rPr lang="en-US" smtClean="0"/>
              <a:pPr/>
              <a:t>93</a:t>
            </a:fld>
            <a:endParaRPr lang="en-US"/>
          </a:p>
        </p:txBody>
      </p:sp>
      <p:sp>
        <p:nvSpPr>
          <p:cNvPr id="4" name="Rectangle 3">
            <a:extLst>
              <a:ext uri="{FF2B5EF4-FFF2-40B4-BE49-F238E27FC236}">
                <a16:creationId xmlns:a16="http://schemas.microsoft.com/office/drawing/2014/main" id="{E1D18418-05BB-1B44-9D1F-690A071BD572}"/>
              </a:ext>
            </a:extLst>
          </p:cNvPr>
          <p:cNvSpPr/>
          <p:nvPr/>
        </p:nvSpPr>
        <p:spPr>
          <a:xfrm>
            <a:off x="457200" y="1459389"/>
            <a:ext cx="8528787" cy="3139321"/>
          </a:xfrm>
          <a:prstGeom prst="rect">
            <a:avLst/>
          </a:prstGeom>
        </p:spPr>
        <p:txBody>
          <a:bodyPr wrap="square">
            <a:spAutoFit/>
          </a:bodyPr>
          <a:lstStyle/>
          <a:p>
            <a:r>
              <a:rPr lang="en-US" sz="1100" dirty="0">
                <a:latin typeface="Lucida Console" panose="020B0609040504020204" pitchFamily="49" charset="0"/>
              </a:rPr>
              <a:t>[[1]] </a:t>
            </a:r>
          </a:p>
          <a:p>
            <a:r>
              <a:rPr lang="en-US" sz="1100" dirty="0">
                <a:latin typeface="Lucida Console" panose="020B0609040504020204" pitchFamily="49" charset="0"/>
              </a:rPr>
              <a:t>Call:</a:t>
            </a:r>
          </a:p>
          <a:p>
            <a:r>
              <a:rPr lang="en-US" sz="1100" dirty="0" err="1">
                <a:latin typeface="Lucida Console" panose="020B0609040504020204" pitchFamily="49" charset="0"/>
              </a:rPr>
              <a:t>flexsurvreg</a:t>
            </a:r>
            <a:r>
              <a:rPr lang="en-US" sz="1100" dirty="0">
                <a:latin typeface="Lucida Console" panose="020B0609040504020204" pitchFamily="49" charset="0"/>
              </a:rPr>
              <a:t>(formula = </a:t>
            </a:r>
            <a:r>
              <a:rPr lang="en-US" sz="1100" dirty="0" err="1">
                <a:latin typeface="Lucida Console" panose="020B0609040504020204" pitchFamily="49" charset="0"/>
              </a:rPr>
              <a:t>Surv</a:t>
            </a:r>
            <a:r>
              <a:rPr lang="en-US" sz="1100" dirty="0">
                <a:latin typeface="Lucida Console" panose="020B0609040504020204" pitchFamily="49" charset="0"/>
              </a:rPr>
              <a:t>(time, status) ~ </a:t>
            </a:r>
            <a:r>
              <a:rPr lang="en-US" sz="1100" dirty="0" err="1">
                <a:latin typeface="Lucida Console" panose="020B0609040504020204" pitchFamily="49" charset="0"/>
              </a:rPr>
              <a:t>strategy_name</a:t>
            </a:r>
            <a:r>
              <a:rPr lang="en-US" sz="1100" dirty="0">
                <a:latin typeface="Lucida Console" panose="020B0609040504020204" pitchFamily="49" charset="0"/>
              </a:rPr>
              <a:t> + female, </a:t>
            </a:r>
          </a:p>
          <a:p>
            <a:r>
              <a:rPr lang="en-US" sz="1100" dirty="0">
                <a:latin typeface="Lucida Console" panose="020B0609040504020204" pitchFamily="49" charset="0"/>
              </a:rPr>
              <a:t>    data = data, subset = (</a:t>
            </a:r>
            <a:r>
              <a:rPr lang="en-US" sz="1100" dirty="0" err="1">
                <a:latin typeface="Lucida Console" panose="020B0609040504020204" pitchFamily="49" charset="0"/>
              </a:rPr>
              <a:t>transition_id</a:t>
            </a:r>
            <a:r>
              <a:rPr lang="en-US" sz="1100" dirty="0">
                <a:latin typeface="Lucida Console" panose="020B0609040504020204" pitchFamily="49" charset="0"/>
              </a:rPr>
              <a:t> == </a:t>
            </a:r>
            <a:r>
              <a:rPr lang="en-US" sz="1100" dirty="0" err="1">
                <a:latin typeface="Lucida Console" panose="020B0609040504020204" pitchFamily="49" charset="0"/>
              </a:rPr>
              <a:t>i</a:t>
            </a:r>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a:t>
            </a:r>
            <a:r>
              <a:rPr lang="en-US" sz="1100" dirty="0" err="1">
                <a:latin typeface="Lucida Console" panose="020B0609040504020204" pitchFamily="49" charset="0"/>
              </a:rPr>
              <a:t>weibull</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Estimates: </a:t>
            </a:r>
          </a:p>
          <a:p>
            <a:r>
              <a:rPr lang="en-US" sz="1100" dirty="0">
                <a:latin typeface="Lucida Console" panose="020B0609040504020204" pitchFamily="49" charset="0"/>
              </a:rPr>
              <a:t>                  data mean  </a:t>
            </a:r>
            <a:r>
              <a:rPr lang="en-US" sz="1100" dirty="0" err="1">
                <a:latin typeface="Lucida Console" panose="020B0609040504020204" pitchFamily="49" charset="0"/>
              </a:rPr>
              <a:t>est</a:t>
            </a:r>
            <a:r>
              <a:rPr lang="en-US" sz="1100" dirty="0">
                <a:latin typeface="Lucida Console" panose="020B0609040504020204" pitchFamily="49" charset="0"/>
              </a:rPr>
              <a:t>      L95%     U95%     se       </a:t>
            </a:r>
            <a:r>
              <a:rPr lang="en-US" sz="1100" dirty="0" err="1">
                <a:latin typeface="Lucida Console" panose="020B0609040504020204" pitchFamily="49" charset="0"/>
              </a:rPr>
              <a:t>exp</a:t>
            </a:r>
            <a:r>
              <a:rPr lang="en-US" sz="1100" dirty="0">
                <a:latin typeface="Lucida Console" panose="020B0609040504020204" pitchFamily="49" charset="0"/>
              </a:rPr>
              <a:t>(</a:t>
            </a:r>
            <a:r>
              <a:rPr lang="en-US" sz="1100" dirty="0" err="1">
                <a:latin typeface="Lucida Console" panose="020B0609040504020204" pitchFamily="49" charset="0"/>
              </a:rPr>
              <a:t>est</a:t>
            </a:r>
            <a:r>
              <a:rPr lang="en-US" sz="1100" dirty="0">
                <a:latin typeface="Lucida Console" panose="020B0609040504020204" pitchFamily="49" charset="0"/>
              </a:rPr>
              <a:t>)  L95%     U95%   </a:t>
            </a:r>
          </a:p>
          <a:p>
            <a:r>
              <a:rPr lang="en-US" sz="1100" dirty="0">
                <a:latin typeface="Lucida Console" panose="020B0609040504020204" pitchFamily="49" charset="0"/>
              </a:rPr>
              <a:t>shape                  NA     2.0092   1.9239   2.0983   0.0445       NA        NA       NA</a:t>
            </a:r>
          </a:p>
          <a:p>
            <a:r>
              <a:rPr lang="en-US" sz="1100" dirty="0">
                <a:latin typeface="Lucida Console" panose="020B0609040504020204" pitchFamily="49" charset="0"/>
              </a:rPr>
              <a:t>scale                  NA    11.5552  11.0417  12.0926   0.2680       NA        NA       NA</a:t>
            </a:r>
          </a:p>
          <a:p>
            <a:r>
              <a:rPr lang="en-US" sz="1100" dirty="0" err="1">
                <a:latin typeface="Lucida Console" panose="020B0609040504020204" pitchFamily="49" charset="0"/>
              </a:rPr>
              <a:t>strategy_nameNew</a:t>
            </a:r>
            <a:r>
              <a:rPr lang="en-US" sz="1100" dirty="0">
                <a:latin typeface="Lucida Console" panose="020B0609040504020204" pitchFamily="49" charset="0"/>
              </a:rPr>
              <a:t>   0.5135    -0.4938  -0.5466  -0.4410   0.0269   0.6103    0.5789   0.6434</a:t>
            </a:r>
          </a:p>
          <a:p>
            <a:r>
              <a:rPr lang="en-US" sz="1100" dirty="0">
                <a:latin typeface="Lucida Console" panose="020B0609040504020204" pitchFamily="49" charset="0"/>
              </a:rPr>
              <a:t>female             0.4905     0.3079   0.2556   0.3602   0.0267   1.3606    1.2913   1.4336</a:t>
            </a:r>
          </a:p>
          <a:p>
            <a:endParaRPr lang="en-US" sz="1100" dirty="0">
              <a:latin typeface="Lucida Console" panose="020B0609040504020204" pitchFamily="49" charset="0"/>
            </a:endParaRPr>
          </a:p>
          <a:p>
            <a:r>
              <a:rPr lang="en-US" sz="1100" dirty="0">
                <a:latin typeface="Lucida Console" panose="020B0609040504020204" pitchFamily="49" charset="0"/>
              </a:rPr>
              <a:t>N = 2000,  Events: 1410,  Censored: 590</a:t>
            </a:r>
          </a:p>
          <a:p>
            <a:r>
              <a:rPr lang="en-US" sz="1100" dirty="0">
                <a:latin typeface="Lucida Console" panose="020B0609040504020204" pitchFamily="49" charset="0"/>
              </a:rPr>
              <a:t>Total time at risk: 16470.01</a:t>
            </a:r>
          </a:p>
          <a:p>
            <a:r>
              <a:rPr lang="en-US" sz="1100" dirty="0">
                <a:latin typeface="Lucida Console" panose="020B0609040504020204" pitchFamily="49" charset="0"/>
              </a:rPr>
              <a:t>Log-likelihood = -4415.743, </a:t>
            </a:r>
            <a:r>
              <a:rPr lang="en-US" sz="1100" dirty="0" err="1">
                <a:latin typeface="Lucida Console" panose="020B0609040504020204" pitchFamily="49" charset="0"/>
              </a:rPr>
              <a:t>df</a:t>
            </a:r>
            <a:r>
              <a:rPr lang="en-US" sz="1100" dirty="0">
                <a:latin typeface="Lucida Console" panose="020B0609040504020204" pitchFamily="49" charset="0"/>
              </a:rPr>
              <a:t> = 4</a:t>
            </a:r>
          </a:p>
          <a:p>
            <a:r>
              <a:rPr lang="en-US" sz="1100" dirty="0">
                <a:latin typeface="Lucida Console" panose="020B0609040504020204" pitchFamily="49" charset="0"/>
              </a:rPr>
              <a:t>AIC = 8839.485</a:t>
            </a:r>
          </a:p>
          <a:p>
            <a:endParaRPr lang="en-US" sz="1100" dirty="0">
              <a:latin typeface="Lucida Console" panose="020B0609040504020204" pitchFamily="49" charset="0"/>
            </a:endParaRPr>
          </a:p>
          <a:p>
            <a:endParaRPr lang="en-US" sz="1100" dirty="0">
              <a:latin typeface="Lucida Console" panose="020B0609040504020204" pitchFamily="49" charset="0"/>
            </a:endParaRPr>
          </a:p>
        </p:txBody>
      </p:sp>
    </p:spTree>
    <p:extLst>
      <p:ext uri="{BB962C8B-B14F-4D97-AF65-F5344CB8AC3E}">
        <p14:creationId xmlns:p14="http://schemas.microsoft.com/office/powerpoint/2010/main" val="171435731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4643F-0E26-2045-9923-6FF34425C9E7}"/>
              </a:ext>
            </a:extLst>
          </p:cNvPr>
          <p:cNvSpPr>
            <a:spLocks noGrp="1"/>
          </p:cNvSpPr>
          <p:nvPr>
            <p:ph type="title"/>
          </p:nvPr>
        </p:nvSpPr>
        <p:spPr/>
        <p:txBody>
          <a:bodyPr/>
          <a:lstStyle/>
          <a:p>
            <a:r>
              <a:rPr lang="en-US" dirty="0"/>
              <a:t>Parameter estimation – Multi-state model </a:t>
            </a:r>
          </a:p>
        </p:txBody>
      </p:sp>
      <p:sp>
        <p:nvSpPr>
          <p:cNvPr id="3" name="Slide Number Placeholder 2">
            <a:extLst>
              <a:ext uri="{FF2B5EF4-FFF2-40B4-BE49-F238E27FC236}">
                <a16:creationId xmlns:a16="http://schemas.microsoft.com/office/drawing/2014/main" id="{141842E4-1EC4-DA47-8A94-1DDF3F05EE34}"/>
              </a:ext>
            </a:extLst>
          </p:cNvPr>
          <p:cNvSpPr>
            <a:spLocks noGrp="1"/>
          </p:cNvSpPr>
          <p:nvPr>
            <p:ph type="sldNum" sz="quarter" idx="4"/>
          </p:nvPr>
        </p:nvSpPr>
        <p:spPr/>
        <p:txBody>
          <a:bodyPr/>
          <a:lstStyle/>
          <a:p>
            <a:fld id="{CF7A681D-9A53-0F41-890B-1BA01E4644AD}" type="slidenum">
              <a:rPr lang="en-US" smtClean="0"/>
              <a:pPr/>
              <a:t>94</a:t>
            </a:fld>
            <a:endParaRPr lang="en-US"/>
          </a:p>
        </p:txBody>
      </p:sp>
      <p:sp>
        <p:nvSpPr>
          <p:cNvPr id="4" name="Rectangle 3">
            <a:extLst>
              <a:ext uri="{FF2B5EF4-FFF2-40B4-BE49-F238E27FC236}">
                <a16:creationId xmlns:a16="http://schemas.microsoft.com/office/drawing/2014/main" id="{E1D18418-05BB-1B44-9D1F-690A071BD572}"/>
              </a:ext>
            </a:extLst>
          </p:cNvPr>
          <p:cNvSpPr/>
          <p:nvPr/>
        </p:nvSpPr>
        <p:spPr>
          <a:xfrm>
            <a:off x="457200" y="1143000"/>
            <a:ext cx="8528787" cy="3308598"/>
          </a:xfrm>
          <a:prstGeom prst="rect">
            <a:avLst/>
          </a:prstGeom>
        </p:spPr>
        <p:txBody>
          <a:bodyPr wrap="square">
            <a:spAutoFit/>
          </a:bodyPr>
          <a:lstStyle/>
          <a:p>
            <a:endParaRPr lang="en-US" sz="1100" dirty="0">
              <a:latin typeface="Lucida Console" panose="020B0609040504020204" pitchFamily="49" charset="0"/>
            </a:endParaRPr>
          </a:p>
          <a:p>
            <a:endParaRPr lang="en-US" sz="1100" dirty="0">
              <a:latin typeface="Lucida Console" panose="020B0609040504020204" pitchFamily="49" charset="0"/>
            </a:endParaRPr>
          </a:p>
          <a:p>
            <a:r>
              <a:rPr lang="en-US" sz="1100" dirty="0">
                <a:latin typeface="Lucida Console" panose="020B0609040504020204" pitchFamily="49" charset="0"/>
              </a:rPr>
              <a:t>[[2]]</a:t>
            </a:r>
          </a:p>
          <a:p>
            <a:r>
              <a:rPr lang="en-US" sz="1100" dirty="0">
                <a:latin typeface="Lucida Console" panose="020B0609040504020204" pitchFamily="49" charset="0"/>
              </a:rPr>
              <a:t>Call:</a:t>
            </a:r>
          </a:p>
          <a:p>
            <a:r>
              <a:rPr lang="en-US" sz="1100" dirty="0" err="1">
                <a:latin typeface="Lucida Console" panose="020B0609040504020204" pitchFamily="49" charset="0"/>
              </a:rPr>
              <a:t>flexsurvreg</a:t>
            </a:r>
            <a:r>
              <a:rPr lang="en-US" sz="1100" dirty="0">
                <a:latin typeface="Lucida Console" panose="020B0609040504020204" pitchFamily="49" charset="0"/>
              </a:rPr>
              <a:t>(formula = </a:t>
            </a:r>
            <a:r>
              <a:rPr lang="en-US" sz="1100" dirty="0" err="1">
                <a:latin typeface="Lucida Console" panose="020B0609040504020204" pitchFamily="49" charset="0"/>
              </a:rPr>
              <a:t>Surv</a:t>
            </a:r>
            <a:r>
              <a:rPr lang="en-US" sz="1100" dirty="0">
                <a:latin typeface="Lucida Console" panose="020B0609040504020204" pitchFamily="49" charset="0"/>
              </a:rPr>
              <a:t>(time, status) ~ </a:t>
            </a:r>
            <a:r>
              <a:rPr lang="en-US" sz="1100" dirty="0" err="1">
                <a:latin typeface="Lucida Console" panose="020B0609040504020204" pitchFamily="49" charset="0"/>
              </a:rPr>
              <a:t>strategy_name</a:t>
            </a:r>
            <a:r>
              <a:rPr lang="en-US" sz="1100" dirty="0">
                <a:latin typeface="Lucida Console" panose="020B0609040504020204" pitchFamily="49" charset="0"/>
              </a:rPr>
              <a:t> + female, </a:t>
            </a:r>
          </a:p>
          <a:p>
            <a:r>
              <a:rPr lang="en-US" sz="1100" dirty="0">
                <a:latin typeface="Lucida Console" panose="020B0609040504020204" pitchFamily="49" charset="0"/>
              </a:rPr>
              <a:t>    data = data, subset = (</a:t>
            </a:r>
            <a:r>
              <a:rPr lang="en-US" sz="1100" dirty="0" err="1">
                <a:latin typeface="Lucida Console" panose="020B0609040504020204" pitchFamily="49" charset="0"/>
              </a:rPr>
              <a:t>transition_id</a:t>
            </a:r>
            <a:r>
              <a:rPr lang="en-US" sz="1100" dirty="0">
                <a:latin typeface="Lucida Console" panose="020B0609040504020204" pitchFamily="49" charset="0"/>
              </a:rPr>
              <a:t> == </a:t>
            </a:r>
            <a:r>
              <a:rPr lang="en-US" sz="1100" dirty="0" err="1">
                <a:latin typeface="Lucida Console" panose="020B0609040504020204" pitchFamily="49" charset="0"/>
              </a:rPr>
              <a:t>i</a:t>
            </a:r>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a:t>
            </a:r>
            <a:r>
              <a:rPr lang="en-US" sz="1100" dirty="0" err="1">
                <a:latin typeface="Lucida Console" panose="020B0609040504020204" pitchFamily="49" charset="0"/>
              </a:rPr>
              <a:t>weibull</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Estimates: </a:t>
            </a:r>
          </a:p>
          <a:p>
            <a:r>
              <a:rPr lang="en-US" sz="1100" dirty="0">
                <a:latin typeface="Lucida Console" panose="020B0609040504020204" pitchFamily="49" charset="0"/>
              </a:rPr>
              <a:t>                  data mean  </a:t>
            </a:r>
            <a:r>
              <a:rPr lang="en-US" sz="1100" dirty="0" err="1">
                <a:latin typeface="Lucida Console" panose="020B0609040504020204" pitchFamily="49" charset="0"/>
              </a:rPr>
              <a:t>est</a:t>
            </a:r>
            <a:r>
              <a:rPr lang="en-US" sz="1100" dirty="0">
                <a:latin typeface="Lucida Console" panose="020B0609040504020204" pitchFamily="49" charset="0"/>
              </a:rPr>
              <a:t>      L95%     U95%     se       </a:t>
            </a:r>
            <a:r>
              <a:rPr lang="en-US" sz="1100" dirty="0" err="1">
                <a:latin typeface="Lucida Console" panose="020B0609040504020204" pitchFamily="49" charset="0"/>
              </a:rPr>
              <a:t>exp</a:t>
            </a:r>
            <a:r>
              <a:rPr lang="en-US" sz="1100" dirty="0">
                <a:latin typeface="Lucida Console" panose="020B0609040504020204" pitchFamily="49" charset="0"/>
              </a:rPr>
              <a:t>(</a:t>
            </a:r>
            <a:r>
              <a:rPr lang="en-US" sz="1100" dirty="0" err="1">
                <a:latin typeface="Lucida Console" panose="020B0609040504020204" pitchFamily="49" charset="0"/>
              </a:rPr>
              <a:t>est</a:t>
            </a:r>
            <a:r>
              <a:rPr lang="en-US" sz="1100" dirty="0">
                <a:latin typeface="Lucida Console" panose="020B0609040504020204" pitchFamily="49" charset="0"/>
              </a:rPr>
              <a:t>)  L95%     U95%   </a:t>
            </a:r>
          </a:p>
          <a:p>
            <a:r>
              <a:rPr lang="en-US" sz="1100" dirty="0">
                <a:latin typeface="Lucida Console" panose="020B0609040504020204" pitchFamily="49" charset="0"/>
              </a:rPr>
              <a:t>shape                  NA     2.7989   2.5839   3.0317   0.1141       NA        NA       NA</a:t>
            </a:r>
          </a:p>
          <a:p>
            <a:r>
              <a:rPr lang="en-US" sz="1100" dirty="0">
                <a:latin typeface="Lucida Console" panose="020B0609040504020204" pitchFamily="49" charset="0"/>
              </a:rPr>
              <a:t>scale                  NA    18.8317  17.4574  20.3142   0.7281       NA        NA       NA</a:t>
            </a:r>
          </a:p>
          <a:p>
            <a:r>
              <a:rPr lang="en-US" sz="1100" dirty="0" err="1">
                <a:latin typeface="Lucida Console" panose="020B0609040504020204" pitchFamily="49" charset="0"/>
              </a:rPr>
              <a:t>strategy_nameNew</a:t>
            </a:r>
            <a:r>
              <a:rPr lang="en-US" sz="1100" dirty="0">
                <a:latin typeface="Lucida Console" panose="020B0609040504020204" pitchFamily="49" charset="0"/>
              </a:rPr>
              <a:t>   0.5135    -0.5237  -0.6013  -0.4460   0.0396   0.5924    0.5481   0.6402</a:t>
            </a:r>
          </a:p>
          <a:p>
            <a:r>
              <a:rPr lang="en-US" sz="1100" dirty="0">
                <a:latin typeface="Lucida Console" panose="020B0609040504020204" pitchFamily="49" charset="0"/>
              </a:rPr>
              <a:t>female             0.4905     0.3684   0.2920   0.4448   0.0390   1.4454    1.3391   1.5601</a:t>
            </a:r>
          </a:p>
          <a:p>
            <a:endParaRPr lang="en-US" sz="1100" dirty="0">
              <a:latin typeface="Lucida Console" panose="020B0609040504020204" pitchFamily="49" charset="0"/>
            </a:endParaRPr>
          </a:p>
          <a:p>
            <a:r>
              <a:rPr lang="en-US" sz="1100" dirty="0">
                <a:latin typeface="Lucida Console" panose="020B0609040504020204" pitchFamily="49" charset="0"/>
              </a:rPr>
              <a:t>N = 2000,  Events: 360,  Censored: 1640</a:t>
            </a:r>
          </a:p>
          <a:p>
            <a:r>
              <a:rPr lang="en-US" sz="1100" dirty="0">
                <a:latin typeface="Lucida Console" panose="020B0609040504020204" pitchFamily="49" charset="0"/>
              </a:rPr>
              <a:t>Total time at risk: 16470.01</a:t>
            </a:r>
          </a:p>
          <a:p>
            <a:r>
              <a:rPr lang="en-US" sz="1100" dirty="0">
                <a:latin typeface="Lucida Console" panose="020B0609040504020204" pitchFamily="49" charset="0"/>
              </a:rPr>
              <a:t>Log-likelihood = -1487.016, </a:t>
            </a:r>
            <a:r>
              <a:rPr lang="en-US" sz="1100" dirty="0" err="1">
                <a:latin typeface="Lucida Console" panose="020B0609040504020204" pitchFamily="49" charset="0"/>
              </a:rPr>
              <a:t>df</a:t>
            </a:r>
            <a:r>
              <a:rPr lang="en-US" sz="1100" dirty="0">
                <a:latin typeface="Lucida Console" panose="020B0609040504020204" pitchFamily="49" charset="0"/>
              </a:rPr>
              <a:t> = 4</a:t>
            </a:r>
          </a:p>
          <a:p>
            <a:r>
              <a:rPr lang="en-US" sz="1100" dirty="0">
                <a:latin typeface="Lucida Console" panose="020B0609040504020204" pitchFamily="49" charset="0"/>
              </a:rPr>
              <a:t>AIC = 2982.032</a:t>
            </a:r>
          </a:p>
          <a:p>
            <a:endParaRPr lang="en-US" sz="1100" dirty="0">
              <a:latin typeface="Lucida Console" panose="020B0609040504020204" pitchFamily="49" charset="0"/>
            </a:endParaRPr>
          </a:p>
        </p:txBody>
      </p:sp>
    </p:spTree>
    <p:extLst>
      <p:ext uri="{BB962C8B-B14F-4D97-AF65-F5344CB8AC3E}">
        <p14:creationId xmlns:p14="http://schemas.microsoft.com/office/powerpoint/2010/main" val="332401675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4643F-0E26-2045-9923-6FF34425C9E7}"/>
              </a:ext>
            </a:extLst>
          </p:cNvPr>
          <p:cNvSpPr>
            <a:spLocks noGrp="1"/>
          </p:cNvSpPr>
          <p:nvPr>
            <p:ph type="title"/>
          </p:nvPr>
        </p:nvSpPr>
        <p:spPr/>
        <p:txBody>
          <a:bodyPr/>
          <a:lstStyle/>
          <a:p>
            <a:r>
              <a:rPr lang="en-US" dirty="0"/>
              <a:t>Parameter estimation – Multi-state model </a:t>
            </a:r>
          </a:p>
        </p:txBody>
      </p:sp>
      <p:sp>
        <p:nvSpPr>
          <p:cNvPr id="3" name="Slide Number Placeholder 2">
            <a:extLst>
              <a:ext uri="{FF2B5EF4-FFF2-40B4-BE49-F238E27FC236}">
                <a16:creationId xmlns:a16="http://schemas.microsoft.com/office/drawing/2014/main" id="{141842E4-1EC4-DA47-8A94-1DDF3F05EE34}"/>
              </a:ext>
            </a:extLst>
          </p:cNvPr>
          <p:cNvSpPr>
            <a:spLocks noGrp="1"/>
          </p:cNvSpPr>
          <p:nvPr>
            <p:ph type="sldNum" sz="quarter" idx="4"/>
          </p:nvPr>
        </p:nvSpPr>
        <p:spPr/>
        <p:txBody>
          <a:bodyPr/>
          <a:lstStyle/>
          <a:p>
            <a:fld id="{CF7A681D-9A53-0F41-890B-1BA01E4644AD}" type="slidenum">
              <a:rPr lang="en-US" smtClean="0"/>
              <a:pPr/>
              <a:t>95</a:t>
            </a:fld>
            <a:endParaRPr lang="en-US"/>
          </a:p>
        </p:txBody>
      </p:sp>
      <p:sp>
        <p:nvSpPr>
          <p:cNvPr id="4" name="Rectangle 3">
            <a:extLst>
              <a:ext uri="{FF2B5EF4-FFF2-40B4-BE49-F238E27FC236}">
                <a16:creationId xmlns:a16="http://schemas.microsoft.com/office/drawing/2014/main" id="{E1D18418-05BB-1B44-9D1F-690A071BD572}"/>
              </a:ext>
            </a:extLst>
          </p:cNvPr>
          <p:cNvSpPr/>
          <p:nvPr/>
        </p:nvSpPr>
        <p:spPr>
          <a:xfrm>
            <a:off x="457200" y="1498287"/>
            <a:ext cx="8528787" cy="2970044"/>
          </a:xfrm>
          <a:prstGeom prst="rect">
            <a:avLst/>
          </a:prstGeom>
        </p:spPr>
        <p:txBody>
          <a:bodyPr wrap="square">
            <a:spAutoFit/>
          </a:bodyPr>
          <a:lstStyle/>
          <a:p>
            <a:r>
              <a:rPr lang="en-US" sz="1100" dirty="0">
                <a:latin typeface="Lucida Console" panose="020B0609040504020204" pitchFamily="49" charset="0"/>
              </a:rPr>
              <a:t>[[3]]</a:t>
            </a:r>
          </a:p>
          <a:p>
            <a:r>
              <a:rPr lang="en-US" sz="1100" dirty="0">
                <a:latin typeface="Lucida Console" panose="020B0609040504020204" pitchFamily="49" charset="0"/>
              </a:rPr>
              <a:t>Call:</a:t>
            </a:r>
          </a:p>
          <a:p>
            <a:r>
              <a:rPr lang="en-US" sz="1100" dirty="0" err="1">
                <a:latin typeface="Lucida Console" panose="020B0609040504020204" pitchFamily="49" charset="0"/>
              </a:rPr>
              <a:t>flexsurvreg</a:t>
            </a:r>
            <a:r>
              <a:rPr lang="en-US" sz="1100" dirty="0">
                <a:latin typeface="Lucida Console" panose="020B0609040504020204" pitchFamily="49" charset="0"/>
              </a:rPr>
              <a:t>(formula = </a:t>
            </a:r>
            <a:r>
              <a:rPr lang="en-US" sz="1100" dirty="0" err="1">
                <a:latin typeface="Lucida Console" panose="020B0609040504020204" pitchFamily="49" charset="0"/>
              </a:rPr>
              <a:t>Surv</a:t>
            </a:r>
            <a:r>
              <a:rPr lang="en-US" sz="1100" dirty="0">
                <a:latin typeface="Lucida Console" panose="020B0609040504020204" pitchFamily="49" charset="0"/>
              </a:rPr>
              <a:t>(time, status) ~ </a:t>
            </a:r>
            <a:r>
              <a:rPr lang="en-US" sz="1100" dirty="0" err="1">
                <a:latin typeface="Lucida Console" panose="020B0609040504020204" pitchFamily="49" charset="0"/>
              </a:rPr>
              <a:t>strategy_name</a:t>
            </a:r>
            <a:r>
              <a:rPr lang="en-US" sz="1100" dirty="0">
                <a:latin typeface="Lucida Console" panose="020B0609040504020204" pitchFamily="49" charset="0"/>
              </a:rPr>
              <a:t> + female, </a:t>
            </a:r>
          </a:p>
          <a:p>
            <a:r>
              <a:rPr lang="en-US" sz="1100" dirty="0">
                <a:latin typeface="Lucida Console" panose="020B0609040504020204" pitchFamily="49" charset="0"/>
              </a:rPr>
              <a:t>    data = data, subset = (</a:t>
            </a:r>
            <a:r>
              <a:rPr lang="en-US" sz="1100" dirty="0" err="1">
                <a:latin typeface="Lucida Console" panose="020B0609040504020204" pitchFamily="49" charset="0"/>
              </a:rPr>
              <a:t>transition_id</a:t>
            </a:r>
            <a:r>
              <a:rPr lang="en-US" sz="1100" dirty="0">
                <a:latin typeface="Lucida Console" panose="020B0609040504020204" pitchFamily="49" charset="0"/>
              </a:rPr>
              <a:t> == </a:t>
            </a:r>
            <a:r>
              <a:rPr lang="en-US" sz="1100" dirty="0" err="1">
                <a:latin typeface="Lucida Console" panose="020B0609040504020204" pitchFamily="49" charset="0"/>
              </a:rPr>
              <a:t>i</a:t>
            </a:r>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a:t>
            </a:r>
            <a:r>
              <a:rPr lang="en-US" sz="1100" dirty="0" err="1">
                <a:latin typeface="Lucida Console" panose="020B0609040504020204" pitchFamily="49" charset="0"/>
              </a:rPr>
              <a:t>weibull</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Estimates: </a:t>
            </a:r>
          </a:p>
          <a:p>
            <a:r>
              <a:rPr lang="en-US" sz="1100" dirty="0">
                <a:latin typeface="Lucida Console" panose="020B0609040504020204" pitchFamily="49" charset="0"/>
              </a:rPr>
              <a:t>                  data mean  </a:t>
            </a:r>
            <a:r>
              <a:rPr lang="en-US" sz="1100" dirty="0" err="1">
                <a:latin typeface="Lucida Console" panose="020B0609040504020204" pitchFamily="49" charset="0"/>
              </a:rPr>
              <a:t>est</a:t>
            </a:r>
            <a:r>
              <a:rPr lang="en-US" sz="1100" dirty="0">
                <a:latin typeface="Lucida Console" panose="020B0609040504020204" pitchFamily="49" charset="0"/>
              </a:rPr>
              <a:t>      L95%     U95%     se       </a:t>
            </a:r>
            <a:r>
              <a:rPr lang="en-US" sz="1100" dirty="0" err="1">
                <a:latin typeface="Lucida Console" panose="020B0609040504020204" pitchFamily="49" charset="0"/>
              </a:rPr>
              <a:t>exp</a:t>
            </a:r>
            <a:r>
              <a:rPr lang="en-US" sz="1100" dirty="0">
                <a:latin typeface="Lucida Console" panose="020B0609040504020204" pitchFamily="49" charset="0"/>
              </a:rPr>
              <a:t>(</a:t>
            </a:r>
            <a:r>
              <a:rPr lang="en-US" sz="1100" dirty="0" err="1">
                <a:latin typeface="Lucida Console" panose="020B0609040504020204" pitchFamily="49" charset="0"/>
              </a:rPr>
              <a:t>est</a:t>
            </a:r>
            <a:r>
              <a:rPr lang="en-US" sz="1100" dirty="0">
                <a:latin typeface="Lucida Console" panose="020B0609040504020204" pitchFamily="49" charset="0"/>
              </a:rPr>
              <a:t>)  L95%     U95%   </a:t>
            </a:r>
          </a:p>
          <a:p>
            <a:r>
              <a:rPr lang="en-US" sz="1100" dirty="0">
                <a:latin typeface="Lucida Console" panose="020B0609040504020204" pitchFamily="49" charset="0"/>
              </a:rPr>
              <a:t>shape                  NA     3.3590   3.1152   3.6218   0.1291       NA        NA       NA</a:t>
            </a:r>
          </a:p>
          <a:p>
            <a:r>
              <a:rPr lang="en-US" sz="1100" dirty="0">
                <a:latin typeface="Lucida Console" panose="020B0609040504020204" pitchFamily="49" charset="0"/>
              </a:rPr>
              <a:t>scale                  NA    15.9131  14.4696  17.5005   0.7721       NA        NA       NA</a:t>
            </a:r>
          </a:p>
          <a:p>
            <a:r>
              <a:rPr lang="en-US" sz="1100" dirty="0" err="1">
                <a:latin typeface="Lucida Console" panose="020B0609040504020204" pitchFamily="49" charset="0"/>
              </a:rPr>
              <a:t>strategy_nameNew</a:t>
            </a:r>
            <a:r>
              <a:rPr lang="en-US" sz="1100" dirty="0">
                <a:latin typeface="Lucida Console" panose="020B0609040504020204" pitchFamily="49" charset="0"/>
              </a:rPr>
              <a:t>   0.5582    -0.5256  -0.6249  -0.4263   0.0507   0.5912    0.5353   0.6529</a:t>
            </a:r>
          </a:p>
          <a:p>
            <a:r>
              <a:rPr lang="en-US" sz="1100" dirty="0">
                <a:latin typeface="Lucida Console" panose="020B0609040504020204" pitchFamily="49" charset="0"/>
              </a:rPr>
              <a:t>female             0.4624     0.3188   0.2500   0.3876   0.0351   1.3755    1.2840   1.4735</a:t>
            </a:r>
          </a:p>
          <a:p>
            <a:endParaRPr lang="en-US" sz="1100" dirty="0">
              <a:latin typeface="Lucida Console" panose="020B0609040504020204" pitchFamily="49" charset="0"/>
            </a:endParaRPr>
          </a:p>
          <a:p>
            <a:r>
              <a:rPr lang="en-US" sz="1100" dirty="0">
                <a:latin typeface="Lucida Console" panose="020B0609040504020204" pitchFamily="49" charset="0"/>
              </a:rPr>
              <a:t>N = 1410,  Events: 408,  Censored: 1002</a:t>
            </a:r>
          </a:p>
          <a:p>
            <a:r>
              <a:rPr lang="en-US" sz="1100" dirty="0">
                <a:latin typeface="Lucida Console" panose="020B0609040504020204" pitchFamily="49" charset="0"/>
              </a:rPr>
              <a:t>Total time at risk: 9686.425</a:t>
            </a:r>
          </a:p>
          <a:p>
            <a:r>
              <a:rPr lang="en-US" sz="1100" dirty="0">
                <a:latin typeface="Lucida Console" panose="020B0609040504020204" pitchFamily="49" charset="0"/>
              </a:rPr>
              <a:t>Log-likelihood = -1282.551, </a:t>
            </a:r>
            <a:r>
              <a:rPr lang="en-US" sz="1100" dirty="0" err="1">
                <a:latin typeface="Lucida Console" panose="020B0609040504020204" pitchFamily="49" charset="0"/>
              </a:rPr>
              <a:t>df</a:t>
            </a:r>
            <a:r>
              <a:rPr lang="en-US" sz="1100" dirty="0">
                <a:latin typeface="Lucida Console" panose="020B0609040504020204" pitchFamily="49" charset="0"/>
              </a:rPr>
              <a:t> = 4</a:t>
            </a:r>
          </a:p>
          <a:p>
            <a:r>
              <a:rPr lang="en-US" sz="1100" dirty="0">
                <a:latin typeface="Lucida Console" panose="020B0609040504020204" pitchFamily="49" charset="0"/>
              </a:rPr>
              <a:t>AIC = 2573.101</a:t>
            </a:r>
          </a:p>
          <a:p>
            <a:endParaRPr lang="en-US" sz="1100" dirty="0">
              <a:latin typeface="Lucida Console" panose="020B0609040504020204" pitchFamily="49" charset="0"/>
            </a:endParaRPr>
          </a:p>
        </p:txBody>
      </p:sp>
    </p:spTree>
    <p:extLst>
      <p:ext uri="{BB962C8B-B14F-4D97-AF65-F5344CB8AC3E}">
        <p14:creationId xmlns:p14="http://schemas.microsoft.com/office/powerpoint/2010/main" val="306714772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76C7B-189F-674F-B2D8-6B6AC826E758}"/>
              </a:ext>
            </a:extLst>
          </p:cNvPr>
          <p:cNvSpPr>
            <a:spLocks noGrp="1"/>
          </p:cNvSpPr>
          <p:nvPr>
            <p:ph type="title"/>
          </p:nvPr>
        </p:nvSpPr>
        <p:spPr/>
        <p:txBody>
          <a:bodyPr/>
          <a:lstStyle/>
          <a:p>
            <a:r>
              <a:rPr lang="en-US" dirty="0"/>
              <a:t>Parameters – Utility</a:t>
            </a:r>
          </a:p>
        </p:txBody>
      </p:sp>
      <p:sp>
        <p:nvSpPr>
          <p:cNvPr id="3" name="Slide Number Placeholder 2">
            <a:extLst>
              <a:ext uri="{FF2B5EF4-FFF2-40B4-BE49-F238E27FC236}">
                <a16:creationId xmlns:a16="http://schemas.microsoft.com/office/drawing/2014/main" id="{E497E610-8440-3940-A277-CB8A4997A8B6}"/>
              </a:ext>
            </a:extLst>
          </p:cNvPr>
          <p:cNvSpPr>
            <a:spLocks noGrp="1"/>
          </p:cNvSpPr>
          <p:nvPr>
            <p:ph type="sldNum" sz="quarter" idx="4"/>
          </p:nvPr>
        </p:nvSpPr>
        <p:spPr/>
        <p:txBody>
          <a:bodyPr/>
          <a:lstStyle/>
          <a:p>
            <a:fld id="{CF7A681D-9A53-0F41-890B-1BA01E4644AD}" type="slidenum">
              <a:rPr lang="en-US" smtClean="0"/>
              <a:pPr/>
              <a:t>96</a:t>
            </a:fld>
            <a:endParaRPr lang="en-US"/>
          </a:p>
        </p:txBody>
      </p:sp>
      <p:sp>
        <p:nvSpPr>
          <p:cNvPr id="4" name="Rectangle 3">
            <a:extLst>
              <a:ext uri="{FF2B5EF4-FFF2-40B4-BE49-F238E27FC236}">
                <a16:creationId xmlns:a16="http://schemas.microsoft.com/office/drawing/2014/main" id="{3B958991-DC7E-EC49-B56E-AAB213E36539}"/>
              </a:ext>
            </a:extLst>
          </p:cNvPr>
          <p:cNvSpPr/>
          <p:nvPr/>
        </p:nvSpPr>
        <p:spPr>
          <a:xfrm>
            <a:off x="457200" y="1143000"/>
            <a:ext cx="4572000" cy="1277273"/>
          </a:xfrm>
          <a:prstGeom prst="rect">
            <a:avLst/>
          </a:prstGeom>
          <a:solidFill>
            <a:schemeClr val="bg1">
              <a:lumMod val="85000"/>
            </a:schemeClr>
          </a:solidFill>
        </p:spPr>
        <p:txBody>
          <a:bodyPr>
            <a:spAutoFit/>
          </a:bodyPr>
          <a:lstStyle/>
          <a:p>
            <a:r>
              <a:rPr lang="en-US" sz="1100" b="1" dirty="0" err="1">
                <a:solidFill>
                  <a:schemeClr val="tx2"/>
                </a:solidFill>
                <a:latin typeface="Lucida Console" panose="020B0609040504020204" pitchFamily="49" charset="0"/>
              </a:rPr>
              <a:t>utility_tbl</a:t>
            </a:r>
            <a:r>
              <a:rPr lang="en-US" sz="1100" b="1" dirty="0">
                <a:solidFill>
                  <a:schemeClr val="tx2"/>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stateval_tbl</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data.table</a:t>
            </a:r>
            <a:r>
              <a:rPr lang="en-US" sz="1100" dirty="0">
                <a:latin typeface="Lucida Console" panose="020B0609040504020204" pitchFamily="49" charset="0"/>
              </a:rPr>
              <a:t>(</a:t>
            </a:r>
            <a:r>
              <a:rPr lang="en-US" sz="1100" dirty="0" err="1">
                <a:latin typeface="Lucida Console" panose="020B0609040504020204" pitchFamily="49" charset="0"/>
              </a:rPr>
              <a:t>state_id</a:t>
            </a:r>
            <a:r>
              <a:rPr lang="en-US" sz="1100" dirty="0">
                <a:latin typeface="Lucida Console" panose="020B0609040504020204" pitchFamily="49" charset="0"/>
              </a:rPr>
              <a:t> = </a:t>
            </a:r>
            <a:r>
              <a:rPr lang="en-US" sz="1100" dirty="0" err="1">
                <a:latin typeface="Lucida Console" panose="020B0609040504020204" pitchFamily="49" charset="0"/>
              </a:rPr>
              <a:t>states$state_id</a:t>
            </a:r>
            <a:r>
              <a:rPr lang="en-US" sz="1100" dirty="0">
                <a:latin typeface="Lucida Console" panose="020B0609040504020204" pitchFamily="49" charset="0"/>
              </a:rPr>
              <a:t>,</a:t>
            </a:r>
          </a:p>
          <a:p>
            <a:r>
              <a:rPr lang="en-US" sz="1100" dirty="0">
                <a:latin typeface="Lucida Console" panose="020B0609040504020204" pitchFamily="49" charset="0"/>
              </a:rPr>
              <a:t>             mean = c(H = .8, S = .6),</a:t>
            </a:r>
          </a:p>
          <a:p>
            <a:r>
              <a:rPr lang="en-US" sz="1100" dirty="0">
                <a:latin typeface="Lucida Console" panose="020B0609040504020204" pitchFamily="49" charset="0"/>
              </a:rPr>
              <a:t>             se = c(0.02, .05)</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"beta",</a:t>
            </a:r>
          </a:p>
          <a:p>
            <a:r>
              <a:rPr lang="en-US" sz="1100" dirty="0">
                <a:latin typeface="Lucida Console" panose="020B0609040504020204" pitchFamily="49" charset="0"/>
              </a:rPr>
              <a:t>  </a:t>
            </a:r>
            <a:r>
              <a:rPr lang="en-US" sz="1100" dirty="0" err="1">
                <a:latin typeface="Lucida Console" panose="020B0609040504020204" pitchFamily="49" charset="0"/>
              </a:rPr>
              <a:t>hesim_data</a:t>
            </a:r>
            <a:r>
              <a:rPr lang="en-US" sz="1100" dirty="0">
                <a:latin typeface="Lucida Console" panose="020B0609040504020204" pitchFamily="49" charset="0"/>
              </a:rPr>
              <a:t> = </a:t>
            </a:r>
            <a:r>
              <a:rPr lang="en-US" sz="1100" dirty="0" err="1">
                <a:latin typeface="Lucida Console" panose="020B0609040504020204" pitchFamily="49" charset="0"/>
              </a:rPr>
              <a:t>hesim_dat</a:t>
            </a:r>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909211DB-F314-794C-B119-0C531EC182D4}"/>
              </a:ext>
            </a:extLst>
          </p:cNvPr>
          <p:cNvSpPr/>
          <p:nvPr/>
        </p:nvSpPr>
        <p:spPr>
          <a:xfrm>
            <a:off x="457200" y="2824460"/>
            <a:ext cx="4572000" cy="707886"/>
          </a:xfrm>
          <a:prstGeom prst="rect">
            <a:avLst/>
          </a:prstGeom>
        </p:spPr>
        <p:txBody>
          <a:bodyPr wrap="square">
            <a:spAutoFit/>
          </a:bodyPr>
          <a:lstStyle/>
          <a:p>
            <a:r>
              <a:rPr lang="en-US" dirty="0"/>
              <a:t>    </a:t>
            </a:r>
            <a:r>
              <a:rPr lang="en-US" sz="1100" dirty="0" err="1">
                <a:latin typeface="Lucida Console" panose="020B0609040504020204" pitchFamily="49" charset="0"/>
              </a:rPr>
              <a:t>state_id</a:t>
            </a:r>
            <a:r>
              <a:rPr lang="en-US" sz="1100" dirty="0">
                <a:latin typeface="Lucida Console" panose="020B0609040504020204" pitchFamily="49" charset="0"/>
              </a:rPr>
              <a:t> mean   se</a:t>
            </a:r>
          </a:p>
          <a:p>
            <a:r>
              <a:rPr lang="en-US" sz="1100" dirty="0">
                <a:latin typeface="Lucida Console" panose="020B0609040504020204" pitchFamily="49" charset="0"/>
              </a:rPr>
              <a:t>1:        1  0.8 0.02</a:t>
            </a:r>
          </a:p>
          <a:p>
            <a:r>
              <a:rPr lang="en-US" sz="1100" dirty="0">
                <a:latin typeface="Lucida Console" panose="020B0609040504020204" pitchFamily="49" charset="0"/>
              </a:rPr>
              <a:t>2:        2  0.6 0.05</a:t>
            </a:r>
          </a:p>
        </p:txBody>
      </p:sp>
    </p:spTree>
    <p:extLst>
      <p:ext uri="{BB962C8B-B14F-4D97-AF65-F5344CB8AC3E}">
        <p14:creationId xmlns:p14="http://schemas.microsoft.com/office/powerpoint/2010/main" val="254790812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5F81FE-8639-0A45-B8F2-598AF5449903}"/>
              </a:ext>
            </a:extLst>
          </p:cNvPr>
          <p:cNvSpPr>
            <a:spLocks noGrp="1"/>
          </p:cNvSpPr>
          <p:nvPr>
            <p:ph type="title"/>
          </p:nvPr>
        </p:nvSpPr>
        <p:spPr/>
        <p:txBody>
          <a:bodyPr/>
          <a:lstStyle/>
          <a:p>
            <a:r>
              <a:rPr lang="en-US" dirty="0"/>
              <a:t>Parameters – Medical cost</a:t>
            </a:r>
          </a:p>
        </p:txBody>
      </p:sp>
      <p:sp>
        <p:nvSpPr>
          <p:cNvPr id="3" name="Slide Number Placeholder 2">
            <a:extLst>
              <a:ext uri="{FF2B5EF4-FFF2-40B4-BE49-F238E27FC236}">
                <a16:creationId xmlns:a16="http://schemas.microsoft.com/office/drawing/2014/main" id="{F0638E65-EAEE-C54B-98F9-FD094BDD071B}"/>
              </a:ext>
            </a:extLst>
          </p:cNvPr>
          <p:cNvSpPr>
            <a:spLocks noGrp="1"/>
          </p:cNvSpPr>
          <p:nvPr>
            <p:ph type="sldNum" sz="quarter" idx="4"/>
          </p:nvPr>
        </p:nvSpPr>
        <p:spPr/>
        <p:txBody>
          <a:bodyPr/>
          <a:lstStyle/>
          <a:p>
            <a:fld id="{CF7A681D-9A53-0F41-890B-1BA01E4644AD}" type="slidenum">
              <a:rPr lang="en-US" smtClean="0"/>
              <a:pPr/>
              <a:t>97</a:t>
            </a:fld>
            <a:endParaRPr lang="en-US"/>
          </a:p>
        </p:txBody>
      </p:sp>
      <p:sp>
        <p:nvSpPr>
          <p:cNvPr id="4" name="Rectangle 3">
            <a:extLst>
              <a:ext uri="{FF2B5EF4-FFF2-40B4-BE49-F238E27FC236}">
                <a16:creationId xmlns:a16="http://schemas.microsoft.com/office/drawing/2014/main" id="{1C53E304-D2FF-804E-8365-320A928F483E}"/>
              </a:ext>
            </a:extLst>
          </p:cNvPr>
          <p:cNvSpPr/>
          <p:nvPr/>
        </p:nvSpPr>
        <p:spPr>
          <a:xfrm>
            <a:off x="457200" y="1157287"/>
            <a:ext cx="3914775" cy="1277273"/>
          </a:xfrm>
          <a:prstGeom prst="rect">
            <a:avLst/>
          </a:prstGeom>
          <a:solidFill>
            <a:schemeClr val="bg1">
              <a:lumMod val="85000"/>
            </a:schemeClr>
          </a:solidFill>
        </p:spPr>
        <p:txBody>
          <a:bodyPr wrap="square">
            <a:spAutoFit/>
          </a:bodyPr>
          <a:lstStyle/>
          <a:p>
            <a:r>
              <a:rPr lang="en-US" sz="1100" b="1" dirty="0" err="1">
                <a:solidFill>
                  <a:schemeClr val="tx2"/>
                </a:solidFill>
                <a:latin typeface="Lucida Console" panose="020B0609040504020204" pitchFamily="49" charset="0"/>
              </a:rPr>
              <a:t>medcost_tbl</a:t>
            </a:r>
            <a:r>
              <a:rPr lang="en-US" sz="1100" b="1" dirty="0">
                <a:solidFill>
                  <a:schemeClr val="tx2"/>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stateval_tbl</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data.table</a:t>
            </a:r>
            <a:r>
              <a:rPr lang="en-US" sz="1100" dirty="0">
                <a:latin typeface="Lucida Console" panose="020B0609040504020204" pitchFamily="49" charset="0"/>
              </a:rPr>
              <a:t>(</a:t>
            </a:r>
            <a:r>
              <a:rPr lang="en-US" sz="1100" dirty="0" err="1">
                <a:latin typeface="Lucida Console" panose="020B0609040504020204" pitchFamily="49" charset="0"/>
              </a:rPr>
              <a:t>state_id</a:t>
            </a:r>
            <a:r>
              <a:rPr lang="en-US" sz="1100" dirty="0">
                <a:latin typeface="Lucida Console" panose="020B0609040504020204" pitchFamily="49" charset="0"/>
              </a:rPr>
              <a:t> = </a:t>
            </a:r>
            <a:r>
              <a:rPr lang="en-US" sz="1100" dirty="0" err="1">
                <a:latin typeface="Lucida Console" panose="020B0609040504020204" pitchFamily="49" charset="0"/>
              </a:rPr>
              <a:t>states$state_id</a:t>
            </a:r>
            <a:r>
              <a:rPr lang="en-US" sz="1100" dirty="0">
                <a:latin typeface="Lucida Console" panose="020B0609040504020204" pitchFamily="49" charset="0"/>
              </a:rPr>
              <a:t>,</a:t>
            </a:r>
          </a:p>
          <a:p>
            <a:r>
              <a:rPr lang="en-US" sz="1100" dirty="0">
                <a:latin typeface="Lucida Console" panose="020B0609040504020204" pitchFamily="49" charset="0"/>
              </a:rPr>
              <a:t>             mean = c(H = 2000, S = 9500),</a:t>
            </a:r>
          </a:p>
          <a:p>
            <a:r>
              <a:rPr lang="en-US" sz="1100" dirty="0">
                <a:latin typeface="Lucida Console" panose="020B0609040504020204" pitchFamily="49" charset="0"/>
              </a:rPr>
              <a:t>             se = c(H = 2000, S = 9500)</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"gamma",</a:t>
            </a:r>
          </a:p>
          <a:p>
            <a:r>
              <a:rPr lang="en-US" sz="1100" dirty="0">
                <a:latin typeface="Lucida Console" panose="020B0609040504020204" pitchFamily="49" charset="0"/>
              </a:rPr>
              <a:t>  </a:t>
            </a:r>
            <a:r>
              <a:rPr lang="en-US" sz="1100" dirty="0" err="1">
                <a:latin typeface="Lucida Console" panose="020B0609040504020204" pitchFamily="49" charset="0"/>
              </a:rPr>
              <a:t>hesim_data</a:t>
            </a:r>
            <a:r>
              <a:rPr lang="en-US" sz="1100" dirty="0">
                <a:latin typeface="Lucida Console" panose="020B0609040504020204" pitchFamily="49" charset="0"/>
              </a:rPr>
              <a:t> = </a:t>
            </a:r>
            <a:r>
              <a:rPr lang="en-US" sz="1100" dirty="0" err="1">
                <a:latin typeface="Lucida Console" panose="020B0609040504020204" pitchFamily="49" charset="0"/>
              </a:rPr>
              <a:t>hesim_dat</a:t>
            </a:r>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A0ED5445-BE63-E24B-BB94-C08FE8F3B676}"/>
              </a:ext>
            </a:extLst>
          </p:cNvPr>
          <p:cNvSpPr/>
          <p:nvPr/>
        </p:nvSpPr>
        <p:spPr>
          <a:xfrm>
            <a:off x="571500" y="2963109"/>
            <a:ext cx="3914775" cy="600164"/>
          </a:xfrm>
          <a:prstGeom prst="rect">
            <a:avLst/>
          </a:prstGeom>
        </p:spPr>
        <p:txBody>
          <a:bodyPr wrap="square">
            <a:spAutoFit/>
          </a:bodyPr>
          <a:lstStyle/>
          <a:p>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mean   se</a:t>
            </a:r>
          </a:p>
          <a:p>
            <a:r>
              <a:rPr lang="en-US" sz="1100" dirty="0">
                <a:latin typeface="Lucida Console" panose="020B0609040504020204" pitchFamily="49" charset="0"/>
              </a:rPr>
              <a:t>1:        1 2000 2000</a:t>
            </a:r>
          </a:p>
          <a:p>
            <a:r>
              <a:rPr lang="en-US" sz="1100" dirty="0">
                <a:latin typeface="Lucida Console" panose="020B0609040504020204" pitchFamily="49" charset="0"/>
              </a:rPr>
              <a:t>2:        2 9500 9500</a:t>
            </a:r>
          </a:p>
        </p:txBody>
      </p:sp>
    </p:spTree>
    <p:extLst>
      <p:ext uri="{BB962C8B-B14F-4D97-AF65-F5344CB8AC3E}">
        <p14:creationId xmlns:p14="http://schemas.microsoft.com/office/powerpoint/2010/main" val="18268973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E81F0-3F02-114D-A4F5-E284AD0DA271}"/>
              </a:ext>
            </a:extLst>
          </p:cNvPr>
          <p:cNvSpPr>
            <a:spLocks noGrp="1"/>
          </p:cNvSpPr>
          <p:nvPr>
            <p:ph type="title"/>
          </p:nvPr>
        </p:nvSpPr>
        <p:spPr/>
        <p:txBody>
          <a:bodyPr/>
          <a:lstStyle/>
          <a:p>
            <a:r>
              <a:rPr lang="en-US" dirty="0"/>
              <a:t>Parameters – Drug cost</a:t>
            </a:r>
          </a:p>
        </p:txBody>
      </p:sp>
      <p:sp>
        <p:nvSpPr>
          <p:cNvPr id="4" name="Slide Number Placeholder 3">
            <a:extLst>
              <a:ext uri="{FF2B5EF4-FFF2-40B4-BE49-F238E27FC236}">
                <a16:creationId xmlns:a16="http://schemas.microsoft.com/office/drawing/2014/main" id="{41BC3F5A-405D-294E-8703-0EC5B0D9259B}"/>
              </a:ext>
            </a:extLst>
          </p:cNvPr>
          <p:cNvSpPr>
            <a:spLocks noGrp="1"/>
          </p:cNvSpPr>
          <p:nvPr>
            <p:ph type="sldNum" sz="quarter" idx="4"/>
          </p:nvPr>
        </p:nvSpPr>
        <p:spPr/>
        <p:txBody>
          <a:bodyPr/>
          <a:lstStyle/>
          <a:p>
            <a:fld id="{CF7A681D-9A53-0F41-890B-1BA01E4644AD}" type="slidenum">
              <a:rPr lang="en-US" smtClean="0"/>
              <a:pPr/>
              <a:t>98</a:t>
            </a:fld>
            <a:endParaRPr lang="en-US"/>
          </a:p>
        </p:txBody>
      </p:sp>
      <p:sp>
        <p:nvSpPr>
          <p:cNvPr id="5" name="Rectangle 4">
            <a:extLst>
              <a:ext uri="{FF2B5EF4-FFF2-40B4-BE49-F238E27FC236}">
                <a16:creationId xmlns:a16="http://schemas.microsoft.com/office/drawing/2014/main" id="{02477D9F-C94E-F646-88FD-A0CCC2833EF7}"/>
              </a:ext>
            </a:extLst>
          </p:cNvPr>
          <p:cNvSpPr/>
          <p:nvPr/>
        </p:nvSpPr>
        <p:spPr>
          <a:xfrm>
            <a:off x="457200" y="908506"/>
            <a:ext cx="8528787" cy="2292935"/>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n_times</a:t>
            </a:r>
            <a:r>
              <a:rPr lang="en-US" sz="1100" dirty="0">
                <a:latin typeface="Lucida Console" panose="020B0609040504020204" pitchFamily="49" charset="0"/>
              </a:rPr>
              <a:t> &lt;- 2</a:t>
            </a:r>
          </a:p>
          <a:p>
            <a:endParaRPr lang="en-US" sz="1100" dirty="0">
              <a:latin typeface="Lucida Console" panose="020B0609040504020204" pitchFamily="49" charset="0"/>
            </a:endParaRPr>
          </a:p>
          <a:p>
            <a:r>
              <a:rPr lang="en-US" sz="1100" b="1" dirty="0" err="1">
                <a:solidFill>
                  <a:schemeClr val="tx2"/>
                </a:solidFill>
                <a:latin typeface="Lucida Console" panose="020B0609040504020204" pitchFamily="49" charset="0"/>
              </a:rPr>
              <a:t>drugcost_tbl</a:t>
            </a:r>
            <a:r>
              <a:rPr lang="en-US" sz="1100" b="1" dirty="0">
                <a:solidFill>
                  <a:schemeClr val="tx2"/>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stateval_tbl</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data.table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 rep(</a:t>
            </a:r>
            <a:r>
              <a:rPr lang="en-US" sz="1100" dirty="0" err="1">
                <a:latin typeface="Lucida Console" panose="020B0609040504020204" pitchFamily="49" charset="0"/>
              </a:rPr>
              <a:t>strategies$strategy_id</a:t>
            </a:r>
            <a:r>
              <a:rPr lang="en-US" sz="1100" dirty="0">
                <a:latin typeface="Lucida Console" panose="020B0609040504020204" pitchFamily="49" charset="0"/>
              </a:rPr>
              <a:t>, each = </a:t>
            </a:r>
            <a:r>
              <a:rPr lang="en-US" sz="1100" dirty="0" err="1">
                <a:latin typeface="Lucida Console" panose="020B0609040504020204" pitchFamily="49" charset="0"/>
              </a:rPr>
              <a:t>n_states</a:t>
            </a:r>
            <a:r>
              <a:rPr lang="en-US" sz="1100" dirty="0">
                <a:latin typeface="Lucida Console" panose="020B0609040504020204" pitchFamily="49" charset="0"/>
              </a:rPr>
              <a:t> * </a:t>
            </a:r>
            <a:r>
              <a:rPr lang="en-US" sz="1100" dirty="0" err="1">
                <a:latin typeface="Lucida Console" panose="020B0609040504020204" pitchFamily="49" charset="0"/>
              </a:rPr>
              <a:t>n_times</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 rep(rep(</a:t>
            </a:r>
            <a:r>
              <a:rPr lang="en-US" sz="1100" dirty="0" err="1">
                <a:latin typeface="Lucida Console" panose="020B0609040504020204" pitchFamily="49" charset="0"/>
              </a:rPr>
              <a:t>states$state_id</a:t>
            </a:r>
            <a:r>
              <a:rPr lang="en-US" sz="1100" dirty="0">
                <a:latin typeface="Lucida Console" panose="020B0609040504020204" pitchFamily="49" charset="0"/>
              </a:rPr>
              <a:t>, each = </a:t>
            </a:r>
            <a:r>
              <a:rPr lang="en-US" sz="1100" dirty="0" err="1">
                <a:latin typeface="Lucida Console" panose="020B0609040504020204" pitchFamily="49" charset="0"/>
              </a:rPr>
              <a:t>n_strategies</a:t>
            </a:r>
            <a:r>
              <a:rPr lang="en-US" sz="1100" dirty="0">
                <a:latin typeface="Lucida Console" panose="020B0609040504020204" pitchFamily="49" charset="0"/>
              </a:rPr>
              <a:t>), </a:t>
            </a:r>
            <a:r>
              <a:rPr lang="en-US" sz="1100" dirty="0" err="1">
                <a:latin typeface="Lucida Console" panose="020B0609040504020204" pitchFamily="49" charset="0"/>
              </a:rPr>
              <a:t>n_times</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time_start</a:t>
            </a:r>
            <a:r>
              <a:rPr lang="en-US" sz="1100" dirty="0">
                <a:latin typeface="Lucida Console" panose="020B0609040504020204" pitchFamily="49" charset="0"/>
              </a:rPr>
              <a:t> = rep(c(0, 3/12), </a:t>
            </a:r>
            <a:r>
              <a:rPr lang="en-US" sz="1100" dirty="0" err="1">
                <a:latin typeface="Lucida Console" panose="020B0609040504020204" pitchFamily="49" charset="0"/>
              </a:rPr>
              <a:t>n_states</a:t>
            </a:r>
            <a:r>
              <a:rPr lang="en-US" sz="1100" dirty="0">
                <a:latin typeface="Lucida Console" panose="020B0609040504020204" pitchFamily="49" charset="0"/>
              </a:rPr>
              <a:t> * </a:t>
            </a:r>
            <a:r>
              <a:rPr lang="en-US" sz="1100" dirty="0" err="1">
                <a:latin typeface="Lucida Console" panose="020B0609040504020204" pitchFamily="49" charset="0"/>
              </a:rPr>
              <a:t>n_strategies</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est</a:t>
            </a:r>
            <a:r>
              <a:rPr lang="en-US" sz="1100" dirty="0">
                <a:latin typeface="Lucida Console" panose="020B0609040504020204" pitchFamily="49" charset="0"/>
              </a:rPr>
              <a:t> = c(rep(2000, 4), # Costs are always the same with SOC</a:t>
            </a:r>
          </a:p>
          <a:p>
            <a:r>
              <a:rPr lang="en-US" sz="1100" dirty="0">
                <a:latin typeface="Lucida Console" panose="020B0609040504020204" pitchFamily="49" charset="0"/>
              </a:rPr>
              <a:t>            12000, 12000, 12000, 10000 # Costs with new drop after 3 months in progression state</a:t>
            </a:r>
          </a:p>
          <a:p>
            <a:r>
              <a:rPr lang="en-US" sz="1100" dirty="0">
                <a:latin typeface="Lucida Console" panose="020B0609040504020204" pitchFamily="49" charset="0"/>
              </a:rPr>
              <a:t>    )</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"fixed",</a:t>
            </a:r>
          </a:p>
          <a:p>
            <a:r>
              <a:rPr lang="en-US" sz="1100" dirty="0">
                <a:latin typeface="Lucida Console" panose="020B0609040504020204" pitchFamily="49" charset="0"/>
              </a:rPr>
              <a:t>  </a:t>
            </a:r>
            <a:r>
              <a:rPr lang="en-US" sz="1100" dirty="0" err="1">
                <a:latin typeface="Lucida Console" panose="020B0609040504020204" pitchFamily="49" charset="0"/>
              </a:rPr>
              <a:t>hesim_data</a:t>
            </a:r>
            <a:r>
              <a:rPr lang="en-US" sz="1100" dirty="0">
                <a:latin typeface="Lucida Console" panose="020B0609040504020204" pitchFamily="49" charset="0"/>
              </a:rPr>
              <a:t> = </a:t>
            </a:r>
            <a:r>
              <a:rPr lang="en-US" sz="1100" dirty="0" err="1">
                <a:latin typeface="Lucida Console" panose="020B0609040504020204" pitchFamily="49" charset="0"/>
              </a:rPr>
              <a:t>hesim_dat</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5DFC81E5-D127-E548-9877-A9ECBEA878DD}"/>
              </a:ext>
            </a:extLst>
          </p:cNvPr>
          <p:cNvSpPr/>
          <p:nvPr/>
        </p:nvSpPr>
        <p:spPr>
          <a:xfrm>
            <a:off x="3619880" y="3400673"/>
            <a:ext cx="5366107" cy="1615827"/>
          </a:xfrm>
          <a:prstGeom prst="rect">
            <a:avLst/>
          </a:prstGeom>
        </p:spPr>
        <p:txBody>
          <a:bodyPr wrap="square">
            <a:spAutoFit/>
          </a:bodyPr>
          <a:lstStyle/>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a:t>
            </a:r>
            <a:r>
              <a:rPr lang="en-US" sz="1100" dirty="0" err="1">
                <a:latin typeface="Lucida Console" panose="020B0609040504020204" pitchFamily="49" charset="0"/>
              </a:rPr>
              <a:t>time_id</a:t>
            </a:r>
            <a:r>
              <a:rPr lang="en-US" sz="1100" dirty="0">
                <a:latin typeface="Lucida Console" panose="020B0609040504020204" pitchFamily="49" charset="0"/>
              </a:rPr>
              <a:t> </a:t>
            </a:r>
            <a:r>
              <a:rPr lang="en-US" sz="1100" dirty="0" err="1">
                <a:latin typeface="Lucida Console" panose="020B0609040504020204" pitchFamily="49" charset="0"/>
              </a:rPr>
              <a:t>time_start</a:t>
            </a:r>
            <a:r>
              <a:rPr lang="en-US" sz="1100" dirty="0">
                <a:latin typeface="Lucida Console" panose="020B0609040504020204" pitchFamily="49" charset="0"/>
              </a:rPr>
              <a:t> </a:t>
            </a:r>
            <a:r>
              <a:rPr lang="en-US" sz="1100" dirty="0" err="1">
                <a:latin typeface="Lucida Console" panose="020B0609040504020204" pitchFamily="49" charset="0"/>
              </a:rPr>
              <a:t>time_stop</a:t>
            </a:r>
            <a:r>
              <a:rPr lang="en-US" sz="1100" dirty="0">
                <a:latin typeface="Lucida Console" panose="020B0609040504020204" pitchFamily="49" charset="0"/>
              </a:rPr>
              <a:t>   </a:t>
            </a:r>
            <a:r>
              <a:rPr lang="en-US" sz="1100" dirty="0" err="1">
                <a:latin typeface="Lucida Console" panose="020B0609040504020204" pitchFamily="49" charset="0"/>
              </a:rPr>
              <a:t>est</a:t>
            </a:r>
            <a:endParaRPr lang="en-US" sz="1100" dirty="0">
              <a:latin typeface="Lucida Console" panose="020B0609040504020204" pitchFamily="49" charset="0"/>
            </a:endParaRPr>
          </a:p>
          <a:p>
            <a:r>
              <a:rPr lang="en-US" sz="1100" dirty="0">
                <a:latin typeface="Lucida Console" panose="020B0609040504020204" pitchFamily="49" charset="0"/>
              </a:rPr>
              <a:t>1:           1        1       1       0.00      0.25  2000</a:t>
            </a:r>
          </a:p>
          <a:p>
            <a:r>
              <a:rPr lang="en-US" sz="1100" dirty="0">
                <a:latin typeface="Lucida Console" panose="020B0609040504020204" pitchFamily="49" charset="0"/>
              </a:rPr>
              <a:t>2:           1        1       2       0.25       </a:t>
            </a:r>
            <a:r>
              <a:rPr lang="en-US" sz="1100" dirty="0" err="1">
                <a:latin typeface="Lucida Console" panose="020B0609040504020204" pitchFamily="49" charset="0"/>
              </a:rPr>
              <a:t>Inf</a:t>
            </a:r>
            <a:r>
              <a:rPr lang="en-US" sz="1100" dirty="0">
                <a:latin typeface="Lucida Console" panose="020B0609040504020204" pitchFamily="49" charset="0"/>
              </a:rPr>
              <a:t>  2000</a:t>
            </a:r>
          </a:p>
          <a:p>
            <a:r>
              <a:rPr lang="en-US" sz="1100" dirty="0">
                <a:latin typeface="Lucida Console" panose="020B0609040504020204" pitchFamily="49" charset="0"/>
              </a:rPr>
              <a:t>3:           1        2       1       0.00      0.25  2000</a:t>
            </a:r>
          </a:p>
          <a:p>
            <a:r>
              <a:rPr lang="en-US" sz="1100" dirty="0">
                <a:latin typeface="Lucida Console" panose="020B0609040504020204" pitchFamily="49" charset="0"/>
              </a:rPr>
              <a:t>4:           1        2       2       0.25       </a:t>
            </a:r>
            <a:r>
              <a:rPr lang="en-US" sz="1100" dirty="0" err="1">
                <a:latin typeface="Lucida Console" panose="020B0609040504020204" pitchFamily="49" charset="0"/>
              </a:rPr>
              <a:t>Inf</a:t>
            </a:r>
            <a:r>
              <a:rPr lang="en-US" sz="1100" dirty="0">
                <a:latin typeface="Lucida Console" panose="020B0609040504020204" pitchFamily="49" charset="0"/>
              </a:rPr>
              <a:t>  2000</a:t>
            </a:r>
          </a:p>
          <a:p>
            <a:r>
              <a:rPr lang="en-US" sz="1100" dirty="0">
                <a:latin typeface="Lucida Console" panose="020B0609040504020204" pitchFamily="49" charset="0"/>
              </a:rPr>
              <a:t>5:           2        1       1       0.00      0.25 12000</a:t>
            </a:r>
          </a:p>
          <a:p>
            <a:r>
              <a:rPr lang="en-US" sz="1100" dirty="0">
                <a:latin typeface="Lucida Console" panose="020B0609040504020204" pitchFamily="49" charset="0"/>
              </a:rPr>
              <a:t>6:           2        1       2       0.25       </a:t>
            </a:r>
            <a:r>
              <a:rPr lang="en-US" sz="1100" dirty="0" err="1">
                <a:latin typeface="Lucida Console" panose="020B0609040504020204" pitchFamily="49" charset="0"/>
              </a:rPr>
              <a:t>Inf</a:t>
            </a:r>
            <a:r>
              <a:rPr lang="en-US" sz="1100" dirty="0">
                <a:latin typeface="Lucida Console" panose="020B0609040504020204" pitchFamily="49" charset="0"/>
              </a:rPr>
              <a:t> 12000</a:t>
            </a:r>
          </a:p>
          <a:p>
            <a:r>
              <a:rPr lang="en-US" sz="1100" dirty="0">
                <a:latin typeface="Lucida Console" panose="020B0609040504020204" pitchFamily="49" charset="0"/>
              </a:rPr>
              <a:t>7:           2        2       1       0.00      0.25 12000</a:t>
            </a:r>
          </a:p>
          <a:p>
            <a:r>
              <a:rPr lang="en-US" sz="1100" dirty="0">
                <a:latin typeface="Lucida Console" panose="020B0609040504020204" pitchFamily="49" charset="0"/>
              </a:rPr>
              <a:t>8:           2        2       2       0.25       </a:t>
            </a:r>
            <a:r>
              <a:rPr lang="en-US" sz="1100" dirty="0" err="1">
                <a:latin typeface="Lucida Console" panose="020B0609040504020204" pitchFamily="49" charset="0"/>
              </a:rPr>
              <a:t>Inf</a:t>
            </a:r>
            <a:r>
              <a:rPr lang="en-US" sz="1100" dirty="0">
                <a:latin typeface="Lucida Console" panose="020B0609040504020204" pitchFamily="49" charset="0"/>
              </a:rPr>
              <a:t> 10000</a:t>
            </a:r>
          </a:p>
        </p:txBody>
      </p:sp>
      <p:sp>
        <p:nvSpPr>
          <p:cNvPr id="7" name="Rectangle 6">
            <a:extLst>
              <a:ext uri="{FF2B5EF4-FFF2-40B4-BE49-F238E27FC236}">
                <a16:creationId xmlns:a16="http://schemas.microsoft.com/office/drawing/2014/main" id="{98128AF1-6C36-244E-91BE-07420EAA8CC0}"/>
              </a:ext>
            </a:extLst>
          </p:cNvPr>
          <p:cNvSpPr/>
          <p:nvPr/>
        </p:nvSpPr>
        <p:spPr>
          <a:xfrm>
            <a:off x="85726" y="3238503"/>
            <a:ext cx="3534154" cy="1869743"/>
          </a:xfrm>
          <a:prstGeom prst="rect">
            <a:avLst/>
          </a:prstGeom>
        </p:spPr>
        <p:txBody>
          <a:bodyPr wrap="square">
            <a:spAutoFit/>
          </a:bodyPr>
          <a:lstStyle/>
          <a:p>
            <a:r>
              <a:rPr lang="en-US" sz="1050" i="1" dirty="0">
                <a:solidFill>
                  <a:srgbClr val="002060"/>
                </a:solidFill>
              </a:rPr>
              <a:t>Treatment costs remain fixed as in the cohort model, but we now allow costs to vary over time in the progression state. </a:t>
            </a:r>
          </a:p>
          <a:p>
            <a:endParaRPr lang="en-US" sz="1050" i="1" dirty="0">
              <a:solidFill>
                <a:srgbClr val="002060"/>
              </a:solidFill>
            </a:endParaRPr>
          </a:p>
          <a:p>
            <a:r>
              <a:rPr lang="en-US" sz="1050" i="1" dirty="0">
                <a:solidFill>
                  <a:srgbClr val="002060"/>
                </a:solidFill>
              </a:rPr>
              <a:t>Specifically, we assume that costs for the new treatment are $12,000 for the first 3 months in the progression state and then $10,000 thereafter. </a:t>
            </a:r>
          </a:p>
          <a:p>
            <a:endParaRPr lang="en-US" sz="1050" i="1" dirty="0">
              <a:solidFill>
                <a:srgbClr val="002060"/>
              </a:solidFill>
            </a:endParaRPr>
          </a:p>
          <a:p>
            <a:r>
              <a:rPr lang="en-US" sz="1050" i="1" dirty="0">
                <a:solidFill>
                  <a:srgbClr val="002060"/>
                </a:solidFill>
              </a:rPr>
              <a:t>This would not be possible in a cohort model without creating a tunnel state approximating the 3 months of chemotherapy in the progression state.</a:t>
            </a:r>
          </a:p>
        </p:txBody>
      </p:sp>
    </p:spTree>
    <p:extLst>
      <p:ext uri="{BB962C8B-B14F-4D97-AF65-F5344CB8AC3E}">
        <p14:creationId xmlns:p14="http://schemas.microsoft.com/office/powerpoint/2010/main" val="1527611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theme/theme1.xml><?xml version="1.0" encoding="utf-8"?>
<a:theme xmlns:a="http://schemas.openxmlformats.org/drawingml/2006/main" name="PFV_PPT_template_16x9_V2">
  <a:themeElements>
    <a:clrScheme name="Custom 32">
      <a:dk1>
        <a:srgbClr val="535353"/>
      </a:dk1>
      <a:lt1>
        <a:sysClr val="window" lastClr="FFFFFF"/>
      </a:lt1>
      <a:dk2>
        <a:srgbClr val="1C5D9C"/>
      </a:dk2>
      <a:lt2>
        <a:srgbClr val="EEECE1"/>
      </a:lt2>
      <a:accent1>
        <a:srgbClr val="192F56"/>
      </a:accent1>
      <a:accent2>
        <a:srgbClr val="AB4020"/>
      </a:accent2>
      <a:accent3>
        <a:srgbClr val="BD961F"/>
      </a:accent3>
      <a:accent4>
        <a:srgbClr val="611B19"/>
      </a:accent4>
      <a:accent5>
        <a:srgbClr val="361655"/>
      </a:accent5>
      <a:accent6>
        <a:srgbClr val="596617"/>
      </a:accent6>
      <a:hlink>
        <a:srgbClr val="16426C"/>
      </a:hlink>
      <a:folHlink>
        <a:srgbClr val="791344"/>
      </a:folHlink>
    </a:clrScheme>
    <a:fontScheme name="Helvetica/Helvetica">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2700" cap="flat" cmpd="sng" algn="ctr">
          <a:solidFill>
            <a:schemeClr val="tx1"/>
          </a:solidFill>
          <a:prstDash val="solid"/>
          <a:round/>
          <a:headEnd type="none" w="med" len="med"/>
          <a:tailEnd type="none" w="med" len="med"/>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lIns="0" tIns="0" rIns="0" bIns="0" rtlCol="0">
        <a:noAutofit/>
      </a:bodyPr>
      <a:lstStyle>
        <a:defPPr>
          <a:defRPr sz="1600" dirty="0" err="1" smtClean="0">
            <a:solidFill>
              <a:schemeClr val="tx1"/>
            </a:solidFill>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PFV_PPT_template_16x9_V2.potx</Template>
  <TotalTime>14419</TotalTime>
  <Words>11758</Words>
  <Application>Microsoft Macintosh PowerPoint</Application>
  <PresentationFormat>On-screen Show (16:9)</PresentationFormat>
  <Paragraphs>1669</Paragraphs>
  <Slides>141</Slides>
  <Notes>12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141</vt:i4>
      </vt:variant>
    </vt:vector>
  </HeadingPairs>
  <TitlesOfParts>
    <vt:vector size="149" baseType="lpstr">
      <vt:lpstr>Arial</vt:lpstr>
      <vt:lpstr>Cambria Math</vt:lpstr>
      <vt:lpstr>Helvetica</vt:lpstr>
      <vt:lpstr>Lucida Console</vt:lpstr>
      <vt:lpstr>Lucida Sans Unicode</vt:lpstr>
      <vt:lpstr>Menlo</vt:lpstr>
      <vt:lpstr>Wingdings</vt:lpstr>
      <vt:lpstr>PFV_PPT_template_16x9_V2</vt:lpstr>
      <vt:lpstr>APPLIED COST-EFFECTIVENESS MODELING WITH R</vt:lpstr>
      <vt:lpstr>Learning objectives</vt:lpstr>
      <vt:lpstr>Agenda</vt:lpstr>
      <vt:lpstr>Structure</vt:lpstr>
      <vt:lpstr>Online tutorial</vt:lpstr>
      <vt:lpstr>PowerPoint Presentation</vt:lpstr>
      <vt:lpstr>Criteria that economic models should strive to meet</vt:lpstr>
      <vt:lpstr>Structural uncertainty</vt:lpstr>
      <vt:lpstr>Plugging in model input parameter estimates</vt:lpstr>
      <vt:lpstr>Transparency &amp; reproducibility</vt:lpstr>
      <vt:lpstr>What do we mean with model transparency? </vt:lpstr>
      <vt:lpstr>Modeling in Excel</vt:lpstr>
      <vt:lpstr>PowerPoint Presentation</vt:lpstr>
      <vt:lpstr>Where is Waldo</vt:lpstr>
      <vt:lpstr>Time to change?</vt:lpstr>
      <vt:lpstr>Alternative</vt:lpstr>
      <vt:lpstr>What is R</vt:lpstr>
      <vt:lpstr>PowerPoint Presentation</vt:lpstr>
      <vt:lpstr>Health states describing course of disease over time</vt:lpstr>
      <vt:lpstr>Markov model</vt:lpstr>
      <vt:lpstr>Semi-Markov model</vt:lpstr>
      <vt:lpstr>Partitioned survival model</vt:lpstr>
      <vt:lpstr>Overview</vt:lpstr>
      <vt:lpstr>PowerPoint Presentation</vt:lpstr>
      <vt:lpstr>Model</vt:lpstr>
      <vt:lpstr>Model</vt:lpstr>
      <vt:lpstr>Steps</vt:lpstr>
      <vt:lpstr>Define transition matrix with standard of care</vt:lpstr>
      <vt:lpstr>Relative risk and transition matrix with New treatment</vt:lpstr>
      <vt:lpstr>Utility and costs</vt:lpstr>
      <vt:lpstr>Simulation – health state probabilities</vt:lpstr>
      <vt:lpstr>Simulation – health state probabilities with a function</vt:lpstr>
      <vt:lpstr>Simulation – health state probabilities with a function</vt:lpstr>
      <vt:lpstr>Computing a present value with a function</vt:lpstr>
      <vt:lpstr>QALYs after 1st cycle</vt:lpstr>
      <vt:lpstr>Discounted QALYs for each cycle</vt:lpstr>
      <vt:lpstr>Discounted cost for each cycle</vt:lpstr>
      <vt:lpstr>Cost-effectiveness</vt:lpstr>
      <vt:lpstr>Cost-effectiveness</vt:lpstr>
      <vt:lpstr>Steps</vt:lpstr>
      <vt:lpstr>Complete R script</vt:lpstr>
      <vt:lpstr>Tutorial</vt:lpstr>
      <vt:lpstr>Exercise 1: Simple Markov Cohort model</vt:lpstr>
      <vt:lpstr>PowerPoint Presentation</vt:lpstr>
      <vt:lpstr>Probabilistic sensitivity analysis</vt:lpstr>
      <vt:lpstr>Transition probabilities for SOC</vt:lpstr>
      <vt:lpstr>Combining all model parameters</vt:lpstr>
      <vt:lpstr>Simulation</vt:lpstr>
      <vt:lpstr>Sampling parameters</vt:lpstr>
      <vt:lpstr>Sampling parameters</vt:lpstr>
      <vt:lpstr>Simulating the Markov model</vt:lpstr>
      <vt:lpstr>Simulating the Markov model – Create the function</vt:lpstr>
      <vt:lpstr>Simulating the Markov model – Create the function</vt:lpstr>
      <vt:lpstr>Simulating the Markov model – Create the function</vt:lpstr>
      <vt:lpstr>Simulating the Markov model</vt:lpstr>
      <vt:lpstr>Simulating the Markov model</vt:lpstr>
      <vt:lpstr>Reorganize output</vt:lpstr>
      <vt:lpstr>Cost-effectiveness analysis</vt:lpstr>
      <vt:lpstr>Cost-effectiveness analysis</vt:lpstr>
      <vt:lpstr>Cost-effectiveness analysis</vt:lpstr>
      <vt:lpstr>Cost-effectiveness plane</vt:lpstr>
      <vt:lpstr>Steps</vt:lpstr>
      <vt:lpstr>Complete R script</vt:lpstr>
      <vt:lpstr>Tutorial</vt:lpstr>
      <vt:lpstr>Exercise 2: Incorporating probabilistic sensitivity analysis</vt:lpstr>
      <vt:lpstr>PowerPoint Presentation</vt:lpstr>
      <vt:lpstr>What is hesim</vt:lpstr>
      <vt:lpstr>hesim</vt:lpstr>
      <vt:lpstr>Economic models with hesim </vt:lpstr>
      <vt:lpstr>Model setup</vt:lpstr>
      <vt:lpstr>Model parameters</vt:lpstr>
      <vt:lpstr>Model parameters – Random number generation</vt:lpstr>
      <vt:lpstr>Model parameters – Transformed parameters</vt:lpstr>
      <vt:lpstr>Model parameters – Transformed parameters</vt:lpstr>
      <vt:lpstr>Model parameters – Transformed parameters</vt:lpstr>
      <vt:lpstr>Simulation - Construct the model</vt:lpstr>
      <vt:lpstr>Simulation – Simulating outcomes</vt:lpstr>
      <vt:lpstr>Cost-effectiveness analysis</vt:lpstr>
      <vt:lpstr>Cost-effectiveness analysis</vt:lpstr>
      <vt:lpstr>Steps with hesim </vt:lpstr>
      <vt:lpstr>Complete R script</vt:lpstr>
      <vt:lpstr>Tutorial</vt:lpstr>
      <vt:lpstr>Exercise 3: Markov cohort model with hesim</vt:lpstr>
      <vt:lpstr>PowerPoint Presentation</vt:lpstr>
      <vt:lpstr>Semi-Markov multi-state model</vt:lpstr>
      <vt:lpstr>Semi-Markov multi-state model</vt:lpstr>
      <vt:lpstr>Economic models with hesim </vt:lpstr>
      <vt:lpstr>Model setup</vt:lpstr>
      <vt:lpstr>Model setup</vt:lpstr>
      <vt:lpstr>Model setup</vt:lpstr>
      <vt:lpstr>Parameter estimation</vt:lpstr>
      <vt:lpstr>Parameter estimation – Multi-state model  </vt:lpstr>
      <vt:lpstr>Parameter estimation – Multi-state model  </vt:lpstr>
      <vt:lpstr>Parameter estimation – Multi-state model </vt:lpstr>
      <vt:lpstr>Parameter estimation – Multi-state model </vt:lpstr>
      <vt:lpstr>Parameter estimation – Multi-state model </vt:lpstr>
      <vt:lpstr>Parameters – Utility</vt:lpstr>
      <vt:lpstr>Parameters – Medical cost</vt:lpstr>
      <vt:lpstr>Parameters – Drug cost</vt:lpstr>
      <vt:lpstr>Simulation – Construct the model</vt:lpstr>
      <vt:lpstr>Simulation – Construct the model Disease model</vt:lpstr>
      <vt:lpstr>Simulation – Construct the model Utility and cost models</vt:lpstr>
      <vt:lpstr>Simulation – Construct the model Combining the disease progression, cost, and utility models</vt:lpstr>
      <vt:lpstr>Simulation - Simulating outcomes Disease progression</vt:lpstr>
      <vt:lpstr>Simulation - Simulating outcomes QALYs and costs</vt:lpstr>
      <vt:lpstr>Cost-effectiveness analysis</vt:lpstr>
      <vt:lpstr>Steps with hesim </vt:lpstr>
      <vt:lpstr>Complete R script</vt:lpstr>
      <vt:lpstr>Tutorial</vt:lpstr>
      <vt:lpstr>Exercise 4: Semi-Markov multi-state model</vt:lpstr>
      <vt:lpstr>PowerPoint Presentation</vt:lpstr>
      <vt:lpstr>Cost-effectiveness analysis</vt:lpstr>
      <vt:lpstr>Economic models with hesim </vt:lpstr>
      <vt:lpstr>Cost-effectiveness analysis</vt:lpstr>
      <vt:lpstr>Cost-effectiveness analysis</vt:lpstr>
      <vt:lpstr>Cost-effectiveness analysis</vt:lpstr>
      <vt:lpstr>Cost-effectiveness plane</vt:lpstr>
      <vt:lpstr>Cost-effectiveness plane</vt:lpstr>
      <vt:lpstr>Cost-effectiveness plane</vt:lpstr>
      <vt:lpstr>Cost-effectiveness acceptability curve – Simultaneous comparison</vt:lpstr>
      <vt:lpstr>Cost-effectiveness acceptability curve – Simultaneous comparison</vt:lpstr>
      <vt:lpstr>Cost-effectiveness acceptability curve – Simultaneous comparison</vt:lpstr>
      <vt:lpstr>Value of perfect information</vt:lpstr>
      <vt:lpstr>Value of perfect information</vt:lpstr>
      <vt:lpstr>Value of perfect information</vt:lpstr>
      <vt:lpstr>Value of perfect information</vt:lpstr>
      <vt:lpstr>Complete R script</vt:lpstr>
      <vt:lpstr>Tutorial</vt:lpstr>
      <vt:lpstr>Exercise 5: Cost-effectiveness analysis</vt:lpstr>
      <vt:lpstr>PowerPoint Presentation</vt:lpstr>
      <vt:lpstr>So why R for CE modeling?</vt:lpstr>
      <vt:lpstr>Cost-effectiveness analysis with R</vt:lpstr>
      <vt:lpstr>hesim</vt:lpstr>
      <vt:lpstr>hesim overview</vt:lpstr>
      <vt:lpstr>hesim - Parameterization</vt:lpstr>
      <vt:lpstr>hesim - Parameterization</vt:lpstr>
      <vt:lpstr>hesim -  Simulation Constructing an economic model</vt:lpstr>
      <vt:lpstr>hesim -  Simulation Simulating outcomes</vt:lpstr>
      <vt:lpstr>PowerPoint Presentation</vt:lpstr>
      <vt:lpstr>PowerPoint Presentation</vt:lpstr>
      <vt:lpstr>PowerPoint Presentation</vt:lpstr>
    </vt:vector>
  </TitlesOfParts>
  <Manager/>
  <Company>THG</Company>
  <LinksUpToDate>false</LinksUpToDate>
  <SharedDoc>false</SharedDoc>
  <HyperlinkBase/>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Jay Deegan</dc:creator>
  <cp:keywords/>
  <dc:description/>
  <cp:lastModifiedBy>Jeroen Jansen</cp:lastModifiedBy>
  <cp:revision>1058</cp:revision>
  <cp:lastPrinted>2019-06-07T19:51:54Z</cp:lastPrinted>
  <dcterms:created xsi:type="dcterms:W3CDTF">2014-12-05T18:34:48Z</dcterms:created>
  <dcterms:modified xsi:type="dcterms:W3CDTF">2020-10-02T15:41:14Z</dcterms:modified>
  <cp:category/>
</cp:coreProperties>
</file>